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sldIdLst>
    <p:sldId id="652" r:id="rId2"/>
    <p:sldId id="507" r:id="rId3"/>
    <p:sldId id="508" r:id="rId4"/>
    <p:sldId id="582" r:id="rId5"/>
    <p:sldId id="644" r:id="rId6"/>
    <p:sldId id="645" r:id="rId7"/>
    <p:sldId id="583" r:id="rId8"/>
    <p:sldId id="584" r:id="rId9"/>
    <p:sldId id="585" r:id="rId10"/>
    <p:sldId id="586" r:id="rId11"/>
    <p:sldId id="587" r:id="rId12"/>
    <p:sldId id="651" r:id="rId13"/>
    <p:sldId id="511" r:id="rId14"/>
    <p:sldId id="646" r:id="rId15"/>
    <p:sldId id="647" r:id="rId16"/>
    <p:sldId id="451" r:id="rId17"/>
    <p:sldId id="484" r:id="rId18"/>
    <p:sldId id="493" r:id="rId19"/>
    <p:sldId id="327" r:id="rId20"/>
    <p:sldId id="485" r:id="rId21"/>
    <p:sldId id="486" r:id="rId22"/>
    <p:sldId id="503" r:id="rId23"/>
    <p:sldId id="504" r:id="rId24"/>
    <p:sldId id="487" r:id="rId25"/>
    <p:sldId id="488" r:id="rId26"/>
    <p:sldId id="489" r:id="rId27"/>
    <p:sldId id="490" r:id="rId28"/>
    <p:sldId id="265" r:id="rId29"/>
    <p:sldId id="394" r:id="rId30"/>
    <p:sldId id="580" r:id="rId31"/>
    <p:sldId id="607" r:id="rId32"/>
    <p:sldId id="494" r:id="rId33"/>
    <p:sldId id="496" r:id="rId34"/>
    <p:sldId id="498" r:id="rId35"/>
    <p:sldId id="590" r:id="rId36"/>
    <p:sldId id="578" r:id="rId37"/>
    <p:sldId id="482" r:id="rId38"/>
    <p:sldId id="483" r:id="rId39"/>
    <p:sldId id="502" r:id="rId40"/>
    <p:sldId id="499" r:id="rId41"/>
    <p:sldId id="591" r:id="rId42"/>
    <p:sldId id="288" r:id="rId43"/>
    <p:sldId id="650" r:id="rId44"/>
    <p:sldId id="618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48" r:id="rId54"/>
    <p:sldId id="623" r:id="rId55"/>
    <p:sldId id="624" r:id="rId56"/>
    <p:sldId id="625" r:id="rId57"/>
    <p:sldId id="638" r:id="rId58"/>
    <p:sldId id="639" r:id="rId59"/>
    <p:sldId id="640" r:id="rId60"/>
    <p:sldId id="641" r:id="rId61"/>
    <p:sldId id="611" r:id="rId62"/>
    <p:sldId id="612" r:id="rId63"/>
    <p:sldId id="613" r:id="rId64"/>
    <p:sldId id="614" r:id="rId65"/>
    <p:sldId id="615" r:id="rId66"/>
    <p:sldId id="616" r:id="rId67"/>
    <p:sldId id="617" r:id="rId68"/>
    <p:sldId id="619" r:id="rId69"/>
    <p:sldId id="642" r:id="rId70"/>
    <p:sldId id="643" r:id="rId71"/>
    <p:sldId id="609" r:id="rId72"/>
    <p:sldId id="622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301" r:id="rId81"/>
    <p:sldId id="302" r:id="rId82"/>
    <p:sldId id="303" r:id="rId83"/>
    <p:sldId id="304" r:id="rId84"/>
    <p:sldId id="305" r:id="rId85"/>
    <p:sldId id="306" r:id="rId86"/>
    <p:sldId id="307" r:id="rId87"/>
    <p:sldId id="308" r:id="rId88"/>
    <p:sldId id="309" r:id="rId89"/>
    <p:sldId id="310" r:id="rId90"/>
    <p:sldId id="311" r:id="rId91"/>
    <p:sldId id="312" r:id="rId92"/>
    <p:sldId id="313" r:id="rId93"/>
    <p:sldId id="314" r:id="rId94"/>
    <p:sldId id="315" r:id="rId95"/>
    <p:sldId id="316" r:id="rId96"/>
    <p:sldId id="317" r:id="rId97"/>
    <p:sldId id="374" r:id="rId98"/>
    <p:sldId id="375" r:id="rId99"/>
    <p:sldId id="376" r:id="rId100"/>
    <p:sldId id="377" r:id="rId101"/>
    <p:sldId id="626" r:id="rId102"/>
    <p:sldId id="649" r:id="rId103"/>
    <p:sldId id="627" r:id="rId104"/>
    <p:sldId id="628" r:id="rId105"/>
    <p:sldId id="629" r:id="rId106"/>
    <p:sldId id="630" r:id="rId107"/>
    <p:sldId id="631" r:id="rId108"/>
    <p:sldId id="632" r:id="rId109"/>
    <p:sldId id="633" r:id="rId110"/>
    <p:sldId id="634" r:id="rId111"/>
    <p:sldId id="635" r:id="rId112"/>
    <p:sldId id="636" r:id="rId113"/>
    <p:sldId id="637" r:id="rId114"/>
    <p:sldId id="380" r:id="rId115"/>
    <p:sldId id="608" r:id="rId116"/>
    <p:sldId id="378" r:id="rId117"/>
    <p:sldId id="621" r:id="rId118"/>
    <p:sldId id="456" r:id="rId119"/>
    <p:sldId id="457" r:id="rId120"/>
    <p:sldId id="459" r:id="rId121"/>
    <p:sldId id="460" r:id="rId122"/>
    <p:sldId id="461" r:id="rId123"/>
    <p:sldId id="462" r:id="rId124"/>
    <p:sldId id="463" r:id="rId125"/>
    <p:sldId id="464" r:id="rId126"/>
    <p:sldId id="465" r:id="rId127"/>
    <p:sldId id="467" r:id="rId128"/>
    <p:sldId id="468" r:id="rId129"/>
    <p:sldId id="469" r:id="rId130"/>
    <p:sldId id="470" r:id="rId131"/>
    <p:sldId id="471" r:id="rId132"/>
    <p:sldId id="472" r:id="rId133"/>
    <p:sldId id="473" r:id="rId134"/>
    <p:sldId id="474" r:id="rId135"/>
    <p:sldId id="475" r:id="rId136"/>
    <p:sldId id="476" r:id="rId137"/>
    <p:sldId id="477" r:id="rId138"/>
    <p:sldId id="579" r:id="rId1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95990" autoAdjust="0"/>
  </p:normalViewPr>
  <p:slideViewPr>
    <p:cSldViewPr>
      <p:cViewPr>
        <p:scale>
          <a:sx n="73" d="100"/>
          <a:sy n="73" d="100"/>
        </p:scale>
        <p:origin x="-1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E87140-E98B-4CD8-93AB-92013A2CE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36D5D-0571-4301-8B2E-743BA704DEC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34E15-6BAF-4DF7-A1C6-52E26C22C7F1}" type="slidenum">
              <a:rPr lang="ar-SA" smtClean="0"/>
              <a:pPr/>
              <a:t>58</a:t>
            </a:fld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9C7D2-40CD-472F-8CB0-C030C830C74D}" type="slidenum">
              <a:rPr lang="ar-SA" smtClean="0"/>
              <a:pPr/>
              <a:t>59</a:t>
            </a:fld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B225E-5916-4564-8E1F-B79DBD2CB5FC}" type="slidenum">
              <a:rPr lang="ar-SA" smtClean="0"/>
              <a:pPr/>
              <a:t>60</a:t>
            </a:fld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DC02A-5BD7-4A23-99B1-5EFFE81213AC}" type="slidenum">
              <a:rPr lang="ar-SA" smtClean="0"/>
              <a:pPr/>
              <a:t>69</a:t>
            </a:fld>
            <a:endParaRPr lang="fa-I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A3EDC-80C2-4B35-AB31-01F6AA954166}" type="slidenum">
              <a:rPr lang="ar-SA" smtClean="0"/>
              <a:pPr/>
              <a:t>70</a:t>
            </a:fld>
            <a:endParaRPr lang="fa-I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174DB-5AE3-46FC-9DC7-4871406FDC27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Genetic Algorithm begins by creating a random population. </a:t>
            </a:r>
          </a:p>
          <a:p>
            <a:pPr eaLnBrk="1" hangingPunct="1"/>
            <a:r>
              <a:rPr lang="en-US" smtClean="0"/>
              <a:t>For each generation, it has five stages: Mapping(from genotype to phenotype), proportion selection, crossover, mutation,elitist selection(optional).  Then the next generation is reproduced. </a:t>
            </a:r>
          </a:p>
          <a:p>
            <a:pPr eaLnBrk="1" hangingPunct="1"/>
            <a:r>
              <a:rPr lang="en-US" smtClean="0"/>
              <a:t>The proporiton selection, crossover, mutation and elitism all contribute to the reproduction of the next generaion.</a:t>
            </a:r>
          </a:p>
          <a:p>
            <a:pPr eaLnBrk="1" hangingPunct="1"/>
            <a:r>
              <a:rPr lang="en-US" smtClean="0"/>
              <a:t>This operations are repeated until the maximum generations or maximum of evalution are reached.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F5E21-23BE-4755-83AB-07627A58F0E3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LGA use Solis-wets algorithm to perform local search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6275-42E9-4C5C-88C2-65A68051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FBD0-6082-46BF-90D9-021257ED7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BC3D-4550-4991-854B-6C8528751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DFD3-409C-4414-9775-CAA05A6C5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4AD7-8407-4455-87A8-B32E3CB88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06853-E1A0-43D7-9687-B84414FC5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6F81-840D-4FF0-901B-4240D54B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C3A3C-063E-4129-B1CF-071D2E910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2479-2A44-470F-B477-558D1657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405AD-1ECF-4838-B81A-13673D26C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E51E-5F2E-489D-A9F1-6CAF74F00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F8E53-FD09-40F9-84E6-7B844A87A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067BD9E-FCBD-450D-921D-0EA737CC4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ijn%20documenten\bremen\chemanim2.mpg" TargetMode="Externa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1stp-btn-1.mpeg" TargetMode="Externa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4.jpe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7" Type="http://schemas.openxmlformats.org/officeDocument/2006/relationships/image" Target="../media/image1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2.jpeg"/><Relationship Id="rId4" Type="http://schemas.openxmlformats.org/officeDocument/2006/relationships/hyperlink" Target="file:///C:\tet\tet.exe" TargetMode="Externa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447800" y="515938"/>
            <a:ext cx="7240588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3200" b="1">
                <a:cs typeface="Lotus" pitchFamily="2" charset="-78"/>
              </a:rPr>
              <a:t>موضوعات سمينار :</a:t>
            </a:r>
          </a:p>
          <a:p>
            <a:pPr algn="r" rtl="1"/>
            <a:r>
              <a:rPr lang="en-US">
                <a:cs typeface="Lotus" pitchFamily="2" charset="-78"/>
              </a:rPr>
              <a:t>Side chain dihedral roramer libraries</a:t>
            </a:r>
          </a:p>
          <a:p>
            <a:pPr algn="r" rtl="1"/>
            <a:r>
              <a:rPr lang="en-US">
                <a:cs typeface="Lotus" pitchFamily="2" charset="-78"/>
              </a:rPr>
              <a:t>Polarizable force fields</a:t>
            </a:r>
          </a:p>
          <a:p>
            <a:pPr algn="r" rtl="1"/>
            <a:r>
              <a:rPr lang="en-US">
                <a:cs typeface="Lotus" pitchFamily="2" charset="-78"/>
              </a:rPr>
              <a:t>Plop software</a:t>
            </a:r>
          </a:p>
          <a:p>
            <a:pPr algn="r" rtl="1"/>
            <a:r>
              <a:rPr lang="en-US">
                <a:cs typeface="Lotus" pitchFamily="2" charset="-78"/>
              </a:rPr>
              <a:t>Loop prediction </a:t>
            </a:r>
          </a:p>
          <a:p>
            <a:pPr algn="r" rtl="1"/>
            <a:r>
              <a:rPr lang="en-US">
                <a:cs typeface="Lotus" pitchFamily="2" charset="-78"/>
              </a:rPr>
              <a:t>Pk</a:t>
            </a:r>
            <a:r>
              <a:rPr lang="en-US" sz="1600">
                <a:cs typeface="Lotus" pitchFamily="2" charset="-78"/>
              </a:rPr>
              <a:t>a   </a:t>
            </a:r>
            <a:r>
              <a:rPr lang="en-US">
                <a:cs typeface="Lotus" pitchFamily="2" charset="-78"/>
              </a:rPr>
              <a:t>prediction by simulation</a:t>
            </a:r>
          </a:p>
          <a:p>
            <a:pPr algn="r" rtl="1"/>
            <a:r>
              <a:rPr lang="en-US">
                <a:cs typeface="Lotus" pitchFamily="2" charset="-78"/>
              </a:rPr>
              <a:t>SMD simulation </a:t>
            </a:r>
          </a:p>
          <a:p>
            <a:pPr algn="r" rtl="1"/>
            <a:r>
              <a:rPr lang="en-US">
                <a:cs typeface="Lotus" pitchFamily="2" charset="-78"/>
              </a:rPr>
              <a:t>REMD simulation </a:t>
            </a:r>
          </a:p>
          <a:p>
            <a:pPr algn="r" rtl="1"/>
            <a:r>
              <a:rPr lang="el-GR"/>
              <a:t>Δ</a:t>
            </a:r>
            <a:r>
              <a:rPr lang="en-US"/>
              <a:t>G  binding prediction by simulation </a:t>
            </a:r>
          </a:p>
          <a:p>
            <a:pPr algn="r" rtl="1"/>
            <a:r>
              <a:rPr lang="en-US"/>
              <a:t>Salvation model in simulation </a:t>
            </a:r>
          </a:p>
          <a:p>
            <a:pPr algn="r" rtl="1"/>
            <a:r>
              <a:rPr lang="en-US"/>
              <a:t>Inverse-docking </a:t>
            </a:r>
          </a:p>
          <a:p>
            <a:pPr algn="r" rtl="1"/>
            <a:r>
              <a:rPr lang="en-US"/>
              <a:t>Replica exchange simulation</a:t>
            </a:r>
          </a:p>
          <a:p>
            <a:pPr algn="r" rtl="1"/>
            <a:r>
              <a:rPr lang="en-US"/>
              <a:t>Quantum molecular dynamics simulation </a:t>
            </a:r>
          </a:p>
          <a:p>
            <a:pPr algn="r" rtl="1"/>
            <a:r>
              <a:rPr lang="en-US"/>
              <a:t>Quantum Monte Carlo </a:t>
            </a:r>
          </a:p>
          <a:p>
            <a:pPr algn="r" rtl="1"/>
            <a:r>
              <a:rPr lang="en-US"/>
              <a:t>Bio</a:t>
            </a:r>
            <a:r>
              <a:rPr lang="en-US">
                <a:solidFill>
                  <a:srgbClr val="02000C"/>
                </a:solidFill>
              </a:rPr>
              <a:t>detergent simulation</a:t>
            </a:r>
            <a:endParaRPr lang="fa-IR">
              <a:solidFill>
                <a:srgbClr val="02000C"/>
              </a:solidFill>
            </a:endParaRPr>
          </a:p>
          <a:p>
            <a:pPr algn="r" rtl="1"/>
            <a:r>
              <a:rPr lang="en-US">
                <a:solidFill>
                  <a:srgbClr val="02000C"/>
                </a:solidFill>
              </a:rPr>
              <a:t>Simulation in nano tecnonogy </a:t>
            </a:r>
          </a:p>
          <a:p>
            <a:pPr algn="r" rtl="1"/>
            <a:r>
              <a:rPr lang="en-US">
                <a:solidFill>
                  <a:srgbClr val="02000C"/>
                </a:solidFill>
              </a:rPr>
              <a:t>Nanobuiorobate simulation</a:t>
            </a:r>
            <a:endParaRPr lang="fa-IR">
              <a:solidFill>
                <a:srgbClr val="02000C"/>
              </a:solidFill>
            </a:endParaRPr>
          </a:p>
          <a:p>
            <a:pPr algn="r" rtl="1"/>
            <a:r>
              <a:rPr lang="en-US">
                <a:solidFill>
                  <a:srgbClr val="02000C"/>
                </a:solidFill>
              </a:rPr>
              <a:t>DNA computing</a:t>
            </a:r>
            <a:endParaRPr lang="fa-IR">
              <a:solidFill>
                <a:srgbClr val="02000C"/>
              </a:solidFill>
            </a:endParaRPr>
          </a:p>
          <a:p>
            <a:pPr algn="r" rtl="1"/>
            <a:r>
              <a:rPr lang="fa-IR" b="1">
                <a:cs typeface="Lotus" pitchFamily="2" charset="-78"/>
              </a:rPr>
              <a:t> </a:t>
            </a:r>
            <a:r>
              <a:rPr lang="en-US">
                <a:cs typeface="Lotus" pitchFamily="2" charset="-78"/>
              </a:rPr>
              <a:t>Analysis with molecular dynamics simulation</a:t>
            </a:r>
            <a:r>
              <a:rPr lang="fa-IR">
                <a:cs typeface="Lotus" pitchFamily="2" charset="-78"/>
              </a:rPr>
              <a:t> </a:t>
            </a:r>
            <a:r>
              <a:rPr lang="en-US">
                <a:cs typeface="Lotus" pitchFamily="2" charset="-78"/>
              </a:rPr>
              <a:t>Normal Mode</a:t>
            </a:r>
            <a:r>
              <a:rPr lang="fa-IR" b="1">
                <a:cs typeface="Lotus" pitchFamily="2" charset="-78"/>
              </a:rPr>
              <a:t> </a:t>
            </a:r>
            <a:endParaRPr lang="fa-IR"/>
          </a:p>
          <a:p>
            <a:pPr algn="r" rtl="1"/>
            <a:r>
              <a:rPr lang="fa-IR">
                <a:cs typeface="Lotus" pitchFamily="2" charset="-78"/>
              </a:rPr>
              <a:t>  معرفي و طرز کار با برنامه اي شبيه سازي مونت کارلو انجام دهد و ....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41675" y="292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a-IR" b="1">
              <a:latin typeface="Times New Roman" pitchFamily="18" charset="0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658495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u="sng" dirty="0"/>
              <a:t>Drug design for Diabetes Type II</a:t>
            </a:r>
          </a:p>
          <a:p>
            <a:pPr>
              <a:defRPr/>
            </a:pPr>
            <a:r>
              <a:rPr lang="en-US" dirty="0"/>
              <a:t>William Lipscomb</a:t>
            </a:r>
            <a:endParaRPr lang="de-CH" sz="2400" i="1" dirty="0">
              <a:latin typeface="Times New Roman" pitchFamily="18" charset="0"/>
            </a:endParaRPr>
          </a:p>
          <a:p>
            <a:pPr eaLnBrk="0" hangingPunct="0">
              <a:buClr>
                <a:srgbClr val="FF3300"/>
              </a:buClr>
              <a:defRPr/>
            </a:pPr>
            <a:r>
              <a:rPr lang="de-CH" b="1" u="sng" dirty="0"/>
              <a:t>falcipain inhibitors</a:t>
            </a:r>
          </a:p>
          <a:p>
            <a:pPr eaLnBrk="0" hangingPunct="0">
              <a:defRPr/>
            </a:pPr>
            <a:r>
              <a:rPr lang="de-CH" sz="2000" dirty="0">
                <a:latin typeface="Times New Roman" pitchFamily="18" charset="0"/>
              </a:rPr>
              <a:t>  Ring et al. Proc. Natl. Acad. Sci. USA, 90, 3583-3587 (1993)</a:t>
            </a:r>
          </a:p>
          <a:p>
            <a:pPr eaLnBrk="0" hangingPunct="0">
              <a:defRPr/>
            </a:pPr>
            <a:r>
              <a:rPr lang="de-CH" b="1" u="sng" dirty="0"/>
              <a:t>FluA HA fusion inhibitors</a:t>
            </a:r>
          </a:p>
          <a:p>
            <a:pPr eaLnBrk="0" hangingPunct="0">
              <a:defRPr/>
            </a:pPr>
            <a:r>
              <a:rPr lang="de-CH" sz="2000" dirty="0">
                <a:latin typeface="Times New Roman" pitchFamily="18" charset="0"/>
              </a:rPr>
              <a:t>  Bodian et al., Biochemistry, 32, 2967-3978 (1993)</a:t>
            </a:r>
          </a:p>
          <a:p>
            <a:pPr eaLnBrk="0" hangingPunct="0">
              <a:buClr>
                <a:srgbClr val="FF3300"/>
              </a:buClr>
              <a:defRPr/>
            </a:pPr>
            <a:r>
              <a:rPr lang="de-CH" b="1" u="sng" dirty="0"/>
              <a:t>HIV Tat-TAR interaction inhibitors</a:t>
            </a:r>
          </a:p>
          <a:p>
            <a:pPr eaLnBrk="0" hangingPunct="0">
              <a:defRPr/>
            </a:pPr>
            <a:r>
              <a:rPr lang="de-CH" sz="2000" dirty="0">
                <a:latin typeface="Times New Roman" pitchFamily="18" charset="0"/>
              </a:rPr>
              <a:t>  Filikov et al. J. Comput-Aided Mol. Des. 12, 229-240 (1998)</a:t>
            </a:r>
          </a:p>
          <a:p>
            <a:pPr eaLnBrk="0" hangingPunct="0">
              <a:defRPr/>
            </a:pPr>
            <a:r>
              <a:rPr lang="de-CH" b="1" u="sng" dirty="0"/>
              <a:t>CD4-MHC II inhibitors</a:t>
            </a:r>
          </a:p>
          <a:p>
            <a:pPr eaLnBrk="0" hangingPunct="0">
              <a:defRPr/>
            </a:pPr>
            <a:r>
              <a:rPr lang="de-CH" sz="2000" dirty="0">
                <a:latin typeface="Times New Roman" pitchFamily="18" charset="0"/>
              </a:rPr>
              <a:t>  Gao et al. Proc. Natl. Acad. Sci. USA., 94, 73-78 (1997) </a:t>
            </a:r>
          </a:p>
          <a:p>
            <a:pPr eaLnBrk="0" hangingPunct="0">
              <a:defRPr/>
            </a:pPr>
            <a:r>
              <a:rPr lang="de-CH" b="1" u="sng" dirty="0"/>
              <a:t>HIV gp41 inhibitors</a:t>
            </a:r>
          </a:p>
          <a:p>
            <a:pPr eaLnBrk="0" hangingPunct="0">
              <a:defRPr/>
            </a:pPr>
            <a:r>
              <a:rPr lang="de-CH" sz="2000" dirty="0">
                <a:latin typeface="Times New Roman" pitchFamily="18" charset="0"/>
              </a:rPr>
              <a:t>  Debnath et al.; J. Med. Chem, 42, 3203-3209 (1999)</a:t>
            </a:r>
          </a:p>
          <a:p>
            <a:pPr>
              <a:defRPr/>
            </a:pPr>
            <a:r>
              <a:rPr lang="nl-NL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aquaporin-1 mechanism</a:t>
            </a:r>
          </a:p>
          <a:p>
            <a:pPr>
              <a:defRPr/>
            </a:pPr>
            <a:r>
              <a:rPr lang="nl-NL" sz="2000" dirty="0">
                <a:latin typeface="Times New Roman" pitchFamily="18" charset="0"/>
              </a:rPr>
              <a:t>B. de Groot &amp; H. Grubmüller,Science 294: 2353-2357 (2001)</a:t>
            </a:r>
          </a:p>
          <a:p>
            <a:pPr>
              <a:defRPr/>
            </a:pPr>
            <a:r>
              <a:rPr lang="nl-NL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photo-isomerization</a:t>
            </a:r>
          </a:p>
          <a:p>
            <a:pPr>
              <a:defRPr/>
            </a:pPr>
            <a:r>
              <a:rPr lang="nl-NL" dirty="0"/>
              <a:t>G. Groenhof </a:t>
            </a:r>
            <a:r>
              <a:rPr lang="nl-NL" i="1" dirty="0"/>
              <a:t>et al</a:t>
            </a:r>
            <a:r>
              <a:rPr lang="nl-NL" dirty="0"/>
              <a:t>. ,</a:t>
            </a:r>
            <a:r>
              <a:rPr lang="nl-NL" i="1" dirty="0"/>
              <a:t>J. Am. Chem. Soc.</a:t>
            </a:r>
            <a:r>
              <a:rPr lang="nl-NL" dirty="0"/>
              <a:t> </a:t>
            </a:r>
            <a:r>
              <a:rPr lang="nl-NL" b="1" dirty="0"/>
              <a:t>126</a:t>
            </a:r>
            <a:r>
              <a:rPr lang="nl-NL" dirty="0"/>
              <a:t>:4228-4233 </a:t>
            </a:r>
          </a:p>
          <a:p>
            <a:pPr>
              <a:defRPr/>
            </a:pPr>
            <a:r>
              <a:rPr lang="nl-NL" dirty="0"/>
              <a:t>,(2004)</a:t>
            </a:r>
          </a:p>
          <a:p>
            <a:pPr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 pathways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</a:rPr>
              <a:t>Diels-Alder </a:t>
            </a:r>
            <a:r>
              <a:rPr lang="en-US" sz="2000" dirty="0" err="1">
                <a:latin typeface="Times New Roman" pitchFamily="18" charset="0"/>
              </a:rPr>
              <a:t>cyclo</a:t>
            </a:r>
            <a:r>
              <a:rPr lang="en-US" sz="2000" dirty="0">
                <a:latin typeface="Times New Roman" pitchFamily="18" charset="0"/>
              </a:rPr>
              <a:t>-addition mechanism</a:t>
            </a:r>
            <a:endParaRPr lang="en-GB" sz="2000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971800" y="304800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Examples and Success Stories</a:t>
            </a:r>
          </a:p>
          <a:p>
            <a:endParaRPr lang="en-US" b="1">
              <a:solidFill>
                <a:srgbClr val="FF3300"/>
              </a:solidFill>
            </a:endParaRPr>
          </a:p>
        </p:txBody>
      </p:sp>
      <p:pic>
        <p:nvPicPr>
          <p:cNvPr id="25605" name="Picture 5" descr="ltresult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590800" cy="1876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9446" name="chemanim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362200"/>
            <a:ext cx="2286000" cy="22685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0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3086E-95E1-4555-BFC2-9F7BA7DE0B3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9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9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4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9446"/>
                </p:tgtEl>
              </p:cMediaNode>
            </p:vide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B8F08-CCF0-46E5-AC92-C1A2FB318B76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p-min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0" y="1828800"/>
            <a:ext cx="90820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			Free Molecular Dynamics Package!</a:t>
            </a:r>
          </a:p>
          <a:p>
            <a:endParaRPr lang="en-US" sz="2000"/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000"/>
              <a:t> Installed on binf servers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000"/>
              <a:t> Runs faster than most other MD programs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Allows the trajectory data to be stored in a compact way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Gromacs provides a basic trajectory data viewer; xmgr or Grace may also</a:t>
            </a:r>
          </a:p>
          <a:p>
            <a:r>
              <a:rPr lang="en-US" sz="2000"/>
              <a:t>   be used to analyze the results.  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Provides other analysis tools: calculates distances over time (i.e. distance </a:t>
            </a:r>
          </a:p>
          <a:p>
            <a:r>
              <a:rPr lang="en-US" sz="2000"/>
              <a:t>  between atoms), analyses bonded interactions, analyses structural properties </a:t>
            </a:r>
          </a:p>
          <a:p>
            <a:r>
              <a:rPr lang="en-US" sz="2000"/>
              <a:t>  (i.e. solvent accessible surface area)</a:t>
            </a:r>
          </a:p>
        </p:txBody>
      </p:sp>
      <p:sp>
        <p:nvSpPr>
          <p:cNvPr id="1075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41C8A5-60EA-4C6E-AEA7-064EA34809B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4114800" y="762000"/>
            <a:ext cx="39068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400" b="1" dirty="0">
                <a:cs typeface="Lotus" pitchFamily="2" charset="-78"/>
              </a:rPr>
              <a:t>آشنايي با برنامه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GROMACS</a:t>
            </a:r>
          </a:p>
          <a:p>
            <a:pPr algn="r" rtl="1">
              <a:defRPr/>
            </a:pPr>
            <a:endParaRPr lang="en-US" sz="2400" b="1" dirty="0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3"/>
          <p:cNvSpPr txBox="1">
            <a:spLocks noChangeArrowheads="1"/>
          </p:cNvSpPr>
          <p:nvPr/>
        </p:nvSpPr>
        <p:spPr bwMode="auto">
          <a:xfrm>
            <a:off x="1143000" y="1981200"/>
            <a:ext cx="78152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1-Choosing a pdb file or ligand-protien complex obtained from docking.</a:t>
            </a:r>
          </a:p>
          <a:p>
            <a:endParaRPr lang="en-US"/>
          </a:p>
          <a:p>
            <a:r>
              <a:rPr lang="en-US"/>
              <a:t>2- Choosing an appropriate force field and making “gro” and topology file.</a:t>
            </a:r>
          </a:p>
          <a:p>
            <a:r>
              <a:rPr lang="en-US"/>
              <a:t>3-Choosing a proper box and putting water molecules in it and centering </a:t>
            </a:r>
          </a:p>
          <a:p>
            <a:r>
              <a:rPr lang="en-US"/>
              <a:t>protein molecule in this box.</a:t>
            </a:r>
          </a:p>
          <a:p>
            <a:endParaRPr lang="en-US"/>
          </a:p>
          <a:p>
            <a:r>
              <a:rPr lang="en-US"/>
              <a:t>4-Putting appropriate counter ions charge for neutralization of system.</a:t>
            </a:r>
          </a:p>
          <a:p>
            <a:r>
              <a:rPr lang="en-US"/>
              <a:t>5-Minimization by different algorithm. </a:t>
            </a:r>
          </a:p>
          <a:p>
            <a:r>
              <a:rPr lang="en-US"/>
              <a:t>6- Position restraint of system. </a:t>
            </a:r>
          </a:p>
          <a:p>
            <a:endParaRPr lang="en-US"/>
          </a:p>
          <a:p>
            <a:r>
              <a:rPr lang="en-US"/>
              <a:t>7-Increasing temperature up to 300 K for reaching to equalization.</a:t>
            </a:r>
          </a:p>
          <a:p>
            <a:r>
              <a:rPr lang="en-US"/>
              <a:t>8-Molecular dynamics simulation for 10 ns in order to sampling.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  <p:sp>
        <p:nvSpPr>
          <p:cNvPr id="1085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E5E4A80-68BE-4555-B4AA-C8EE60DC9D5D}" type="slidenum">
              <a:rPr lang="en-US" sz="1400"/>
              <a:pPr algn="r"/>
              <a:t>102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352800" y="838200"/>
            <a:ext cx="230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File Formats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98525" y="232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898525" y="2093913"/>
            <a:ext cx="75914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b="1"/>
              <a:t>*.pdb</a:t>
            </a:r>
            <a:r>
              <a:rPr lang="en-US"/>
              <a:t>: format used by  Brookhaven Protein DataBank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*</a:t>
            </a:r>
            <a:r>
              <a:rPr lang="en-US" b="1"/>
              <a:t>.top</a:t>
            </a:r>
            <a:r>
              <a:rPr lang="en-US"/>
              <a:t>: topology file (ascii), contains all the forcefield parameters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*</a:t>
            </a:r>
            <a:r>
              <a:rPr lang="en-US" b="1"/>
              <a:t>.gro</a:t>
            </a:r>
            <a:r>
              <a:rPr lang="en-US"/>
              <a:t>: molecular structure file in the Gromos87 format (Gromacs format)</a:t>
            </a:r>
          </a:p>
          <a:p>
            <a:r>
              <a:rPr lang="en-US"/>
              <a:t>   Information in the columns, from left to right:</a:t>
            </a:r>
          </a:p>
          <a:p>
            <a:r>
              <a:rPr lang="en-US"/>
              <a:t>	residue number</a:t>
            </a:r>
          </a:p>
          <a:p>
            <a:r>
              <a:rPr lang="en-US"/>
              <a:t>	residue name</a:t>
            </a:r>
          </a:p>
          <a:p>
            <a:r>
              <a:rPr lang="en-US"/>
              <a:t>	atom name</a:t>
            </a:r>
          </a:p>
          <a:p>
            <a:r>
              <a:rPr lang="en-US"/>
              <a:t>	atom number</a:t>
            </a:r>
          </a:p>
          <a:p>
            <a:r>
              <a:rPr lang="en-US"/>
              <a:t>	x, y, and z position, in nm</a:t>
            </a:r>
          </a:p>
          <a:p>
            <a:pPr lvl="2"/>
            <a:r>
              <a:rPr lang="en-US"/>
              <a:t>x, y, and z velocity, in nm/ps</a:t>
            </a:r>
          </a:p>
          <a:p>
            <a:pPr lvl="2"/>
            <a:endParaRPr lang="en-US"/>
          </a:p>
          <a:p>
            <a:pPr>
              <a:buFontTx/>
              <a:buChar char="•"/>
            </a:pPr>
            <a:r>
              <a:rPr lang="en-US"/>
              <a:t> *</a:t>
            </a:r>
            <a:r>
              <a:rPr lang="en-US" b="1"/>
              <a:t>.tpr</a:t>
            </a:r>
            <a:r>
              <a:rPr lang="en-US"/>
              <a:t>: contains the starting structure of the simulation, the molecular </a:t>
            </a:r>
          </a:p>
          <a:p>
            <a:r>
              <a:rPr lang="en-US"/>
              <a:t>   topology file and all the simulation parameters; binary format</a:t>
            </a:r>
          </a:p>
          <a:p>
            <a:endParaRPr lang="en-US"/>
          </a:p>
          <a:p>
            <a:endParaRPr lang="en-US"/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1095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C47944-AD7B-48C4-8B92-695EB1F20DB0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82232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429000" y="609600"/>
            <a:ext cx="230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File Formats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98525" y="1941513"/>
            <a:ext cx="75279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*</a:t>
            </a:r>
            <a:r>
              <a:rPr lang="en-US" b="1"/>
              <a:t>.trr</a:t>
            </a:r>
            <a:r>
              <a:rPr lang="en-US"/>
              <a:t>: contains the trajectory data for the simulation; binary format.</a:t>
            </a:r>
          </a:p>
          <a:p>
            <a:r>
              <a:rPr lang="en-US"/>
              <a:t>   It contains all the coordinates, velocities, forces and energies as was</a:t>
            </a:r>
          </a:p>
          <a:p>
            <a:r>
              <a:rPr lang="en-US"/>
              <a:t>   indicated the mdp file.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*</a:t>
            </a:r>
            <a:r>
              <a:rPr lang="en-US" b="1"/>
              <a:t>.edr</a:t>
            </a:r>
            <a:r>
              <a:rPr lang="en-US"/>
              <a:t>: portable file that contains the energies.  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*</a:t>
            </a:r>
            <a:r>
              <a:rPr lang="en-US" b="1"/>
              <a:t>.xvg</a:t>
            </a:r>
            <a:r>
              <a:rPr lang="en-US"/>
              <a:t>: file format that is read by Grace (formerly called Xmgr), which</a:t>
            </a:r>
          </a:p>
          <a:p>
            <a:r>
              <a:rPr lang="en-US"/>
              <a:t>   is a plotting tool for the X window system.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*</a:t>
            </a:r>
            <a:r>
              <a:rPr lang="en-US" b="1"/>
              <a:t>.xtc</a:t>
            </a:r>
            <a:r>
              <a:rPr lang="en-US"/>
              <a:t>: portable format for trajectories which stores the information about</a:t>
            </a:r>
          </a:p>
          <a:p>
            <a:r>
              <a:rPr lang="en-US"/>
              <a:t>   the trajectories of the atoms in a compact manner (it only contains</a:t>
            </a:r>
          </a:p>
          <a:p>
            <a:r>
              <a:rPr lang="en-US"/>
              <a:t>   cartesian coordinates).</a:t>
            </a:r>
          </a:p>
        </p:txBody>
      </p:sp>
      <p:sp>
        <p:nvSpPr>
          <p:cNvPr id="1105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393C6-D8CC-4FBF-9296-A2974F0C8133}" type="slidenum">
              <a:rPr lang="en-US" smtClean="0"/>
              <a:pPr/>
              <a:t>104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124200" y="762000"/>
            <a:ext cx="230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File Formats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822325" y="2322513"/>
            <a:ext cx="8429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*</a:t>
            </a:r>
            <a:r>
              <a:rPr lang="en-US" b="1"/>
              <a:t>.mdp</a:t>
            </a:r>
            <a:r>
              <a:rPr lang="en-US"/>
              <a:t>: allows the user to set up specific parameters for all the calculations</a:t>
            </a:r>
          </a:p>
          <a:p>
            <a:r>
              <a:rPr lang="en-US"/>
              <a:t>   that Gromacs performs.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 </a:t>
            </a:r>
            <a:r>
              <a:rPr lang="en-US" b="1"/>
              <a:t>em.mdp file:</a:t>
            </a:r>
            <a:r>
              <a:rPr lang="en-US"/>
              <a:t> sets the parameters for running energy minimizations;</a:t>
            </a:r>
          </a:p>
          <a:p>
            <a:r>
              <a:rPr lang="en-US"/>
              <a:t>	allows you to specify the integrator (steepest descent or </a:t>
            </a:r>
          </a:p>
          <a:p>
            <a:r>
              <a:rPr lang="en-US"/>
              <a:t>	conjugate gradients), the number of iterations, frequency to update</a:t>
            </a:r>
          </a:p>
          <a:p>
            <a:r>
              <a:rPr lang="en-US"/>
              <a:t>	the neighbor list, constraints, etc.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 </a:t>
            </a:r>
            <a:r>
              <a:rPr lang="en-US" b="1"/>
              <a:t>md.mdp file:</a:t>
            </a:r>
            <a:r>
              <a:rPr lang="en-US"/>
              <a:t> sets the parameters for running the molecular dynamics program;</a:t>
            </a:r>
          </a:p>
          <a:p>
            <a:r>
              <a:rPr lang="en-US"/>
              <a:t>	allows you to indicate the appropriate settings depending on the</a:t>
            </a:r>
          </a:p>
          <a:p>
            <a:r>
              <a:rPr lang="en-US"/>
              <a:t>	force field used, </a:t>
            </a:r>
          </a:p>
        </p:txBody>
      </p:sp>
      <p:sp>
        <p:nvSpPr>
          <p:cNvPr id="1116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33D35-EEB3-4D17-B797-2F6671B0C577}" type="slidenum">
              <a:rPr lang="en-US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Generic mdp file for energy minimization</a:t>
            </a:r>
          </a:p>
          <a:p>
            <a:endParaRPr lang="en-US" sz="2800" b="1"/>
          </a:p>
          <a:p>
            <a:endParaRPr lang="en-US" sz="2800" b="1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895600" y="152400"/>
            <a:ext cx="2976563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title                    = Yo</a:t>
            </a:r>
          </a:p>
          <a:p>
            <a:r>
              <a:rPr lang="en-US" sz="1400"/>
              <a:t>cpp                      = /lib/cpp</a:t>
            </a:r>
          </a:p>
          <a:p>
            <a:r>
              <a:rPr lang="en-US" sz="1400"/>
              <a:t>include                  = -I../top</a:t>
            </a:r>
          </a:p>
          <a:p>
            <a:r>
              <a:rPr lang="en-US" sz="1400"/>
              <a:t>define                   = </a:t>
            </a:r>
          </a:p>
          <a:p>
            <a:r>
              <a:rPr lang="en-US" sz="1400"/>
              <a:t>integrator               = md</a:t>
            </a:r>
          </a:p>
          <a:p>
            <a:r>
              <a:rPr lang="en-US" sz="1400"/>
              <a:t>dt                       = 0.002</a:t>
            </a:r>
          </a:p>
          <a:p>
            <a:r>
              <a:rPr lang="en-US" sz="1400"/>
              <a:t>nsteps                   = 500000</a:t>
            </a:r>
          </a:p>
          <a:p>
            <a:r>
              <a:rPr lang="en-US" sz="1400"/>
              <a:t>nstxout                  = 5000</a:t>
            </a:r>
          </a:p>
          <a:p>
            <a:r>
              <a:rPr lang="en-US" sz="1400"/>
              <a:t>nstvout                  = 5000</a:t>
            </a:r>
          </a:p>
          <a:p>
            <a:r>
              <a:rPr lang="en-US" sz="1400"/>
              <a:t>nstlog                   = 5000</a:t>
            </a:r>
          </a:p>
          <a:p>
            <a:r>
              <a:rPr lang="en-US" sz="1400"/>
              <a:t>nstenergy                = 250</a:t>
            </a:r>
          </a:p>
          <a:p>
            <a:r>
              <a:rPr lang="en-US" sz="1400"/>
              <a:t>nstxtcout                = 250</a:t>
            </a:r>
          </a:p>
          <a:p>
            <a:r>
              <a:rPr lang="en-US" sz="1400"/>
              <a:t>xtc_grps                 = Protein</a:t>
            </a:r>
          </a:p>
          <a:p>
            <a:r>
              <a:rPr lang="en-US" sz="1400"/>
              <a:t>energygrps               = Protein  SOL</a:t>
            </a:r>
          </a:p>
          <a:p>
            <a:r>
              <a:rPr lang="en-US" sz="1400"/>
              <a:t>nstlist                  = 10</a:t>
            </a:r>
          </a:p>
          <a:p>
            <a:r>
              <a:rPr lang="en-US" sz="1400"/>
              <a:t>ns_type                  = grid</a:t>
            </a:r>
          </a:p>
          <a:p>
            <a:r>
              <a:rPr lang="en-US" sz="1400"/>
              <a:t>rlist                    = 0.8</a:t>
            </a:r>
          </a:p>
          <a:p>
            <a:r>
              <a:rPr lang="en-US" sz="1400"/>
              <a:t>coulombtype              = cut-off</a:t>
            </a:r>
          </a:p>
          <a:p>
            <a:r>
              <a:rPr lang="en-US" sz="1400"/>
              <a:t>rcoulomb                 = 1.4</a:t>
            </a:r>
          </a:p>
          <a:p>
            <a:r>
              <a:rPr lang="en-US" sz="1400"/>
              <a:t>rvdw                     = 0.8</a:t>
            </a:r>
          </a:p>
          <a:p>
            <a:r>
              <a:rPr lang="en-US" sz="1400"/>
              <a:t>tcoupl                   = Berendsen</a:t>
            </a:r>
          </a:p>
          <a:p>
            <a:r>
              <a:rPr lang="en-US" sz="1400"/>
              <a:t>tc-grps                  = Protein      SOL</a:t>
            </a:r>
          </a:p>
          <a:p>
            <a:r>
              <a:rPr lang="en-US" sz="1400"/>
              <a:t>tau_t                    = 0.1  0.1</a:t>
            </a:r>
          </a:p>
          <a:p>
            <a:r>
              <a:rPr lang="en-US" sz="1400"/>
              <a:t>ref_t                    = 300  300</a:t>
            </a:r>
          </a:p>
          <a:p>
            <a:r>
              <a:rPr lang="en-US" sz="1400"/>
              <a:t>Pcoupl                   = Berendsen</a:t>
            </a:r>
          </a:p>
          <a:p>
            <a:r>
              <a:rPr lang="en-US" sz="1400"/>
              <a:t>tau_p                    = 1.0</a:t>
            </a:r>
          </a:p>
          <a:p>
            <a:r>
              <a:rPr lang="en-US" sz="1400"/>
              <a:t>compressibility          = 4.5e-5</a:t>
            </a:r>
          </a:p>
          <a:p>
            <a:r>
              <a:rPr lang="en-US" sz="1400"/>
              <a:t>ref_p                    = 1.0</a:t>
            </a:r>
          </a:p>
          <a:p>
            <a:endParaRPr lang="en-US" sz="1400"/>
          </a:p>
          <a:p>
            <a:r>
              <a:rPr lang="en-US" sz="1400"/>
              <a:t>          </a:t>
            </a:r>
          </a:p>
        </p:txBody>
      </p:sp>
      <p:sp>
        <p:nvSpPr>
          <p:cNvPr id="1126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6BDE5-F10D-473A-A133-586BA49B3CD1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12645" name="TextBox 6"/>
          <p:cNvSpPr txBox="1">
            <a:spLocks noChangeArrowheads="1"/>
          </p:cNvSpPr>
          <p:nvPr/>
        </p:nvSpPr>
        <p:spPr bwMode="auto">
          <a:xfrm>
            <a:off x="5810250" y="304800"/>
            <a:ext cx="333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gen_vel                  = yes</a:t>
            </a:r>
          </a:p>
          <a:p>
            <a:r>
              <a:rPr lang="en-US"/>
              <a:t>gen_temp                 = 300</a:t>
            </a:r>
          </a:p>
          <a:p>
            <a:r>
              <a:rPr lang="en-US"/>
              <a:t>gen_seed                 = 173529</a:t>
            </a:r>
          </a:p>
          <a:p>
            <a:r>
              <a:rPr lang="en-US"/>
              <a:t>constraints              = all-bonds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895600" y="511175"/>
            <a:ext cx="262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Force Field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04800" y="1720850"/>
            <a:ext cx="868997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• The set of equations (</a:t>
            </a:r>
            <a:r>
              <a:rPr lang="en-US" sz="2000" i="1"/>
              <a:t>potential functions</a:t>
            </a:r>
            <a:r>
              <a:rPr lang="en-US" sz="2000"/>
              <a:t>) used to generate the </a:t>
            </a:r>
          </a:p>
          <a:p>
            <a:r>
              <a:rPr lang="en-US" sz="2000"/>
              <a:t>  potential energies and their derivatives, the forces.</a:t>
            </a:r>
          </a:p>
          <a:p>
            <a:endParaRPr lang="en-US" sz="2000"/>
          </a:p>
          <a:p>
            <a:r>
              <a:rPr lang="en-US" sz="2000"/>
              <a:t>• The parameters used in this set of equations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Gromacs provides the following force fields:</a:t>
            </a:r>
          </a:p>
          <a:p>
            <a:endParaRPr lang="en-US" sz="2000"/>
          </a:p>
          <a:p>
            <a:r>
              <a:rPr lang="en-US" sz="2000"/>
              <a:t> 0: Gromacs Forcefield (see manual)</a:t>
            </a:r>
          </a:p>
          <a:p>
            <a:r>
              <a:rPr lang="en-US" sz="2000"/>
              <a:t> 1: Gromacs Forcefield with all hydrogens (proteins only)</a:t>
            </a:r>
          </a:p>
          <a:p>
            <a:r>
              <a:rPr lang="en-US" sz="2000"/>
              <a:t> 2: GROMOS96 43a1 Forcefield (official distribution)</a:t>
            </a:r>
          </a:p>
          <a:p>
            <a:r>
              <a:rPr lang="en-US" sz="2000"/>
              <a:t> 3: GROMOS96 43b1 Vacuum Forcefield (official distribution)</a:t>
            </a:r>
          </a:p>
          <a:p>
            <a:r>
              <a:rPr lang="en-US" sz="2000"/>
              <a:t> 4: GROMOS96 43a2 Forcefield (development) (improved alkane dihedrals)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36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852112-A4F6-4FD1-A09C-5488CDB33B3B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200400" y="304800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Programs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8884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</a:t>
            </a:r>
            <a:r>
              <a:rPr lang="en-US" sz="2000" b="1"/>
              <a:t>pdb2gmx:</a:t>
            </a:r>
            <a:r>
              <a:rPr lang="en-US" sz="2000"/>
              <a:t> </a:t>
            </a:r>
          </a:p>
          <a:p>
            <a:r>
              <a:rPr lang="en-US" sz="2000"/>
              <a:t>	- reads in a pdb file and allows the user to chose a forcefield</a:t>
            </a:r>
          </a:p>
          <a:p>
            <a:r>
              <a:rPr lang="en-US" sz="2000"/>
              <a:t>	- reads some database files to make special bonds (i.e. Cys-Cys)</a:t>
            </a:r>
          </a:p>
          <a:p>
            <a:r>
              <a:rPr lang="en-US" sz="2000"/>
              <a:t>	- adds hydrogens to the protein  </a:t>
            </a:r>
          </a:p>
          <a:p>
            <a:r>
              <a:rPr lang="en-US" sz="2000"/>
              <a:t>	- generates a coordinate file in Gromacs (Gromos) format (*.gro) and</a:t>
            </a:r>
          </a:p>
          <a:p>
            <a:r>
              <a:rPr lang="en-US" sz="2000"/>
              <a:t>	   a topology file in Gromacs format (*.top). </a:t>
            </a:r>
          </a:p>
          <a:p>
            <a:r>
              <a:rPr lang="en-US" sz="2000"/>
              <a:t>	- issues a warning message if an atom is not well resolved in the</a:t>
            </a:r>
          </a:p>
          <a:p>
            <a:r>
              <a:rPr lang="en-US" sz="2000"/>
              <a:t>	  structure.	 </a:t>
            </a:r>
          </a:p>
        </p:txBody>
      </p:sp>
      <p:sp>
        <p:nvSpPr>
          <p:cNvPr id="1146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BC2988-7D86-4E9A-902A-F818C540F614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381000" y="3962400"/>
            <a:ext cx="82677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 sz="2000" b="1"/>
              <a:t>editconf</a:t>
            </a:r>
            <a:r>
              <a:rPr lang="en-US" sz="2000"/>
              <a:t>:</a:t>
            </a:r>
          </a:p>
          <a:p>
            <a:r>
              <a:rPr lang="en-US" sz="2000"/>
              <a:t>	- converts gromacs files (*.gro) back to pdb files (*.pdb)</a:t>
            </a:r>
          </a:p>
          <a:p>
            <a:r>
              <a:rPr lang="en-US" sz="2000"/>
              <a:t>	- allows user to setup the box: the user can </a:t>
            </a:r>
            <a:br>
              <a:rPr lang="en-US" sz="2000"/>
            </a:br>
            <a:r>
              <a:rPr lang="en-US" sz="2000"/>
              <a:t>	    define the type of box (i.e. cubic, triclinic, octahedron)</a:t>
            </a:r>
          </a:p>
          <a:p>
            <a:r>
              <a:rPr lang="en-US" sz="2000"/>
              <a:t>	     set the dimensions of the box edges relative to the molecule</a:t>
            </a:r>
          </a:p>
          <a:p>
            <a:r>
              <a:rPr lang="en-US" sz="2000"/>
              <a:t>	      (-d 0.7 will set the box edges 0.7 nm from the molecule)</a:t>
            </a:r>
          </a:p>
          <a:p>
            <a:r>
              <a:rPr lang="en-US" sz="2000"/>
              <a:t> 	   center the molecule in the box</a:t>
            </a:r>
            <a:r>
              <a:rPr lang="en-US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13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 sz="2000" b="1"/>
              <a:t>genbox</a:t>
            </a:r>
            <a:r>
              <a:rPr lang="en-US" sz="2000"/>
              <a:t>:</a:t>
            </a:r>
          </a:p>
          <a:p>
            <a:r>
              <a:rPr lang="en-US" sz="2000"/>
              <a:t>	- solvates the box based on the dimensions specified using </a:t>
            </a:r>
          </a:p>
          <a:p>
            <a:r>
              <a:rPr lang="en-US" sz="2000"/>
              <a:t>	  editconf</a:t>
            </a:r>
          </a:p>
          <a:p>
            <a:r>
              <a:rPr lang="en-US" sz="2000"/>
              <a:t>	- solvates the given protein in the specified solvent (by default</a:t>
            </a:r>
          </a:p>
          <a:p>
            <a:r>
              <a:rPr lang="en-US" sz="2000"/>
              <a:t>	   SPC- Simple Point Charge water)</a:t>
            </a:r>
          </a:p>
          <a:p>
            <a:r>
              <a:rPr lang="en-US" sz="2000"/>
              <a:t>	- water molecules are removed from the box if the distance </a:t>
            </a:r>
          </a:p>
          <a:p>
            <a:r>
              <a:rPr lang="en-US" sz="2000"/>
              <a:t>	  between any atom of the solute and the solvent is less than</a:t>
            </a:r>
          </a:p>
          <a:p>
            <a:r>
              <a:rPr lang="en-US" sz="2000"/>
              <a:t>	  the sum of the VanderWaals radii of both atoms (the radii are</a:t>
            </a:r>
          </a:p>
          <a:p>
            <a:r>
              <a:rPr lang="en-US" sz="2000"/>
              <a:t>	  read from the database vdwradii.dat)</a:t>
            </a:r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7F2FC-5A04-402D-A763-2B6E7C769AA4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330200" y="3200400"/>
            <a:ext cx="8813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 sz="2000" b="1"/>
              <a:t>grompp </a:t>
            </a:r>
            <a:r>
              <a:rPr lang="en-US" sz="2000"/>
              <a:t>(pre-processor program):</a:t>
            </a:r>
          </a:p>
          <a:p>
            <a:r>
              <a:rPr lang="en-US" sz="2000"/>
              <a:t>	- reads a molecular topology file (*.top) and checks the validity </a:t>
            </a:r>
          </a:p>
          <a:p>
            <a:r>
              <a:rPr lang="en-US" sz="2000"/>
              <a:t>	  of the file</a:t>
            </a:r>
          </a:p>
          <a:p>
            <a:r>
              <a:rPr lang="en-US" sz="2000"/>
              <a:t>	- expands the topology from a molecular description to an </a:t>
            </a:r>
          </a:p>
          <a:p>
            <a:r>
              <a:rPr lang="en-US" sz="2000"/>
              <a:t>	  atomic description (*.tpr)</a:t>
            </a:r>
          </a:p>
          <a:p>
            <a:r>
              <a:rPr lang="en-US" sz="2000"/>
              <a:t>	- it reads the parameter file (*.mdp), the coordinate file (*.gro)</a:t>
            </a:r>
          </a:p>
          <a:p>
            <a:r>
              <a:rPr lang="en-US" sz="2000"/>
              <a:t>	  and the topology file (*.top)</a:t>
            </a:r>
          </a:p>
          <a:p>
            <a:r>
              <a:rPr lang="en-US" sz="2000"/>
              <a:t>	- it ouputs a *.tpr file for input into the MD program </a:t>
            </a:r>
            <a:r>
              <a:rPr lang="en-US" sz="2000" b="1"/>
              <a:t>mdrun</a:t>
            </a:r>
          </a:p>
          <a:p>
            <a:r>
              <a:rPr lang="en-US" sz="2000" b="1"/>
              <a:t>	-</a:t>
            </a:r>
            <a:r>
              <a:rPr lang="en-US" sz="2000"/>
              <a:t> since *.tpr is a binary file, it can not be read with ‘more’ but it may</a:t>
            </a:r>
          </a:p>
          <a:p>
            <a:r>
              <a:rPr lang="en-US" sz="2000"/>
              <a:t>	  be read using </a:t>
            </a:r>
            <a:r>
              <a:rPr lang="en-US" sz="2000" b="1"/>
              <a:t>gmxdump</a:t>
            </a:r>
            <a:r>
              <a:rPr lang="en-US" sz="2000"/>
              <a:t>, which prints out the input file in readable</a:t>
            </a:r>
          </a:p>
          <a:p>
            <a:r>
              <a:rPr lang="en-US" sz="2000"/>
              <a:t>	  format (it also prints out the contents of a *.trr file)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395288" y="3354388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7513"/>
            <a:ext cx="82296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F9D78-39F2-479D-9BCF-C7F515BB111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895600" y="914400"/>
            <a:ext cx="385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  <a:r>
              <a:rPr lang="en-US"/>
              <a:t>omputer-</a:t>
            </a:r>
            <a:r>
              <a:rPr lang="en-US" b="1"/>
              <a:t>a</a:t>
            </a:r>
            <a:r>
              <a:rPr lang="en-US"/>
              <a:t>ided </a:t>
            </a:r>
            <a:r>
              <a:rPr lang="en-US" b="1"/>
              <a:t>d</a:t>
            </a:r>
            <a:r>
              <a:rPr lang="en-US"/>
              <a:t>esign and </a:t>
            </a:r>
            <a:r>
              <a:rPr lang="en-US" b="1"/>
              <a:t>d</a:t>
            </a:r>
            <a:r>
              <a:rPr lang="en-US"/>
              <a:t>rafting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276600" y="152400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Programs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76200" y="1143000"/>
            <a:ext cx="9088438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 sz="2000" b="1"/>
              <a:t> mdrun</a:t>
            </a:r>
            <a:r>
              <a:rPr lang="en-US" sz="2000"/>
              <a:t>: </a:t>
            </a:r>
          </a:p>
          <a:p>
            <a:pPr>
              <a:buFontTx/>
              <a:buChar char="•"/>
            </a:pPr>
            <a:endParaRPr lang="en-US" sz="2000"/>
          </a:p>
          <a:p>
            <a:r>
              <a:rPr lang="en-US" sz="2000"/>
              <a:t>	- performs the Molecular Dynamics simulation</a:t>
            </a:r>
          </a:p>
          <a:p>
            <a:endParaRPr lang="en-US" sz="2000"/>
          </a:p>
          <a:p>
            <a:r>
              <a:rPr lang="en-US" sz="2000"/>
              <a:t>	- can also perform Brownian Dynamics, Langevin Dynamics, and </a:t>
            </a:r>
          </a:p>
          <a:p>
            <a:r>
              <a:rPr lang="en-US" sz="2000"/>
              <a:t>	  Conjugate Gradient or Steepest Descents energy minimization </a:t>
            </a:r>
          </a:p>
          <a:p>
            <a:endParaRPr lang="en-US" sz="2000"/>
          </a:p>
          <a:p>
            <a:r>
              <a:rPr lang="en-US" sz="2000"/>
              <a:t>	- reads the *.tpr file, creates neighborlists from that file and </a:t>
            </a:r>
          </a:p>
          <a:p>
            <a:r>
              <a:rPr lang="en-US" sz="2000"/>
              <a:t>	  calculates the forces.</a:t>
            </a:r>
          </a:p>
          <a:p>
            <a:r>
              <a:rPr lang="en-US" sz="2000"/>
              <a:t> </a:t>
            </a:r>
          </a:p>
          <a:p>
            <a:r>
              <a:rPr lang="en-US" sz="2000"/>
              <a:t>	- globally sums up the forces and updates the positions and </a:t>
            </a:r>
          </a:p>
          <a:p>
            <a:r>
              <a:rPr lang="en-US" sz="2000"/>
              <a:t>	  velocities.</a:t>
            </a:r>
          </a:p>
          <a:p>
            <a:endParaRPr lang="en-US" sz="2000"/>
          </a:p>
          <a:p>
            <a:r>
              <a:rPr lang="en-US" sz="2000"/>
              <a:t>	-  outputs at least three types of files:  </a:t>
            </a:r>
          </a:p>
          <a:p>
            <a:r>
              <a:rPr lang="en-US" sz="2000"/>
              <a:t>	   (1) trajectory file (*.trr): contains coordinates, velocities, and forces</a:t>
            </a:r>
          </a:p>
          <a:p>
            <a:r>
              <a:rPr lang="en-US" sz="2000"/>
              <a:t>	   (2) structure file (*.gro):contains coordinates and velocities of the last </a:t>
            </a:r>
          </a:p>
          <a:p>
            <a:r>
              <a:rPr lang="en-US" sz="2000"/>
              <a:t>  	         step</a:t>
            </a:r>
          </a:p>
          <a:p>
            <a:r>
              <a:rPr lang="en-US" sz="2000"/>
              <a:t>	   (3) energy file (*.edr): contains energies, temperatures, pressures</a:t>
            </a:r>
          </a:p>
          <a:p>
            <a:r>
              <a:rPr lang="en-US"/>
              <a:t>	   </a:t>
            </a:r>
          </a:p>
        </p:txBody>
      </p:sp>
      <p:sp>
        <p:nvSpPr>
          <p:cNvPr id="1167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D5B9E-9523-4EFB-A2FA-760915336612}" type="slidenum">
              <a:rPr lang="en-US" smtClean="0"/>
              <a:pPr/>
              <a:t>110</a:t>
            </a:fld>
            <a:endParaRPr lang="en-US" smtClean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3772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 </a:t>
            </a:r>
            <a:r>
              <a:rPr lang="en-US" sz="2000" b="1"/>
              <a:t>gmxcheck</a:t>
            </a:r>
            <a:r>
              <a:rPr lang="en-US" sz="2000"/>
              <a:t>: gmxcheck reads a trajectory (*.trr) or an energy file (*.edr) </a:t>
            </a:r>
          </a:p>
          <a:p>
            <a:r>
              <a:rPr lang="en-US" sz="2000"/>
              <a:t>   and prints out useful information in them.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</a:t>
            </a:r>
            <a:r>
              <a:rPr lang="en-US" sz="2000" b="1"/>
              <a:t>g_energy</a:t>
            </a:r>
            <a:r>
              <a:rPr lang="en-US" sz="2000"/>
              <a:t>: extracts energy components or distance restraint data from </a:t>
            </a:r>
          </a:p>
          <a:p>
            <a:r>
              <a:rPr lang="en-US" sz="2000"/>
              <a:t>      an energy file into a *.xvg file (may be read using Xmgr or Grace).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</a:t>
            </a:r>
            <a:r>
              <a:rPr lang="en-US" sz="2000" b="1"/>
              <a:t>trjconv</a:t>
            </a:r>
            <a:r>
              <a:rPr lang="en-US" sz="2000"/>
              <a:t>: allows compression of trajectory file into a *.xtc file that can be</a:t>
            </a:r>
          </a:p>
          <a:p>
            <a:r>
              <a:rPr lang="en-US" sz="2000"/>
              <a:t>   analyzed using </a:t>
            </a:r>
            <a:r>
              <a:rPr lang="en-US" sz="2000" b="1"/>
              <a:t>ngmx</a:t>
            </a:r>
            <a:endParaRPr lang="en-US" sz="2000"/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000"/>
              <a:t>  </a:t>
            </a:r>
            <a:r>
              <a:rPr lang="en-US" sz="2000" b="1"/>
              <a:t>ngmx</a:t>
            </a:r>
            <a:r>
              <a:rPr lang="en-US" sz="2000"/>
              <a:t>: </a:t>
            </a:r>
          </a:p>
          <a:p>
            <a:pPr lvl="1">
              <a:buFontTx/>
              <a:buChar char="-"/>
            </a:pPr>
            <a:r>
              <a:rPr lang="en-US" sz="2000"/>
              <a:t>Gromacs trajectory viewer</a:t>
            </a:r>
          </a:p>
          <a:p>
            <a:pPr lvl="1">
              <a:buFontTx/>
              <a:buChar char="-"/>
            </a:pPr>
            <a:r>
              <a:rPr lang="en-US" sz="2000"/>
              <a:t> plots a 3-D structure of the molecule </a:t>
            </a:r>
          </a:p>
          <a:p>
            <a:pPr lvl="1">
              <a:buFontTx/>
              <a:buChar char="-"/>
            </a:pPr>
            <a:r>
              <a:rPr lang="en-US" sz="2000"/>
              <a:t> allows ratation, scaling, translation, labels on atoms, animation of </a:t>
            </a:r>
          </a:p>
          <a:p>
            <a:pPr lvl="1"/>
            <a:r>
              <a:rPr lang="en-US" sz="2000"/>
              <a:t>   trajectories, etc.</a:t>
            </a:r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2946B-2E71-4C19-8627-18D022045509}" type="slidenum">
              <a:rPr lang="en-US" smtClean="0"/>
              <a:pPr/>
              <a:t>111</a:t>
            </a:fld>
            <a:endParaRPr lang="en-US" smtClean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Energy Minimization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412750" y="1371600"/>
            <a:ext cx="873125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/>
              <a:t> </a:t>
            </a:r>
            <a:r>
              <a:rPr lang="en-US" b="1"/>
              <a:t>Steepest Descent:</a:t>
            </a:r>
            <a:r>
              <a:rPr lang="en-US"/>
              <a:t> takes step toward (-) gradient, disregards previous step.</a:t>
            </a:r>
          </a:p>
          <a:p>
            <a:pPr eaLnBrk="0" hangingPunct="0"/>
            <a:r>
              <a:rPr lang="en-US"/>
              <a:t>  Convergence can be slow especially if near local minimum.</a:t>
            </a:r>
          </a:p>
          <a:p>
            <a:pPr eaLnBrk="0" hangingPunct="0"/>
            <a:endParaRPr lang="en-US"/>
          </a:p>
          <a:p>
            <a:pPr eaLnBrk="0" hangingPunct="0">
              <a:buFontTx/>
              <a:buChar char="•"/>
            </a:pPr>
            <a:r>
              <a:rPr lang="en-US"/>
              <a:t> </a:t>
            </a:r>
            <a:r>
              <a:rPr lang="en-US" b="1"/>
              <a:t>Conjugate Gradient:</a:t>
            </a:r>
            <a:r>
              <a:rPr lang="en-US"/>
              <a:t> uses the gradient information from the previous step. </a:t>
            </a:r>
          </a:p>
          <a:p>
            <a:pPr eaLnBrk="0" hangingPunct="0"/>
            <a:r>
              <a:rPr lang="en-US"/>
              <a:t>  Allows a quicker convergence toward the nearest local minimum (yet slow</a:t>
            </a:r>
          </a:p>
          <a:p>
            <a:pPr eaLnBrk="0" hangingPunct="0"/>
            <a:r>
              <a:rPr lang="en-US"/>
              <a:t>  if far away from the local minimum).</a:t>
            </a:r>
          </a:p>
          <a:p>
            <a:pPr eaLnBrk="0" hangingPunct="0"/>
            <a:endParaRPr lang="en-US" b="1"/>
          </a:p>
          <a:p>
            <a:pPr eaLnBrk="0" hangingPunct="0">
              <a:buFontTx/>
              <a:buChar char="•"/>
            </a:pPr>
            <a:r>
              <a:rPr lang="en-US" b="1"/>
              <a:t> grompp </a:t>
            </a:r>
            <a:r>
              <a:rPr lang="en-US"/>
              <a:t>(pre-processor program):</a:t>
            </a:r>
          </a:p>
          <a:p>
            <a:pPr eaLnBrk="0" hangingPunct="0"/>
            <a:r>
              <a:rPr lang="en-US"/>
              <a:t>	- checks validity of topology file (*.top)</a:t>
            </a:r>
          </a:p>
          <a:p>
            <a:pPr eaLnBrk="0" hangingPunct="0"/>
            <a:r>
              <a:rPr lang="en-US"/>
              <a:t>	- expands the topology from a molecular description to an </a:t>
            </a:r>
          </a:p>
          <a:p>
            <a:pPr eaLnBrk="0" hangingPunct="0"/>
            <a:r>
              <a:rPr lang="en-US"/>
              <a:t>	  atomic description (*.tpr)</a:t>
            </a:r>
          </a:p>
          <a:p>
            <a:pPr eaLnBrk="0" hangingPunct="0"/>
            <a:r>
              <a:rPr lang="en-US"/>
              <a:t> </a:t>
            </a:r>
            <a:r>
              <a:rPr lang="en-US" b="1"/>
              <a:t>mdrun</a:t>
            </a:r>
            <a:r>
              <a:rPr lang="en-US"/>
              <a:t>: </a:t>
            </a:r>
          </a:p>
          <a:p>
            <a:pPr eaLnBrk="0" hangingPunct="0"/>
            <a:r>
              <a:rPr lang="en-US"/>
              <a:t>	- reads the *.tpr file, creates neighbor lists from that file and </a:t>
            </a:r>
          </a:p>
          <a:p>
            <a:pPr eaLnBrk="0" hangingPunct="0"/>
            <a:r>
              <a:rPr lang="en-US"/>
              <a:t>	  calculates the forces.</a:t>
            </a:r>
          </a:p>
          <a:p>
            <a:pPr eaLnBrk="0" hangingPunct="0"/>
            <a:r>
              <a:rPr lang="en-US"/>
              <a:t> 	-  outputs at least three types of files:  </a:t>
            </a:r>
          </a:p>
          <a:p>
            <a:pPr eaLnBrk="0" hangingPunct="0"/>
            <a:r>
              <a:rPr lang="en-US"/>
              <a:t>	   (1) trajectory file (*.trr): contains coordinates, velocities, and forces</a:t>
            </a:r>
          </a:p>
          <a:p>
            <a:pPr eaLnBrk="0" hangingPunct="0"/>
            <a:r>
              <a:rPr lang="en-US"/>
              <a:t>	   (2) structure file (*.gro):contains coordinates and velocities of the last step</a:t>
            </a:r>
          </a:p>
          <a:p>
            <a:pPr eaLnBrk="0" hangingPunct="0"/>
            <a:r>
              <a:rPr lang="en-US"/>
              <a:t>	   (3) energy file (*.edr): contains energies, temperatures, pressures</a:t>
            </a:r>
          </a:p>
          <a:p>
            <a:endParaRPr lang="en-US"/>
          </a:p>
          <a:p>
            <a:pPr eaLnBrk="0" hangingPunct="0"/>
            <a:r>
              <a:rPr lang="en-US"/>
              <a:t>	</a:t>
            </a:r>
          </a:p>
          <a:p>
            <a:pPr eaLnBrk="0" hangingPunct="0"/>
            <a:endParaRPr lang="en-US"/>
          </a:p>
        </p:txBody>
      </p:sp>
      <p:sp>
        <p:nvSpPr>
          <p:cNvPr id="118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ADB78-2471-4C41-A517-DDB7AED0BA06}" type="slidenum">
              <a:rPr lang="en-US" smtClean="0"/>
              <a:pPr/>
              <a:t>112</a:t>
            </a:fld>
            <a:endParaRPr lang="en-US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514600" y="228600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Minimization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1143000"/>
            <a:ext cx="88392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cpp                 	=  /lib/cpp</a:t>
            </a:r>
          </a:p>
          <a:p>
            <a:pPr eaLnBrk="0" hangingPunct="0"/>
            <a:r>
              <a:rPr lang="en-US" sz="1600"/>
              <a:t>define              	=  -DFLEX_SPC	; water topology appropriate for EM</a:t>
            </a:r>
          </a:p>
          <a:p>
            <a:pPr eaLnBrk="0" hangingPunct="0"/>
            <a:r>
              <a:rPr lang="en-US" sz="1600"/>
              <a:t>constraints         	=  none</a:t>
            </a:r>
          </a:p>
          <a:p>
            <a:pPr eaLnBrk="0" hangingPunct="0"/>
            <a:r>
              <a:rPr lang="en-US" sz="1600"/>
              <a:t>integrator          	=  steep		; steepest descents</a:t>
            </a:r>
          </a:p>
          <a:p>
            <a:pPr eaLnBrk="0" hangingPunct="0"/>
            <a:r>
              <a:rPr lang="en-US" sz="1600"/>
              <a:t>nsteps              	=  400</a:t>
            </a:r>
          </a:p>
          <a:p>
            <a:pPr eaLnBrk="0" hangingPunct="0"/>
            <a:r>
              <a:rPr lang="en-US" sz="1600"/>
              <a:t>nstlist             	=  10		; update neighbor list every 10 steps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;</a:t>
            </a:r>
          </a:p>
          <a:p>
            <a:pPr eaLnBrk="0" hangingPunct="0"/>
            <a:r>
              <a:rPr lang="en-US" sz="1600"/>
              <a:t>;       Energy minimizing stuff</a:t>
            </a:r>
          </a:p>
          <a:p>
            <a:pPr eaLnBrk="0" hangingPunct="0"/>
            <a:r>
              <a:rPr lang="en-US" sz="1600"/>
              <a:t>;</a:t>
            </a:r>
          </a:p>
          <a:p>
            <a:pPr eaLnBrk="0" hangingPunct="0"/>
            <a:r>
              <a:rPr lang="en-US" sz="1600"/>
              <a:t>emtol               	=  1000		; convergence when max force is smaller than 					;  this value (kJ mol</a:t>
            </a:r>
            <a:r>
              <a:rPr lang="en-US" sz="1600" baseline="30000"/>
              <a:t>-1</a:t>
            </a:r>
            <a:r>
              <a:rPr lang="en-US" sz="1600"/>
              <a:t> nm</a:t>
            </a:r>
            <a:r>
              <a:rPr lang="en-US" sz="1600" baseline="30000"/>
              <a:t>-1</a:t>
            </a:r>
            <a:r>
              <a:rPr lang="en-US" sz="1600"/>
              <a:t>)</a:t>
            </a:r>
          </a:p>
          <a:p>
            <a:pPr eaLnBrk="0" hangingPunct="0"/>
            <a:r>
              <a:rPr lang="en-US" sz="1600"/>
              <a:t>emstep             	=  0.01		; initial step size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ns_type             	=  grid		; neighbor searching (other option is ‘simple’)</a:t>
            </a:r>
          </a:p>
          <a:p>
            <a:pPr eaLnBrk="0" hangingPunct="0"/>
            <a:r>
              <a:rPr lang="en-US" sz="1600"/>
              <a:t>rlist                    	=  1		; cut-off distance for short-range neighbor list 				; (nm)</a:t>
            </a:r>
          </a:p>
          <a:p>
            <a:pPr eaLnBrk="0" hangingPunct="0"/>
            <a:r>
              <a:rPr lang="en-US" sz="1600"/>
              <a:t>rcoulomb            	=  1.0		; distance for Coulomb cut-off</a:t>
            </a:r>
          </a:p>
          <a:p>
            <a:pPr eaLnBrk="0" hangingPunct="0"/>
            <a:r>
              <a:rPr lang="en-US" sz="1600"/>
              <a:t>rvdw                	=  1.0		; distance for LJ or Buckingham cut-off</a:t>
            </a:r>
          </a:p>
          <a:p>
            <a:pPr eaLnBrk="0" hangingPunct="0"/>
            <a:r>
              <a:rPr lang="en-US" sz="1600"/>
              <a:t>Tcoupl              	=  no</a:t>
            </a:r>
          </a:p>
          <a:p>
            <a:pPr eaLnBrk="0" hangingPunct="0"/>
            <a:r>
              <a:rPr lang="en-US" sz="1600"/>
              <a:t>Pcoupl              	=  no		; box dimensions are fixed</a:t>
            </a:r>
          </a:p>
          <a:p>
            <a:pPr eaLnBrk="0" hangingPunct="0"/>
            <a:r>
              <a:rPr lang="en-US" sz="1600"/>
              <a:t>gen_vel             	=  no		; do not generate velocities at start up</a:t>
            </a:r>
          </a:p>
        </p:txBody>
      </p:sp>
      <p:sp>
        <p:nvSpPr>
          <p:cNvPr id="1198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0990B4-1884-4692-90E8-CE499E3E567A}" type="slidenum">
              <a:rPr lang="en-US" smtClean="0"/>
              <a:pPr/>
              <a:t>113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D92191-CEC3-4C1F-937B-ED0A29D16488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20836" name="TextBox 5"/>
          <p:cNvSpPr txBox="1">
            <a:spLocks noChangeArrowheads="1"/>
          </p:cNvSpPr>
          <p:nvPr/>
        </p:nvSpPr>
        <p:spPr bwMode="auto">
          <a:xfrm>
            <a:off x="6477000" y="533400"/>
            <a:ext cx="2371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>
                <a:cs typeface="Lotus" pitchFamily="2" charset="-78"/>
              </a:rPr>
              <a:t>شبيه سازي مونت کارلو</a:t>
            </a:r>
            <a:endParaRPr lang="en-US" sz="2400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69342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389BD3-3A51-4349-BF04-960F5A3AACF9}" type="slidenum">
              <a:rPr lang="en-US" smtClean="0"/>
              <a:pPr/>
              <a:t>115</a:t>
            </a:fld>
            <a:endParaRPr lang="en-US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7620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632D7-95DE-4623-8D15-91BB24400759}" type="slidenum">
              <a:rPr lang="en-US" smtClean="0"/>
              <a:pPr/>
              <a:t>116</a:t>
            </a:fld>
            <a:endParaRPr lang="en-US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609600" y="533400"/>
            <a:ext cx="7467600" cy="5005388"/>
            <a:chOff x="384" y="2084"/>
            <a:chExt cx="4704" cy="3153"/>
          </a:xfrm>
        </p:grpSpPr>
        <p:sp>
          <p:nvSpPr>
            <p:cNvPr id="123908" name="Rectangle 3"/>
            <p:cNvSpPr>
              <a:spLocks noChangeArrowheads="1"/>
            </p:cNvSpPr>
            <p:nvPr/>
          </p:nvSpPr>
          <p:spPr bwMode="auto">
            <a:xfrm>
              <a:off x="528" y="2084"/>
              <a:ext cx="394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796925">
                <a:spcBef>
                  <a:spcPct val="20000"/>
                </a:spcBef>
              </a:pPr>
              <a:r>
                <a:rPr lang="en-US" sz="2400" b="1"/>
                <a:t>Homology modeling</a:t>
              </a:r>
            </a:p>
            <a:p>
              <a:pPr defTabSz="796925">
                <a:spcBef>
                  <a:spcPct val="20000"/>
                </a:spcBef>
              </a:pPr>
              <a:r>
                <a:rPr lang="en-US" sz="2000"/>
                <a:t>= Comparative protein modeling </a:t>
              </a:r>
            </a:p>
            <a:p>
              <a:pPr defTabSz="796925">
                <a:spcBef>
                  <a:spcPct val="20000"/>
                </a:spcBef>
              </a:pPr>
              <a:r>
                <a:rPr lang="en-US" sz="2000"/>
                <a:t>= Knowledge-based modeling</a:t>
              </a:r>
            </a:p>
          </p:txBody>
        </p:sp>
        <p:sp>
          <p:nvSpPr>
            <p:cNvPr id="123909" name="Text Box 4"/>
            <p:cNvSpPr txBox="1">
              <a:spLocks noChangeArrowheads="1"/>
            </p:cNvSpPr>
            <p:nvPr/>
          </p:nvSpPr>
          <p:spPr bwMode="auto">
            <a:xfrm>
              <a:off x="384" y="2852"/>
              <a:ext cx="4704" cy="2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>
                  <a:solidFill>
                    <a:schemeClr val="hlink"/>
                  </a:solidFill>
                </a:rPr>
                <a:t>Idea:</a:t>
              </a:r>
              <a:r>
                <a:rPr lang="en-GB" sz="2000"/>
                <a:t> 	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- The structure of a protein is uniquely determined by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   its sequence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- During evolution, the structure is more stable and 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   changes much slower than the associated sequence,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   so that the similar sequences adopt practically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   identical structures, and distantly related sequences 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   still fold into similar structures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GB" sz="2000"/>
                <a:t>               - </a:t>
              </a:r>
              <a:r>
                <a:rPr lang="en-US" sz="2000"/>
                <a:t>Using experimental 3D-structures of related family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US" sz="2000"/>
                <a:t>                 members (templates) to calculate a model for a new</a:t>
              </a:r>
            </a:p>
            <a:p>
              <a:pPr marL="1085850" indent="-1085850" eaLnBrk="0" hangingPunct="0">
                <a:lnSpc>
                  <a:spcPct val="110000"/>
                </a:lnSpc>
              </a:pPr>
              <a:r>
                <a:rPr lang="en-US" sz="2000"/>
                <a:t>                 sequence (target).</a:t>
              </a:r>
            </a:p>
          </p:txBody>
        </p:sp>
      </p:grpSp>
      <p:sp>
        <p:nvSpPr>
          <p:cNvPr id="1239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077B5-265F-4B0E-8937-E76ABEC6C8BE}" type="slidenum">
              <a:rPr lang="en-US" smtClean="0"/>
              <a:pPr/>
              <a:t>117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alpha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173163"/>
            <a:ext cx="2301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 descr="beta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1249363"/>
            <a:ext cx="21764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505200" y="1041400"/>
            <a:ext cx="154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Homology </a:t>
            </a:r>
          </a:p>
          <a:p>
            <a:pPr eaLnBrk="0" hangingPunct="0"/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Modeling</a:t>
            </a:r>
            <a:endParaRPr lang="en-US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66800" y="3836988"/>
            <a:ext cx="2217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66FF33"/>
                </a:solidFill>
                <a:latin typeface="Tahoma" pitchFamily="34" charset="0"/>
              </a:rPr>
              <a:t>protein of known </a:t>
            </a:r>
          </a:p>
          <a:p>
            <a:pPr eaLnBrk="0" hangingPunct="0"/>
            <a:r>
              <a:rPr lang="en-US" b="1">
                <a:solidFill>
                  <a:srgbClr val="66FF33"/>
                </a:solidFill>
                <a:latin typeface="Tahoma" pitchFamily="34" charset="0"/>
              </a:rPr>
              <a:t>   3D structure</a:t>
            </a:r>
            <a:endParaRPr lang="en-US" b="1">
              <a:solidFill>
                <a:srgbClr val="FF00FF"/>
              </a:solidFill>
              <a:latin typeface="Tahoma" pitchFamily="34" charset="0"/>
            </a:endParaRP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6629400" y="3840163"/>
            <a:ext cx="2127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FF00FF"/>
                </a:solidFill>
                <a:latin typeface="Helvetica" pitchFamily="34" charset="0"/>
              </a:rPr>
              <a:t> </a:t>
            </a:r>
            <a:r>
              <a:rPr lang="en-US" b="1">
                <a:solidFill>
                  <a:srgbClr val="66FF33"/>
                </a:solidFill>
                <a:latin typeface="Tahoma" pitchFamily="34" charset="0"/>
              </a:rPr>
              <a:t>modeled 3D   </a:t>
            </a:r>
          </a:p>
          <a:p>
            <a:pPr eaLnBrk="0" hangingPunct="0"/>
            <a:r>
              <a:rPr lang="en-US" b="1">
                <a:solidFill>
                  <a:srgbClr val="66FF33"/>
                </a:solidFill>
                <a:latin typeface="Tahoma" pitchFamily="34" charset="0"/>
              </a:rPr>
              <a:t> structure of</a:t>
            </a:r>
          </a:p>
          <a:p>
            <a:pPr eaLnBrk="0" hangingPunct="0"/>
            <a:r>
              <a:rPr lang="en-US" b="1">
                <a:solidFill>
                  <a:srgbClr val="66FF33"/>
                </a:solidFill>
                <a:latin typeface="Tahoma" pitchFamily="34" charset="0"/>
              </a:rPr>
              <a:t> target protein</a:t>
            </a:r>
            <a:endParaRPr lang="en-US" b="1">
              <a:solidFill>
                <a:srgbClr val="FF00FF"/>
              </a:solidFill>
              <a:latin typeface="Helvetica" pitchFamily="34" charset="0"/>
            </a:endParaRPr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3581400" y="2057400"/>
            <a:ext cx="1854200" cy="1595438"/>
          </a:xfrm>
          <a:custGeom>
            <a:avLst/>
            <a:gdLst>
              <a:gd name="T0" fmla="*/ 320675 w 1168"/>
              <a:gd name="T1" fmla="*/ 611188 h 1005"/>
              <a:gd name="T2" fmla="*/ 742950 w 1168"/>
              <a:gd name="T3" fmla="*/ 523875 h 1005"/>
              <a:gd name="T4" fmla="*/ 1573212 w 1168"/>
              <a:gd name="T5" fmla="*/ 646113 h 1005"/>
              <a:gd name="T6" fmla="*/ 1677988 w 1168"/>
              <a:gd name="T7" fmla="*/ 769938 h 1005"/>
              <a:gd name="T8" fmla="*/ 1379537 w 1168"/>
              <a:gd name="T9" fmla="*/ 911225 h 1005"/>
              <a:gd name="T10" fmla="*/ 973137 w 1168"/>
              <a:gd name="T11" fmla="*/ 523875 h 1005"/>
              <a:gd name="T12" fmla="*/ 1414462 w 1168"/>
              <a:gd name="T13" fmla="*/ 206375 h 1005"/>
              <a:gd name="T14" fmla="*/ 762000 w 1168"/>
              <a:gd name="T15" fmla="*/ 804863 h 1005"/>
              <a:gd name="T16" fmla="*/ 655637 w 1168"/>
              <a:gd name="T17" fmla="*/ 1158875 h 1005"/>
              <a:gd name="T18" fmla="*/ 1184275 w 1168"/>
              <a:gd name="T19" fmla="*/ 1546225 h 1005"/>
              <a:gd name="T20" fmla="*/ 849313 w 1168"/>
              <a:gd name="T21" fmla="*/ 646113 h 1005"/>
              <a:gd name="T22" fmla="*/ 549275 w 1168"/>
              <a:gd name="T23" fmla="*/ 506413 h 1005"/>
              <a:gd name="T24" fmla="*/ 390525 w 1168"/>
              <a:gd name="T25" fmla="*/ 382588 h 1005"/>
              <a:gd name="T26" fmla="*/ 1538287 w 1168"/>
              <a:gd name="T27" fmla="*/ 611188 h 1005"/>
              <a:gd name="T28" fmla="*/ 1801813 w 1168"/>
              <a:gd name="T29" fmla="*/ 1052513 h 1005"/>
              <a:gd name="T30" fmla="*/ 796925 w 1168"/>
              <a:gd name="T31" fmla="*/ 841375 h 1005"/>
              <a:gd name="T32" fmla="*/ 285750 w 1168"/>
              <a:gd name="T33" fmla="*/ 628650 h 1005"/>
              <a:gd name="T34" fmla="*/ 161925 w 1168"/>
              <a:gd name="T35" fmla="*/ 347663 h 1005"/>
              <a:gd name="T36" fmla="*/ 814388 w 1168"/>
              <a:gd name="T37" fmla="*/ 487363 h 1005"/>
              <a:gd name="T38" fmla="*/ 1449387 w 1168"/>
              <a:gd name="T39" fmla="*/ 558800 h 1005"/>
              <a:gd name="T40" fmla="*/ 1573212 w 1168"/>
              <a:gd name="T41" fmla="*/ 347663 h 1005"/>
              <a:gd name="T42" fmla="*/ 1519237 w 1168"/>
              <a:gd name="T43" fmla="*/ 276225 h 1005"/>
              <a:gd name="T44" fmla="*/ 1219200 w 1168"/>
              <a:gd name="T45" fmla="*/ 365125 h 1005"/>
              <a:gd name="T46" fmla="*/ 1060450 w 1168"/>
              <a:gd name="T47" fmla="*/ 558800 h 1005"/>
              <a:gd name="T48" fmla="*/ 814388 w 1168"/>
              <a:gd name="T49" fmla="*/ 787400 h 1005"/>
              <a:gd name="T50" fmla="*/ 620712 w 1168"/>
              <a:gd name="T51" fmla="*/ 963613 h 1005"/>
              <a:gd name="T52" fmla="*/ 266700 w 1168"/>
              <a:gd name="T53" fmla="*/ 1000125 h 1005"/>
              <a:gd name="T54" fmla="*/ 107950 w 1168"/>
              <a:gd name="T55" fmla="*/ 858838 h 1005"/>
              <a:gd name="T56" fmla="*/ 73025 w 1168"/>
              <a:gd name="T57" fmla="*/ 735013 h 1005"/>
              <a:gd name="T58" fmla="*/ 38100 w 1168"/>
              <a:gd name="T59" fmla="*/ 1052513 h 1005"/>
              <a:gd name="T60" fmla="*/ 762000 w 1168"/>
              <a:gd name="T61" fmla="*/ 1581150 h 1005"/>
              <a:gd name="T62" fmla="*/ 1238250 w 1168"/>
              <a:gd name="T63" fmla="*/ 1317625 h 1005"/>
              <a:gd name="T64" fmla="*/ 1484312 w 1168"/>
              <a:gd name="T65" fmla="*/ 1246188 h 10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8"/>
              <a:gd name="T100" fmla="*/ 0 h 1005"/>
              <a:gd name="T101" fmla="*/ 1168 w 1168"/>
              <a:gd name="T102" fmla="*/ 1005 h 100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8" h="1005">
                <a:moveTo>
                  <a:pt x="157" y="396"/>
                </a:moveTo>
                <a:cubicBezTo>
                  <a:pt x="172" y="392"/>
                  <a:pt x="188" y="391"/>
                  <a:pt x="202" y="385"/>
                </a:cubicBezTo>
                <a:cubicBezTo>
                  <a:pt x="214" y="380"/>
                  <a:pt x="222" y="366"/>
                  <a:pt x="235" y="363"/>
                </a:cubicBezTo>
                <a:cubicBezTo>
                  <a:pt x="294" y="347"/>
                  <a:pt x="403" y="337"/>
                  <a:pt x="468" y="330"/>
                </a:cubicBezTo>
                <a:cubicBezTo>
                  <a:pt x="595" y="299"/>
                  <a:pt x="734" y="307"/>
                  <a:pt x="857" y="352"/>
                </a:cubicBezTo>
                <a:cubicBezTo>
                  <a:pt x="902" y="369"/>
                  <a:pt x="991" y="407"/>
                  <a:pt x="991" y="407"/>
                </a:cubicBezTo>
                <a:cubicBezTo>
                  <a:pt x="1002" y="422"/>
                  <a:pt x="1012" y="438"/>
                  <a:pt x="1024" y="452"/>
                </a:cubicBezTo>
                <a:cubicBezTo>
                  <a:pt x="1034" y="464"/>
                  <a:pt x="1054" y="470"/>
                  <a:pt x="1057" y="485"/>
                </a:cubicBezTo>
                <a:cubicBezTo>
                  <a:pt x="1062" y="518"/>
                  <a:pt x="1050" y="552"/>
                  <a:pt x="1046" y="585"/>
                </a:cubicBezTo>
                <a:cubicBezTo>
                  <a:pt x="987" y="581"/>
                  <a:pt x="927" y="584"/>
                  <a:pt x="869" y="574"/>
                </a:cubicBezTo>
                <a:cubicBezTo>
                  <a:pt x="769" y="557"/>
                  <a:pt x="686" y="469"/>
                  <a:pt x="602" y="419"/>
                </a:cubicBezTo>
                <a:cubicBezTo>
                  <a:pt x="606" y="389"/>
                  <a:pt x="587" y="345"/>
                  <a:pt x="613" y="330"/>
                </a:cubicBezTo>
                <a:cubicBezTo>
                  <a:pt x="668" y="299"/>
                  <a:pt x="802" y="307"/>
                  <a:pt x="802" y="307"/>
                </a:cubicBezTo>
                <a:cubicBezTo>
                  <a:pt x="884" y="185"/>
                  <a:pt x="858" y="246"/>
                  <a:pt x="891" y="130"/>
                </a:cubicBezTo>
                <a:cubicBezTo>
                  <a:pt x="761" y="0"/>
                  <a:pt x="609" y="57"/>
                  <a:pt x="524" y="185"/>
                </a:cubicBezTo>
                <a:cubicBezTo>
                  <a:pt x="516" y="267"/>
                  <a:pt x="534" y="462"/>
                  <a:pt x="480" y="507"/>
                </a:cubicBezTo>
                <a:cubicBezTo>
                  <a:pt x="464" y="520"/>
                  <a:pt x="396" y="546"/>
                  <a:pt x="380" y="552"/>
                </a:cubicBezTo>
                <a:cubicBezTo>
                  <a:pt x="391" y="611"/>
                  <a:pt x="389" y="675"/>
                  <a:pt x="413" y="730"/>
                </a:cubicBezTo>
                <a:cubicBezTo>
                  <a:pt x="452" y="821"/>
                  <a:pt x="553" y="938"/>
                  <a:pt x="646" y="985"/>
                </a:cubicBezTo>
                <a:cubicBezTo>
                  <a:pt x="679" y="981"/>
                  <a:pt x="733" y="1005"/>
                  <a:pt x="746" y="974"/>
                </a:cubicBezTo>
                <a:cubicBezTo>
                  <a:pt x="799" y="842"/>
                  <a:pt x="646" y="770"/>
                  <a:pt x="591" y="685"/>
                </a:cubicBezTo>
                <a:cubicBezTo>
                  <a:pt x="572" y="610"/>
                  <a:pt x="578" y="464"/>
                  <a:pt x="535" y="407"/>
                </a:cubicBezTo>
                <a:cubicBezTo>
                  <a:pt x="511" y="375"/>
                  <a:pt x="460" y="380"/>
                  <a:pt x="424" y="363"/>
                </a:cubicBezTo>
                <a:cubicBezTo>
                  <a:pt x="397" y="350"/>
                  <a:pt x="373" y="332"/>
                  <a:pt x="346" y="319"/>
                </a:cubicBezTo>
                <a:cubicBezTo>
                  <a:pt x="321" y="306"/>
                  <a:pt x="294" y="296"/>
                  <a:pt x="268" y="285"/>
                </a:cubicBezTo>
                <a:cubicBezTo>
                  <a:pt x="261" y="270"/>
                  <a:pt x="235" y="254"/>
                  <a:pt x="246" y="241"/>
                </a:cubicBezTo>
                <a:cubicBezTo>
                  <a:pt x="277" y="205"/>
                  <a:pt x="368" y="222"/>
                  <a:pt x="402" y="230"/>
                </a:cubicBezTo>
                <a:cubicBezTo>
                  <a:pt x="593" y="275"/>
                  <a:pt x="776" y="347"/>
                  <a:pt x="969" y="385"/>
                </a:cubicBezTo>
                <a:cubicBezTo>
                  <a:pt x="1029" y="415"/>
                  <a:pt x="1088" y="428"/>
                  <a:pt x="1146" y="463"/>
                </a:cubicBezTo>
                <a:cubicBezTo>
                  <a:pt x="1154" y="511"/>
                  <a:pt x="1168" y="622"/>
                  <a:pt x="1135" y="663"/>
                </a:cubicBezTo>
                <a:cubicBezTo>
                  <a:pt x="1114" y="690"/>
                  <a:pt x="1069" y="679"/>
                  <a:pt x="1035" y="685"/>
                </a:cubicBezTo>
                <a:cubicBezTo>
                  <a:pt x="851" y="665"/>
                  <a:pt x="682" y="575"/>
                  <a:pt x="502" y="530"/>
                </a:cubicBezTo>
                <a:cubicBezTo>
                  <a:pt x="439" y="534"/>
                  <a:pt x="375" y="552"/>
                  <a:pt x="313" y="541"/>
                </a:cubicBezTo>
                <a:cubicBezTo>
                  <a:pt x="265" y="532"/>
                  <a:pt x="204" y="418"/>
                  <a:pt x="180" y="396"/>
                </a:cubicBezTo>
                <a:cubicBezTo>
                  <a:pt x="154" y="372"/>
                  <a:pt x="121" y="359"/>
                  <a:pt x="91" y="341"/>
                </a:cubicBezTo>
                <a:cubicBezTo>
                  <a:pt x="95" y="300"/>
                  <a:pt x="65" y="237"/>
                  <a:pt x="102" y="219"/>
                </a:cubicBezTo>
                <a:cubicBezTo>
                  <a:pt x="187" y="178"/>
                  <a:pt x="305" y="224"/>
                  <a:pt x="391" y="252"/>
                </a:cubicBezTo>
                <a:cubicBezTo>
                  <a:pt x="431" y="279"/>
                  <a:pt x="470" y="285"/>
                  <a:pt x="513" y="307"/>
                </a:cubicBezTo>
                <a:cubicBezTo>
                  <a:pt x="631" y="366"/>
                  <a:pt x="547" y="343"/>
                  <a:pt x="646" y="363"/>
                </a:cubicBezTo>
                <a:cubicBezTo>
                  <a:pt x="735" y="359"/>
                  <a:pt x="826" y="369"/>
                  <a:pt x="913" y="352"/>
                </a:cubicBezTo>
                <a:cubicBezTo>
                  <a:pt x="929" y="349"/>
                  <a:pt x="927" y="321"/>
                  <a:pt x="935" y="307"/>
                </a:cubicBezTo>
                <a:cubicBezTo>
                  <a:pt x="953" y="277"/>
                  <a:pt x="991" y="219"/>
                  <a:pt x="991" y="219"/>
                </a:cubicBezTo>
                <a:cubicBezTo>
                  <a:pt x="995" y="208"/>
                  <a:pt x="1009" y="195"/>
                  <a:pt x="1002" y="185"/>
                </a:cubicBezTo>
                <a:cubicBezTo>
                  <a:pt x="993" y="173"/>
                  <a:pt x="972" y="174"/>
                  <a:pt x="957" y="174"/>
                </a:cubicBezTo>
                <a:cubicBezTo>
                  <a:pt x="909" y="174"/>
                  <a:pt x="861" y="181"/>
                  <a:pt x="813" y="185"/>
                </a:cubicBezTo>
                <a:cubicBezTo>
                  <a:pt x="742" y="209"/>
                  <a:pt x="811" y="176"/>
                  <a:pt x="768" y="230"/>
                </a:cubicBezTo>
                <a:cubicBezTo>
                  <a:pt x="745" y="258"/>
                  <a:pt x="708" y="275"/>
                  <a:pt x="691" y="307"/>
                </a:cubicBezTo>
                <a:cubicBezTo>
                  <a:pt x="683" y="322"/>
                  <a:pt x="680" y="340"/>
                  <a:pt x="668" y="352"/>
                </a:cubicBezTo>
                <a:cubicBezTo>
                  <a:pt x="660" y="360"/>
                  <a:pt x="646" y="359"/>
                  <a:pt x="635" y="363"/>
                </a:cubicBezTo>
                <a:cubicBezTo>
                  <a:pt x="588" y="429"/>
                  <a:pt x="579" y="463"/>
                  <a:pt x="513" y="496"/>
                </a:cubicBezTo>
                <a:cubicBezTo>
                  <a:pt x="419" y="625"/>
                  <a:pt x="532" y="488"/>
                  <a:pt x="446" y="552"/>
                </a:cubicBezTo>
                <a:cubicBezTo>
                  <a:pt x="425" y="567"/>
                  <a:pt x="413" y="593"/>
                  <a:pt x="391" y="607"/>
                </a:cubicBezTo>
                <a:cubicBezTo>
                  <a:pt x="363" y="625"/>
                  <a:pt x="301" y="634"/>
                  <a:pt x="268" y="641"/>
                </a:cubicBezTo>
                <a:cubicBezTo>
                  <a:pt x="235" y="637"/>
                  <a:pt x="199" y="643"/>
                  <a:pt x="168" y="630"/>
                </a:cubicBezTo>
                <a:cubicBezTo>
                  <a:pt x="157" y="626"/>
                  <a:pt x="166" y="604"/>
                  <a:pt x="157" y="596"/>
                </a:cubicBezTo>
                <a:cubicBezTo>
                  <a:pt x="131" y="573"/>
                  <a:pt x="68" y="541"/>
                  <a:pt x="68" y="541"/>
                </a:cubicBezTo>
                <a:cubicBezTo>
                  <a:pt x="64" y="530"/>
                  <a:pt x="60" y="518"/>
                  <a:pt x="57" y="507"/>
                </a:cubicBezTo>
                <a:cubicBezTo>
                  <a:pt x="53" y="492"/>
                  <a:pt x="60" y="468"/>
                  <a:pt x="46" y="463"/>
                </a:cubicBezTo>
                <a:cubicBezTo>
                  <a:pt x="33" y="459"/>
                  <a:pt x="31" y="485"/>
                  <a:pt x="24" y="496"/>
                </a:cubicBezTo>
                <a:cubicBezTo>
                  <a:pt x="0" y="570"/>
                  <a:pt x="10" y="525"/>
                  <a:pt x="24" y="663"/>
                </a:cubicBezTo>
                <a:cubicBezTo>
                  <a:pt x="36" y="780"/>
                  <a:pt x="36" y="762"/>
                  <a:pt x="124" y="830"/>
                </a:cubicBezTo>
                <a:cubicBezTo>
                  <a:pt x="279" y="951"/>
                  <a:pt x="310" y="968"/>
                  <a:pt x="480" y="996"/>
                </a:cubicBezTo>
                <a:cubicBezTo>
                  <a:pt x="601" y="981"/>
                  <a:pt x="549" y="980"/>
                  <a:pt x="646" y="941"/>
                </a:cubicBezTo>
                <a:cubicBezTo>
                  <a:pt x="693" y="879"/>
                  <a:pt x="731" y="879"/>
                  <a:pt x="780" y="830"/>
                </a:cubicBezTo>
                <a:cubicBezTo>
                  <a:pt x="842" y="768"/>
                  <a:pt x="782" y="795"/>
                  <a:pt x="846" y="774"/>
                </a:cubicBezTo>
                <a:cubicBezTo>
                  <a:pt x="876" y="778"/>
                  <a:pt x="906" y="777"/>
                  <a:pt x="935" y="785"/>
                </a:cubicBezTo>
                <a:cubicBezTo>
                  <a:pt x="1002" y="803"/>
                  <a:pt x="1073" y="958"/>
                  <a:pt x="1146" y="885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3276600" y="1676400"/>
            <a:ext cx="2819400" cy="609600"/>
          </a:xfrm>
          <a:prstGeom prst="rightArrow">
            <a:avLst>
              <a:gd name="adj1" fmla="val 50000"/>
              <a:gd name="adj2" fmla="val 115625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2362200" y="228600"/>
            <a:ext cx="4154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FFFFFF"/>
                </a:solidFill>
                <a:latin typeface="Tahoma" pitchFamily="34" charset="0"/>
              </a:rPr>
              <a:t>   </a:t>
            </a:r>
            <a:r>
              <a:rPr lang="en-US" b="1" i="1">
                <a:solidFill>
                  <a:srgbClr val="FFFFFF"/>
                </a:solidFill>
                <a:latin typeface="Tahoma" pitchFamily="34" charset="0"/>
              </a:rPr>
              <a:t>Build the lock, then find the key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0" y="6096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If you              know the 3D structure of the target receptor</a:t>
            </a:r>
            <a:endParaRPr lang="en-US" sz="2400">
              <a:latin typeface="Helvetica" pitchFamily="34" charset="0"/>
            </a:endParaRP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914400" y="6096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FF33"/>
                </a:solidFill>
                <a:latin typeface="Tahoma" pitchFamily="34" charset="0"/>
              </a:rPr>
              <a:t>DON’T</a:t>
            </a:r>
            <a:endParaRPr lang="en-US" sz="24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5257800" y="30480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target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533400" y="33528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template</a:t>
            </a:r>
          </a:p>
        </p:txBody>
      </p:sp>
      <p:grpSp>
        <p:nvGrpSpPr>
          <p:cNvPr id="124942" name="Group 14"/>
          <p:cNvGrpSpPr>
            <a:grpSpLocks/>
          </p:cNvGrpSpPr>
          <p:nvPr/>
        </p:nvGrpSpPr>
        <p:grpSpPr bwMode="auto">
          <a:xfrm>
            <a:off x="0" y="4267200"/>
            <a:ext cx="8686800" cy="2590800"/>
            <a:chOff x="0" y="2688"/>
            <a:chExt cx="5472" cy="1632"/>
          </a:xfrm>
        </p:grpSpPr>
        <p:sp>
          <p:nvSpPr>
            <p:cNvPr id="124944" name="AutoShape 15"/>
            <p:cNvSpPr>
              <a:spLocks noChangeArrowheads="1"/>
            </p:cNvSpPr>
            <p:nvPr/>
          </p:nvSpPr>
          <p:spPr bwMode="auto">
            <a:xfrm>
              <a:off x="0" y="3168"/>
              <a:ext cx="1230" cy="672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Known Structures</a:t>
              </a:r>
              <a:r>
                <a:rPr lang="en-US" b="1"/>
                <a:t/>
              </a:r>
              <a:br>
                <a:rPr lang="en-US" b="1"/>
              </a:br>
              <a:r>
                <a:rPr lang="en-US" b="1"/>
                <a:t>(</a:t>
              </a:r>
              <a:r>
                <a:rPr lang="en-US" sz="1400" b="1"/>
                <a:t>Templates)</a:t>
              </a:r>
            </a:p>
          </p:txBody>
        </p:sp>
        <p:sp>
          <p:nvSpPr>
            <p:cNvPr id="124945" name="AutoShape 16"/>
            <p:cNvSpPr>
              <a:spLocks noChangeArrowheads="1"/>
            </p:cNvSpPr>
            <p:nvPr/>
          </p:nvSpPr>
          <p:spPr bwMode="auto">
            <a:xfrm>
              <a:off x="1488" y="3744"/>
              <a:ext cx="570" cy="576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Target </a:t>
              </a:r>
              <a:br>
                <a:rPr lang="en-US" sz="1400" b="1"/>
              </a:br>
              <a:r>
                <a:rPr lang="en-US" sz="1400" b="1"/>
                <a:t>Sequence</a:t>
              </a:r>
            </a:p>
          </p:txBody>
        </p:sp>
        <p:sp>
          <p:nvSpPr>
            <p:cNvPr id="124946" name="AutoShape 17"/>
            <p:cNvSpPr>
              <a:spLocks noChangeArrowheads="1"/>
            </p:cNvSpPr>
            <p:nvPr/>
          </p:nvSpPr>
          <p:spPr bwMode="auto">
            <a:xfrm>
              <a:off x="1392" y="3168"/>
              <a:ext cx="1104" cy="49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Template Selection</a:t>
              </a:r>
            </a:p>
          </p:txBody>
        </p:sp>
        <p:cxnSp>
          <p:nvCxnSpPr>
            <p:cNvPr id="124947" name="AutoShape 18"/>
            <p:cNvCxnSpPr>
              <a:cxnSpLocks noChangeShapeType="1"/>
              <a:stCxn id="124945" idx="3"/>
            </p:cNvCxnSpPr>
            <p:nvPr/>
          </p:nvCxnSpPr>
          <p:spPr bwMode="auto">
            <a:xfrm flipV="1">
              <a:off x="2058" y="3792"/>
              <a:ext cx="64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4948" name="AutoShape 19"/>
            <p:cNvSpPr>
              <a:spLocks noChangeArrowheads="1"/>
            </p:cNvSpPr>
            <p:nvPr/>
          </p:nvSpPr>
          <p:spPr bwMode="auto">
            <a:xfrm>
              <a:off x="2544" y="3216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Alignment </a:t>
              </a:r>
              <a:r>
                <a:rPr lang="en-US" b="1"/>
                <a:t/>
              </a:r>
              <a:br>
                <a:rPr lang="en-US" b="1"/>
              </a:br>
              <a:r>
                <a:rPr lang="en-US" sz="1400" b="1"/>
                <a:t>Template - Target</a:t>
              </a:r>
            </a:p>
          </p:txBody>
        </p:sp>
        <p:sp>
          <p:nvSpPr>
            <p:cNvPr id="124949" name="AutoShape 20"/>
            <p:cNvSpPr>
              <a:spLocks noChangeArrowheads="1"/>
            </p:cNvSpPr>
            <p:nvPr/>
          </p:nvSpPr>
          <p:spPr bwMode="auto">
            <a:xfrm>
              <a:off x="3696" y="3264"/>
              <a:ext cx="1056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Structure modeling</a:t>
              </a:r>
            </a:p>
          </p:txBody>
        </p:sp>
        <p:sp>
          <p:nvSpPr>
            <p:cNvPr id="124950" name="AutoShape 21"/>
            <p:cNvSpPr>
              <a:spLocks noChangeArrowheads="1"/>
            </p:cNvSpPr>
            <p:nvPr/>
          </p:nvSpPr>
          <p:spPr bwMode="auto">
            <a:xfrm rot="16200000" flipV="1">
              <a:off x="2786" y="1822"/>
              <a:ext cx="427" cy="2160"/>
            </a:xfrm>
            <a:prstGeom prst="curvedLeftArrow">
              <a:avLst>
                <a:gd name="adj1" fmla="val 101171"/>
                <a:gd name="adj2" fmla="val 202342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4951" name="AutoShape 22"/>
            <p:cNvSpPr>
              <a:spLocks noChangeArrowheads="1"/>
            </p:cNvSpPr>
            <p:nvPr/>
          </p:nvSpPr>
          <p:spPr bwMode="auto">
            <a:xfrm>
              <a:off x="4848" y="3264"/>
              <a:ext cx="624" cy="576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b="1"/>
                <a:t>Homology</a:t>
              </a:r>
              <a:r>
                <a:rPr lang="en-US" b="1"/>
                <a:t/>
              </a:r>
              <a:br>
                <a:rPr lang="en-US" b="1"/>
              </a:br>
              <a:r>
                <a:rPr lang="en-US" sz="1400" b="1"/>
                <a:t>Model(s</a:t>
              </a:r>
              <a:r>
                <a:rPr lang="en-US" b="1"/>
                <a:t>)</a:t>
              </a:r>
            </a:p>
          </p:txBody>
        </p:sp>
      </p:grpSp>
      <p:sp>
        <p:nvSpPr>
          <p:cNvPr id="124943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0EF45-FBBC-4055-B9D9-329A3E64211B}" type="slidenum">
              <a:rPr lang="en-US" smtClean="0"/>
              <a:pPr/>
              <a:t>118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04800" y="1447800"/>
            <a:ext cx="8421688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Similar Sequence </a:t>
            </a:r>
            <a:r>
              <a:rPr lang="en-US" sz="2400">
                <a:solidFill>
                  <a:schemeClr val="tx2"/>
                </a:solidFill>
                <a:sym typeface="Wingdings" pitchFamily="2" charset="2"/>
              </a:rPr>
              <a:t> Similar Structure</a:t>
            </a: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125955" name="Picture 3" descr="1eaj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27035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 descr="1n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26971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927007-F469-4F74-A8C3-C3D549DF6962}" type="slidenum">
              <a:rPr lang="en-US" smtClean="0"/>
              <a:pPr/>
              <a:t>119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03200" y="533400"/>
            <a:ext cx="902652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Biocomputing: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 Intersection of Biology and Computation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Bioinformatics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 This includes management of biological databases, data mining and data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modeling, as well as IT-tools for data visualization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Computational Biology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 This includes efforts to solve biological problems with computational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tools (such as modeling, algorithms, heuristics)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DNA computing and nano-engineering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 This includes models and experiments to use DNA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(and other) molecules to perform computations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Computations in living organisms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: this is concerned with constructing computational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components in living cells, as well as with studying  computational processes taking place daily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in living organisms.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Computational chemistry: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743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>
                <a:latin typeface="Tahoma" pitchFamily="34" charset="0"/>
              </a:rPr>
              <a:t>     Build or Find the key that fits the lock</a:t>
            </a:r>
          </a:p>
        </p:txBody>
      </p:sp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304800" y="1752600"/>
            <a:ext cx="8839200" cy="3721100"/>
            <a:chOff x="192" y="1104"/>
            <a:chExt cx="5568" cy="2344"/>
          </a:xfrm>
        </p:grpSpPr>
        <p:sp>
          <p:nvSpPr>
            <p:cNvPr id="126982" name="Rectangle 4"/>
            <p:cNvSpPr>
              <a:spLocks noChangeArrowheads="1"/>
            </p:cNvSpPr>
            <p:nvPr/>
          </p:nvSpPr>
          <p:spPr bwMode="auto">
            <a:xfrm>
              <a:off x="336" y="1104"/>
              <a:ext cx="51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Tahoma" pitchFamily="34" charset="0"/>
                </a:rPr>
                <a:t>If you  know the 3D structure of the target receptor</a:t>
              </a:r>
              <a:endParaRPr lang="en-US" sz="2400" b="1" i="1">
                <a:latin typeface="Tahoma" pitchFamily="34" charset="0"/>
              </a:endParaRPr>
            </a:p>
          </p:txBody>
        </p:sp>
        <p:pic>
          <p:nvPicPr>
            <p:cNvPr id="126983" name="Picture 5" descr="hiv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1872"/>
              <a:ext cx="2160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84" name="Picture 6" descr="hiv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2784"/>
              <a:ext cx="1147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85" name="AutoShape 7"/>
            <p:cNvSpPr>
              <a:spLocks noChangeArrowheads="1"/>
            </p:cNvSpPr>
            <p:nvPr/>
          </p:nvSpPr>
          <p:spPr bwMode="auto">
            <a:xfrm>
              <a:off x="2352" y="2256"/>
              <a:ext cx="1151" cy="384"/>
            </a:xfrm>
            <a:prstGeom prst="rightArrow">
              <a:avLst>
                <a:gd name="adj1" fmla="val 50000"/>
                <a:gd name="adj2" fmla="val 74935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6986" name="Rectangle 8"/>
            <p:cNvSpPr>
              <a:spLocks noChangeArrowheads="1"/>
            </p:cNvSpPr>
            <p:nvPr/>
          </p:nvSpPr>
          <p:spPr bwMode="auto">
            <a:xfrm>
              <a:off x="2160" y="1680"/>
              <a:ext cx="17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</a:rPr>
                <a:t>Receptor-Based </a:t>
              </a:r>
            </a:p>
            <a:p>
              <a:pPr eaLnBrk="0" hangingPunct="0"/>
              <a:r>
                <a:rPr lang="en-US" sz="2400" b="1">
                  <a:solidFill>
                    <a:srgbClr val="FFFFFF"/>
                  </a:solidFill>
                  <a:latin typeface="Tahoma" pitchFamily="34" charset="0"/>
                </a:rPr>
                <a:t>        Design</a:t>
              </a:r>
              <a:endParaRPr lang="en-US" sz="2400" b="1">
                <a:solidFill>
                  <a:srgbClr val="FFFFFF"/>
                </a:solidFill>
                <a:latin typeface="Helvetica" pitchFamily="34" charset="0"/>
              </a:endParaRPr>
            </a:p>
          </p:txBody>
        </p:sp>
        <p:pic>
          <p:nvPicPr>
            <p:cNvPr id="126987" name="Picture 9" descr="hiv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4" y="1824"/>
              <a:ext cx="2196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6980" name="Text Box 10"/>
          <p:cNvSpPr txBox="1">
            <a:spLocks noChangeArrowheads="1"/>
          </p:cNvSpPr>
          <p:nvPr/>
        </p:nvSpPr>
        <p:spPr bwMode="auto">
          <a:xfrm>
            <a:off x="381000" y="762000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Docking:</a:t>
            </a:r>
          </a:p>
        </p:txBody>
      </p:sp>
      <p:sp>
        <p:nvSpPr>
          <p:cNvPr id="1269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14E04A-E6C7-4F52-ABBF-A3BEC9FCC379}" type="slidenum">
              <a:rPr lang="en-US" smtClean="0"/>
              <a:pPr/>
              <a:t>120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A70E38E-4E2E-47BB-9513-9D2D4E8FB5B3}" type="slidenum">
              <a:rPr lang="zh-CN" altLang="en-US" sz="1400">
                <a:ea typeface="SimSun" pitchFamily="2" charset="-122"/>
              </a:rPr>
              <a:pPr algn="r"/>
              <a:t>121</a:t>
            </a:fld>
            <a:endParaRPr lang="en-US" altLang="zh-CN" sz="1400">
              <a:ea typeface="SimSun" pitchFamily="2" charset="-122"/>
            </a:endParaRPr>
          </a:p>
        </p:txBody>
      </p:sp>
      <p:pic>
        <p:nvPicPr>
          <p:cNvPr id="128003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1071563"/>
            <a:ext cx="3371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2" descr="Visualization of the contribution of probe interaction potentials to the binding affinity of steroids with corticosteroid-binding globuli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071563"/>
            <a:ext cx="26225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2535238" y="142875"/>
            <a:ext cx="4037012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Nazanin" pitchFamily="2" charset="-78"/>
              </a:rPr>
              <a:t>نقشه ابرسطح انرژي پتانسيل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Nazanin" pitchFamily="2" charset="-78"/>
              </a:rPr>
              <a:t>MEP</a:t>
            </a:r>
            <a:endParaRPr lang="fa-IR" sz="24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Nazanin" pitchFamily="2" charset="-78"/>
            </a:endParaRPr>
          </a:p>
          <a:p>
            <a:pPr algn="ctr" rtl="1"/>
            <a:r>
              <a:rPr lang="fa-IR"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Nazanin" pitchFamily="2" charset="-78"/>
              </a:rPr>
              <a:t>براي ارزيابي برهمكنشها و تناسبها</a:t>
            </a:r>
            <a:endParaRPr lang="en-US" sz="240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2  Nazanin" pitchFamily="2" charset="-78"/>
            </a:endParaRPr>
          </a:p>
        </p:txBody>
      </p:sp>
      <p:pic>
        <p:nvPicPr>
          <p:cNvPr id="128006" name="Picture 6" descr="D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3425" y="4840288"/>
            <a:ext cx="5283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Rectangle 6"/>
          <p:cNvSpPr>
            <a:spLocks noChangeArrowheads="1"/>
          </p:cNvSpPr>
          <p:nvPr/>
        </p:nvSpPr>
        <p:spPr bwMode="auto">
          <a:xfrm>
            <a:off x="1143000" y="3571875"/>
            <a:ext cx="7429500" cy="1187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Nazanin" pitchFamily="2" charset="-78"/>
              </a:rPr>
              <a:t>قالب‌بندي و بارگذاري </a:t>
            </a:r>
          </a:p>
          <a:p>
            <a:pPr algn="ctr" rtl="1"/>
            <a:r>
              <a:rPr lang="fa-IR"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Nazanin" pitchFamily="2" charset="-78"/>
              </a:rPr>
              <a:t>(با معيار محل ديواره‌هاي جاذبه و  دافعه پتانسيل – حجم و شكل)  </a:t>
            </a:r>
          </a:p>
          <a:p>
            <a:pPr algn="ctr" rtl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Nazanin" pitchFamily="2" charset="-78"/>
              </a:rPr>
              <a:t>Docking</a:t>
            </a:r>
            <a:endParaRPr lang="fa-IR" sz="24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Nazanin" pitchFamily="2" charset="-78"/>
            </a:endParaRPr>
          </a:p>
        </p:txBody>
      </p:sp>
      <p:sp>
        <p:nvSpPr>
          <p:cNvPr id="12800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F0F39-F677-4024-8046-D561C1F6C28B}" type="slidenum">
              <a:rPr lang="en-US" smtClean="0"/>
              <a:pPr/>
              <a:t>121</a:t>
            </a:fld>
            <a:endParaRPr lang="en-US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1stp-btn-1.mpe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546100"/>
            <a:ext cx="6697662" cy="5186363"/>
          </a:xfrm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971800" y="601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Active Site</a:t>
            </a:r>
            <a:r>
              <a:rPr lang="en-US"/>
              <a:t> 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 flipV="1">
            <a:off x="3581400" y="4038600"/>
            <a:ext cx="381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BD4671-5D28-4514-80A6-2E642E80EF7C}" type="slidenum">
              <a:rPr lang="en-US" smtClean="0"/>
              <a:pPr/>
              <a:t>122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" fill="hold"/>
                                        <p:tgtEl>
                                          <p:spTgt spid="222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22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2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2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10"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1154113"/>
            <a:ext cx="935831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Molecular docking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Predicts the orientation of the ligands bound to receptors by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known receptor conformation.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(Molecular docking is a fast Method   to explore substrate/receptor complexes in the field of drug 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discovery as well as in   understanding biochemical processes) 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3325"/>
            <a:ext cx="9685338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396875" y="646113"/>
            <a:ext cx="82010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Protein-Ligand Binding (Docking)</a:t>
            </a:r>
          </a:p>
        </p:txBody>
      </p:sp>
      <p:sp>
        <p:nvSpPr>
          <p:cNvPr id="130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9691FC-35EB-4483-B8CC-54C2267CC814}" type="slidenum">
              <a:rPr lang="en-US" smtClean="0"/>
              <a:pPr/>
              <a:t>123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03275" y="1690688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/>
              <a:t>1-DOCK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881063" y="2178050"/>
            <a:ext cx="131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2-GOLD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80597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/>
              <a:t>6-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AutoDock</a:t>
            </a:r>
            <a:r>
              <a:rPr lang="en-US" sz="2400"/>
              <a:t> (</a:t>
            </a:r>
            <a:r>
              <a:rPr lang="en-US"/>
              <a:t>automated procedure for predicting the interaction of ligands</a:t>
            </a:r>
          </a:p>
          <a:p>
            <a:pPr>
              <a:defRPr/>
            </a:pPr>
            <a:r>
              <a:rPr lang="en-US"/>
              <a:t> with biomacromolecular targets.)</a:t>
            </a:r>
          </a:p>
          <a:p>
            <a:pPr>
              <a:defRPr/>
            </a:pPr>
            <a:endParaRPr lang="en-US" sz="2400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923925" y="46101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7-Surflex 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842963" y="3113088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/>
              <a:t>4-MOE-Dock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904875" y="2686050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/>
              <a:t>3-FlexX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944563" y="351948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5-FTDOCK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0" y="5130800"/>
            <a:ext cx="9064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The differences between them are derived from the different search algorithms </a:t>
            </a:r>
          </a:p>
          <a:p>
            <a:r>
              <a:rPr lang="en-US" sz="2000" i="1"/>
              <a:t>or different implementation of the same algorithms, and different</a:t>
            </a:r>
          </a:p>
          <a:p>
            <a:r>
              <a:rPr lang="en-US" sz="2000" i="1"/>
              <a:t> scoring functions. </a:t>
            </a:r>
          </a:p>
          <a:p>
            <a:endParaRPr lang="en-US" sz="2000" i="1"/>
          </a:p>
        </p:txBody>
      </p:sp>
      <p:sp>
        <p:nvSpPr>
          <p:cNvPr id="131082" name="WordArt 10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8667750" cy="3105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7638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Some of the docking programs currently in use are: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pic>
        <p:nvPicPr>
          <p:cNvPr id="131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66800"/>
            <a:ext cx="33051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78FC0-4F7A-4200-9D4C-D55C5E971C3E}" type="slidenum">
              <a:rPr lang="en-US" smtClean="0"/>
              <a:pPr/>
              <a:t>124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38862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Docking </a:t>
            </a:r>
            <a:r>
              <a:rPr lang="en-US" sz="2800" b="1" smtClean="0">
                <a:solidFill>
                  <a:schemeClr val="tx1"/>
                </a:solidFill>
              </a:rPr>
              <a:t>procedure</a:t>
            </a:r>
            <a:r>
              <a:rPr lang="en-US" sz="2800" smtClean="0"/>
              <a:t> 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1143000"/>
            <a:ext cx="51133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endParaRPr lang="en-GB" sz="2000"/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GB" sz="2000"/>
              <a:t>Target preparation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GB" sz="2000"/>
              <a:t>Ligand preparation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GB" sz="2000"/>
              <a:t>Define a grid box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GB" sz="2000"/>
              <a:t>Calculation of Grid map for Ligand atoms( by Autogrid)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GB" sz="2000"/>
              <a:t>Docking ( by Autodock)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GB" sz="2000"/>
              <a:t>Analysing of results a</a:t>
            </a:r>
            <a:r>
              <a:rPr lang="en-US" sz="2000"/>
              <a:t>nd estimation</a:t>
            </a:r>
            <a:r>
              <a:rPr lang="en-GB" sz="2000"/>
              <a:t> of </a:t>
            </a:r>
            <a:r>
              <a:rPr lang="de-DE" sz="2000"/>
              <a:t>binding affinity of a ligand</a:t>
            </a:r>
            <a:r>
              <a:rPr lang="de-DE" sz="3200"/>
              <a:t> </a:t>
            </a:r>
            <a:endParaRPr lang="en-GB" sz="2000"/>
          </a:p>
          <a:p>
            <a:pPr marL="457200" indent="-457200">
              <a:spcBef>
                <a:spcPct val="20000"/>
              </a:spcBef>
            </a:pPr>
            <a:endParaRPr lang="en-GB" sz="2000"/>
          </a:p>
          <a:p>
            <a:pPr marL="457200" indent="-457200">
              <a:spcBef>
                <a:spcPct val="20000"/>
              </a:spcBef>
            </a:pPr>
            <a:endParaRPr lang="en-GB" sz="200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7200"/>
            <a:ext cx="4419600" cy="30480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2101" name="Line 5"/>
          <p:cNvSpPr>
            <a:spLocks noChangeShapeType="1"/>
          </p:cNvSpPr>
          <p:nvPr/>
        </p:nvSpPr>
        <p:spPr bwMode="auto">
          <a:xfrm flipH="1" flipV="1">
            <a:off x="4495800" y="1981200"/>
            <a:ext cx="2133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886200" y="18288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Grid</a:t>
            </a:r>
            <a:endParaRPr lang="en-US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457200" y="4876800"/>
            <a:ext cx="346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 i="1">
                <a:solidFill>
                  <a:srgbClr val="FFFFFF"/>
                </a:solidFill>
                <a:latin typeface="Symbol" pitchFamily="18" charset="2"/>
              </a:rPr>
              <a:t>D</a:t>
            </a:r>
            <a:r>
              <a:rPr lang="de-DE" sz="2400" b="1" i="1">
                <a:solidFill>
                  <a:srgbClr val="FFFFFF"/>
                </a:solidFill>
                <a:latin typeface="Times New Roman" pitchFamily="18" charset="0"/>
              </a:rPr>
              <a:t>G</a:t>
            </a:r>
            <a:r>
              <a:rPr lang="de-DE" sz="2400" b="1" i="1" baseline="-15000">
                <a:solidFill>
                  <a:srgbClr val="FFFFFF"/>
                </a:solidFill>
                <a:latin typeface="Times New Roman" pitchFamily="18" charset="0"/>
              </a:rPr>
              <a:t>binding</a:t>
            </a:r>
            <a:r>
              <a:rPr lang="de-DE" sz="2400" b="1" i="1">
                <a:solidFill>
                  <a:srgbClr val="FFFFFF"/>
                </a:solidFill>
                <a:latin typeface="Times New Roman" pitchFamily="18" charset="0"/>
              </a:rPr>
              <a:t> = f (Interactions)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32104" name="Text Box 9"/>
          <p:cNvSpPr txBox="1">
            <a:spLocks noChangeArrowheads="1"/>
          </p:cNvSpPr>
          <p:nvPr/>
        </p:nvSpPr>
        <p:spPr bwMode="auto">
          <a:xfrm>
            <a:off x="1524000" y="5791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FF00"/>
                </a:solidFill>
              </a:rPr>
              <a:t>scoring function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32105" name="Line 10"/>
          <p:cNvSpPr>
            <a:spLocks noChangeShapeType="1"/>
          </p:cNvSpPr>
          <p:nvPr/>
        </p:nvSpPr>
        <p:spPr bwMode="auto">
          <a:xfrm flipV="1">
            <a:off x="1981200" y="541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21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4191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B345A-F95F-4634-AFD9-994FEBC5F3F3}" type="slidenum">
              <a:rPr lang="en-US" smtClean="0"/>
              <a:pPr/>
              <a:t>125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WordArt 2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534400" cy="1204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64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Docking   procedure :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74638" y="2386013"/>
            <a:ext cx="453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1-  Preparation of the Ligand and Receptor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95288" y="3127375"/>
            <a:ext cx="232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2-Defination of grid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66713" y="3543300"/>
            <a:ext cx="42370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3- Making of grid maps by AutoGrid</a:t>
            </a:r>
            <a:r>
              <a:rPr lang="en-US">
                <a:solidFill>
                  <a:schemeClr val="folHlink"/>
                </a:solidFill>
              </a:rPr>
              <a:t> </a:t>
            </a:r>
          </a:p>
          <a:p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23838" y="49657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4- Docking</a:t>
            </a:r>
            <a:r>
              <a:rPr lang="en-US"/>
              <a:t> </a:t>
            </a:r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2925763"/>
            <a:ext cx="4319587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0" y="5818188"/>
            <a:ext cx="22352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Docking procedures</a:t>
            </a:r>
          </a:p>
          <a:p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813050" y="5368925"/>
            <a:ext cx="187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search algorithm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951163" y="6203950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scoring function</a:t>
            </a: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V="1">
            <a:off x="2351088" y="5691188"/>
            <a:ext cx="411162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2370138" y="6046788"/>
            <a:ext cx="428625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298450" y="4098925"/>
            <a:ext cx="433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Each grid point stores the potential </a:t>
            </a:r>
          </a:p>
          <a:p>
            <a:r>
              <a:rPr lang="en-US"/>
              <a:t>         energy of  a ‘probe’ atom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961188" y="234473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Rigid Root</a:t>
            </a:r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>
            <a:off x="4857750" y="2571750"/>
            <a:ext cx="192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3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3D730-00EE-4BCE-AAEF-5F4C013F0A90}" type="slidenum">
              <a:rPr lang="en-US" smtClean="0"/>
              <a:pPr/>
              <a:t>126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28650" y="1584325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0F035"/>
                </a:solidFill>
              </a:rPr>
              <a:t>Search </a:t>
            </a:r>
          </a:p>
          <a:p>
            <a:r>
              <a:rPr lang="en-US" sz="2800">
                <a:solidFill>
                  <a:srgbClr val="30F035"/>
                </a:solidFill>
              </a:rPr>
              <a:t>algorithms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857250" y="4632325"/>
            <a:ext cx="1708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0F035"/>
                </a:solidFill>
              </a:rPr>
              <a:t>Scoring</a:t>
            </a:r>
          </a:p>
          <a:p>
            <a:r>
              <a:rPr lang="en-US" sz="2800">
                <a:solidFill>
                  <a:srgbClr val="30F035"/>
                </a:solidFill>
              </a:rPr>
              <a:t> functions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771900" y="3725863"/>
            <a:ext cx="418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Empirical free energy scoring functions </a:t>
            </a:r>
          </a:p>
          <a:p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932238" y="4702175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Molecular mechanics force fields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937000" y="568483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Target  functions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143375" y="23336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Genetic algorithms</a:t>
            </a:r>
          </a:p>
          <a:p>
            <a:endParaRPr lang="en-US"/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935413" y="1136650"/>
            <a:ext cx="356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Monte Carlo Simulated annealing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956050" y="1997075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Lamarckian genetic algorithm 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179888" y="279082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and other</a:t>
            </a: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 flipV="1">
            <a:off x="2538413" y="485775"/>
            <a:ext cx="1547812" cy="124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 flipV="1">
            <a:off x="2613025" y="1343025"/>
            <a:ext cx="1174750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2593975" y="2090738"/>
            <a:ext cx="121285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 flipV="1">
            <a:off x="2613025" y="4049713"/>
            <a:ext cx="1063625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2574925" y="4983163"/>
            <a:ext cx="121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>
            <a:off x="2649538" y="5057775"/>
            <a:ext cx="1231900" cy="782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>
            <a:off x="2687638" y="2257425"/>
            <a:ext cx="1398587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62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82AD2-58DE-4DAE-8896-EAAE309AA30D}" type="slidenum">
              <a:rPr lang="en-US" smtClean="0"/>
              <a:pPr/>
              <a:t>127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419600" y="381000"/>
            <a:ext cx="37338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Creating a random population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4876800" y="1219200"/>
            <a:ext cx="2667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Mapping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886200" y="1981200"/>
            <a:ext cx="2590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Proportion selection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505200" y="27432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Crossover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048000" y="35052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Mutation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722563" y="4248150"/>
            <a:ext cx="127635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Elitism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762000" y="5943600"/>
            <a:ext cx="80772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Maximum generations or maximum number of energy evaluation</a:t>
            </a:r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6324600" y="91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 flipH="1">
            <a:off x="54864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 flipH="1">
            <a:off x="4343400" y="2514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H="1">
            <a:off x="3810000" y="3200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H="1">
            <a:off x="32004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>
            <a:off x="3505200" y="472440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70104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 flipV="1">
            <a:off x="8229600" y="1447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 flipH="1">
            <a:off x="7543800" y="144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>
            <a:off x="59436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>
            <a:off x="5410200" y="2590800"/>
            <a:ext cx="45720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>
            <a:off x="4572000" y="32766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>
            <a:off x="3886200" y="3962400"/>
            <a:ext cx="19050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519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8175"/>
            <a:ext cx="24685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91" name="WordArt 23"/>
          <p:cNvSpPr>
            <a:spLocks noChangeArrowheads="1" noChangeShapeType="1" noTextEdit="1"/>
          </p:cNvSpPr>
          <p:nvPr/>
        </p:nvSpPr>
        <p:spPr bwMode="auto">
          <a:xfrm>
            <a:off x="238125" y="342900"/>
            <a:ext cx="37719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How does GA</a:t>
            </a:r>
          </a:p>
          <a:p>
            <a:pPr algn="ctr"/>
            <a:r>
              <a:rPr lang="en-A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Act in AutoDock?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35192" name="Oval 24"/>
          <p:cNvSpPr>
            <a:spLocks noChangeArrowheads="1"/>
          </p:cNvSpPr>
          <p:nvPr/>
        </p:nvSpPr>
        <p:spPr bwMode="auto">
          <a:xfrm>
            <a:off x="5048250" y="5048250"/>
            <a:ext cx="1943100" cy="62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Next Generation</a:t>
            </a:r>
          </a:p>
        </p:txBody>
      </p: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250825" y="514191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Global minimum</a:t>
            </a:r>
          </a:p>
        </p:txBody>
      </p:sp>
      <p:sp>
        <p:nvSpPr>
          <p:cNvPr id="135194" name="Line 26"/>
          <p:cNvSpPr>
            <a:spLocks noChangeShapeType="1"/>
          </p:cNvSpPr>
          <p:nvPr/>
        </p:nvSpPr>
        <p:spPr bwMode="auto">
          <a:xfrm flipV="1">
            <a:off x="1085850" y="4438650"/>
            <a:ext cx="171450" cy="6667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95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87D00-B582-4AFB-8D91-047601D2E9ED}" type="slidenum">
              <a:rPr lang="en-US" smtClean="0"/>
              <a:pPr/>
              <a:t>128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WordArt 2"/>
          <p:cNvSpPr>
            <a:spLocks noChangeArrowheads="1" noChangeShapeType="1" noTextEdit="1"/>
          </p:cNvSpPr>
          <p:nvPr/>
        </p:nvSpPr>
        <p:spPr bwMode="auto">
          <a:xfrm>
            <a:off x="247650" y="533400"/>
            <a:ext cx="8648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Monte Carlo Simulated Annealing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23900" y="1289050"/>
            <a:ext cx="78867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Based on recrystalization process :</a:t>
            </a: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1-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Melt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, disordered</a:t>
            </a:r>
          </a:p>
          <a:p>
            <a:pPr lvl="1"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2-</a:t>
            </a:r>
            <a:r>
              <a:rPr lang="en-US" sz="2400">
                <a:solidFill>
                  <a:srgbClr val="30F0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Cooled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, ordered</a:t>
            </a:r>
          </a:p>
          <a:p>
            <a:pPr lvl="1"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3-Adiabatic (T~0)</a:t>
            </a:r>
          </a:p>
          <a:p>
            <a:pPr lvl="1"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Changes are randomly made to change the ligand's position, orientation, and conformation.</a:t>
            </a: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The new state is compared to the previous state. 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If the new state’s energy level is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lower it is accepted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, but if it is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higher it is accepted with a probability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400"/>
              <a:t> </a:t>
            </a:r>
          </a:p>
          <a:p>
            <a:pPr>
              <a:defRPr/>
            </a:pPr>
            <a:endParaRPr lang="en-US" sz="2400"/>
          </a:p>
        </p:txBody>
      </p:sp>
      <p:sp>
        <p:nvSpPr>
          <p:cNvPr id="136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844CB-C342-4EED-962C-0C6D6D530330}" type="slidenum">
              <a:rPr lang="en-US" smtClean="0"/>
              <a:pPr/>
              <a:t>129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A6D34A-73BD-4DA5-A9A0-9CE0FC11028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4693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>
                <a:cs typeface="Lotus" pitchFamily="2" charset="-78"/>
              </a:rPr>
              <a:t>شيمي محاسباتي </a:t>
            </a:r>
            <a:r>
              <a:rPr lang="fa-IR">
                <a:cs typeface="Lotus" pitchFamily="2" charset="-78"/>
              </a:rPr>
              <a:t>: </a:t>
            </a:r>
          </a:p>
          <a:p>
            <a:pPr algn="r" rtl="1"/>
            <a:r>
              <a:rPr lang="fa-IR">
                <a:latin typeface="Times New Roman" pitchFamily="18" charset="0"/>
                <a:ea typeface="Times New Roman" pitchFamily="18" charset="0"/>
                <a:cs typeface="Lotus" pitchFamily="2" charset="-78"/>
              </a:rPr>
              <a:t>استفاده از روشهاي رياضي، آماري، محاسبات عددي و رايانه</a:t>
            </a:r>
            <a:r>
              <a:rPr lang="fa-IR">
                <a:latin typeface="Times New Roman" pitchFamily="18" charset="0"/>
                <a:ea typeface="Times New Roman" pitchFamily="18" charset="0"/>
                <a:cs typeface="Zar Mazar" pitchFamily="2" charset="-78"/>
              </a:rPr>
              <a:t>‌</a:t>
            </a:r>
            <a:r>
              <a:rPr lang="fa-IR">
                <a:latin typeface="Times New Roman" pitchFamily="18" charset="0"/>
                <a:ea typeface="Times New Roman" pitchFamily="18" charset="0"/>
                <a:cs typeface="Lotus" pitchFamily="2" charset="-78"/>
              </a:rPr>
              <a:t>اي در حل معادلات تعادلي و معادلات حركتي مربوط به پديده</a:t>
            </a:r>
            <a:r>
              <a:rPr lang="fa-IR">
                <a:latin typeface="Times New Roman" pitchFamily="18" charset="0"/>
                <a:ea typeface="Times New Roman" pitchFamily="18" charset="0"/>
                <a:cs typeface="Zar Mazar" pitchFamily="2" charset="-78"/>
              </a:rPr>
              <a:t>‌</a:t>
            </a:r>
            <a:r>
              <a:rPr lang="fa-IR">
                <a:latin typeface="Times New Roman" pitchFamily="18" charset="0"/>
                <a:ea typeface="Times New Roman" pitchFamily="18" charset="0"/>
                <a:cs typeface="Lotus" pitchFamily="2" charset="-78"/>
              </a:rPr>
              <a:t>هاي فيزيكي و شيميايي</a:t>
            </a:r>
          </a:p>
          <a:p>
            <a:pPr algn="r" rtl="1"/>
            <a:r>
              <a:rPr lang="fa-IR">
                <a:cs typeface="Lotus" pitchFamily="2" charset="-78"/>
              </a:rPr>
              <a:t>ابزار شيمی محاسباتی را مي توان به چهار دسته کلی تقسيم کرد که عبارتند از </a:t>
            </a:r>
            <a:r>
              <a:rPr lang="en-US">
                <a:cs typeface="Lotus" pitchFamily="2" charset="-78"/>
              </a:rPr>
              <a:t>:</a:t>
            </a:r>
            <a:r>
              <a:rPr lang="fa-IR">
                <a:cs typeface="Lotus" pitchFamily="2" charset="-78"/>
              </a:rPr>
              <a:t> </a:t>
            </a:r>
          </a:p>
          <a:p>
            <a:pPr algn="r" rtl="1"/>
            <a:r>
              <a:rPr lang="fa-IR">
                <a:cs typeface="Lotus" pitchFamily="2" charset="-78"/>
              </a:rPr>
              <a:t>               </a:t>
            </a:r>
            <a:r>
              <a:rPr lang="en-US">
                <a:cs typeface="Lotus" pitchFamily="2" charset="-78"/>
              </a:rPr>
              <a:t>  </a:t>
            </a:r>
            <a:r>
              <a:rPr lang="fa-IR">
                <a:cs typeface="Lotus" pitchFamily="2" charset="-78"/>
              </a:rPr>
              <a:t>   </a:t>
            </a:r>
            <a:r>
              <a:rPr lang="en-US">
                <a:cs typeface="Lotus" pitchFamily="2" charset="-78"/>
              </a:rPr>
              <a:t> </a:t>
            </a:r>
            <a:r>
              <a:rPr lang="fa-IR">
                <a:cs typeface="Lotus" pitchFamily="2" charset="-78"/>
              </a:rPr>
              <a:t>   </a:t>
            </a:r>
            <a:r>
              <a:rPr lang="en-US">
                <a:cs typeface="Lotus" pitchFamily="2" charset="-78"/>
              </a:rPr>
              <a:t>  </a:t>
            </a:r>
            <a:r>
              <a:rPr lang="fa-IR">
                <a:cs typeface="Lotus" pitchFamily="2" charset="-78"/>
              </a:rPr>
              <a:t>  </a:t>
            </a:r>
          </a:p>
          <a:p>
            <a:pPr algn="r" rtl="1"/>
            <a:r>
              <a:rPr lang="fa-IR">
                <a:cs typeface="Lotus" pitchFamily="2" charset="-78"/>
              </a:rPr>
              <a:t>1- </a:t>
            </a:r>
            <a:r>
              <a:rPr lang="fa-IR" b="1">
                <a:cs typeface="Lotus" pitchFamily="2" charset="-78"/>
              </a:rPr>
              <a:t>روشهای مکانيک مولکولی  (</a:t>
            </a:r>
            <a:r>
              <a:rPr lang="en-US" b="1">
                <a:latin typeface="Times New Roman" pitchFamily="18" charset="0"/>
                <a:cs typeface="Lotus" pitchFamily="2" charset="-78"/>
              </a:rPr>
              <a:t>MM</a:t>
            </a:r>
            <a:r>
              <a:rPr lang="fa-IR" b="1">
                <a:cs typeface="Lotus" pitchFamily="2" charset="-78"/>
              </a:rPr>
              <a:t>) </a:t>
            </a:r>
            <a:r>
              <a:rPr lang="fa-IR">
                <a:cs typeface="Lotus" pitchFamily="2" charset="-78"/>
              </a:rPr>
              <a:t>: فقط هسته اتم ها را در نظر مي گيريم و هدفمان پيدا کردن صورتبندي است که کمترين انرژي پتانسيل را دارد مثلا به کمک برنامه   </a:t>
            </a:r>
            <a:r>
              <a:rPr lang="en-US">
                <a:cs typeface="Lotus" pitchFamily="2" charset="-78"/>
              </a:rPr>
              <a:t>Hyperchem</a:t>
            </a:r>
            <a:r>
              <a:rPr lang="fa-IR">
                <a:cs typeface="Lotus" pitchFamily="2" charset="-78"/>
              </a:rPr>
              <a:t> </a:t>
            </a:r>
          </a:p>
          <a:p>
            <a:pPr algn="r" rtl="1"/>
            <a:endParaRPr lang="fa-IR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 2- </a:t>
            </a:r>
            <a:r>
              <a:rPr lang="fa-IR" b="1">
                <a:cs typeface="Lotus" pitchFamily="2" charset="-78"/>
              </a:rPr>
              <a:t>روش مونت کارلو(</a:t>
            </a:r>
            <a:r>
              <a:rPr lang="en-US" b="1">
                <a:cs typeface="Lotus" pitchFamily="2" charset="-78"/>
              </a:rPr>
              <a:t>MC</a:t>
            </a:r>
            <a:r>
              <a:rPr lang="fa-IR" b="1">
                <a:cs typeface="Lotus" pitchFamily="2" charset="-78"/>
              </a:rPr>
              <a:t>): </a:t>
            </a:r>
            <a:r>
              <a:rPr lang="fa-IR">
                <a:cs typeface="Lotus" pitchFamily="2" charset="-78"/>
              </a:rPr>
              <a:t>انتخاب محتملترين توزيع ها از بين توزيع کاتوره اي ذرات در فضا</a:t>
            </a:r>
          </a:p>
          <a:p>
            <a:pPr algn="r" rtl="1"/>
            <a:endParaRPr lang="fa-IR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 3-</a:t>
            </a:r>
            <a:r>
              <a:rPr lang="fa-IR">
                <a:latin typeface="Calibri" pitchFamily="34" charset="0"/>
                <a:cs typeface="Lotus" pitchFamily="2" charset="-78"/>
              </a:rPr>
              <a:t>روشهای ديناميک مولکولی</a:t>
            </a:r>
            <a:r>
              <a:rPr lang="en-US">
                <a:latin typeface="Calibri" pitchFamily="34" charset="0"/>
                <a:cs typeface="Lotus" pitchFamily="2" charset="-78"/>
              </a:rPr>
              <a:t> </a:t>
            </a:r>
            <a:r>
              <a:rPr lang="en-US">
                <a:latin typeface="Times New Roman" pitchFamily="18" charset="0"/>
                <a:cs typeface="Lotus" pitchFamily="2" charset="-78"/>
              </a:rPr>
              <a:t>(MD)</a:t>
            </a:r>
            <a:r>
              <a:rPr lang="fa-IR">
                <a:latin typeface="Times New Roman" pitchFamily="18" charset="0"/>
                <a:cs typeface="Lotus" pitchFamily="2" charset="-78"/>
              </a:rPr>
              <a:t>: فقط هسته اتم ها را در نظر مي گيريم و هدف </a:t>
            </a:r>
            <a:r>
              <a:rPr lang="fa-IR">
                <a:latin typeface="Calibri" pitchFamily="34" charset="0"/>
                <a:cs typeface="Lotus" pitchFamily="2" charset="-78"/>
              </a:rPr>
              <a:t>بررسی تغييرات هندسه سيستم در طول زمان  و بر اساس مکانيک کلاسيک وحل عددی قانون دوم نيوتن می باشد.</a:t>
            </a:r>
            <a:r>
              <a:rPr lang="fa-IR">
                <a:cs typeface="Lotus" pitchFamily="2" charset="-78"/>
              </a:rPr>
              <a:t>     </a:t>
            </a:r>
          </a:p>
          <a:p>
            <a:pPr algn="r" rtl="1"/>
            <a:r>
              <a:rPr lang="fa-IR">
                <a:cs typeface="Lotus" pitchFamily="2" charset="-78"/>
              </a:rPr>
              <a:t> </a:t>
            </a:r>
            <a:endParaRPr lang="fa-IR" b="1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 4- </a:t>
            </a:r>
            <a:r>
              <a:rPr lang="fa-IR" b="1">
                <a:cs typeface="Lotus" pitchFamily="2" charset="-78"/>
              </a:rPr>
              <a:t>روشهای ساختار الکترونی</a:t>
            </a:r>
            <a:r>
              <a:rPr lang="fa-IR">
                <a:cs typeface="Lotus" pitchFamily="2" charset="-78"/>
              </a:rPr>
              <a:t>: هر دوي الکترون ها و هسته اتم ها در نظر مي گيريم به بررسی توزيع  الکترونها را در يک مولکول می پردازد و متکی بر حل معادله شرودينگر است و سه بخش آن عبارتند از :  روشهای از آغاز            (</a:t>
            </a:r>
            <a:r>
              <a:rPr lang="en-US">
                <a:latin typeface="Calibri" pitchFamily="34" charset="0"/>
                <a:cs typeface="Lotus" pitchFamily="2" charset="-78"/>
              </a:rPr>
              <a:t>ab  inititio</a:t>
            </a:r>
            <a:r>
              <a:rPr lang="fa-IR">
                <a:latin typeface="Calibri" pitchFamily="34" charset="0"/>
                <a:cs typeface="Lotus" pitchFamily="2" charset="-78"/>
              </a:rPr>
              <a:t>)</a:t>
            </a:r>
            <a:r>
              <a:rPr lang="fa-IR">
                <a:cs typeface="Lotus" pitchFamily="2" charset="-78"/>
              </a:rPr>
              <a:t>، روشهای نيمه تجربی(</a:t>
            </a:r>
            <a:r>
              <a:rPr lang="en-US">
                <a:cs typeface="Lotus" pitchFamily="2" charset="-78"/>
              </a:rPr>
              <a:t>(</a:t>
            </a:r>
            <a:r>
              <a:rPr lang="en-US">
                <a:latin typeface="Calibri" pitchFamily="34" charset="0"/>
                <a:cs typeface="Lotus" pitchFamily="2" charset="-78"/>
              </a:rPr>
              <a:t>Semiemperical </a:t>
            </a:r>
            <a:r>
              <a:rPr lang="fa-IR">
                <a:latin typeface="Calibri" pitchFamily="34" charset="0"/>
                <a:cs typeface="Lotus" pitchFamily="2" charset="-78"/>
              </a:rPr>
              <a:t> و </a:t>
            </a:r>
            <a:r>
              <a:rPr lang="fa-IR">
                <a:cs typeface="Lotus" pitchFamily="2" charset="-78"/>
              </a:rPr>
              <a:t>نظريه تابعيتي چگالی </a:t>
            </a:r>
            <a:r>
              <a:rPr lang="en-US">
                <a:latin typeface="Calibri" pitchFamily="34" charset="0"/>
                <a:cs typeface="Lotus" pitchFamily="2" charset="-78"/>
              </a:rPr>
              <a:t>Density function theory)</a:t>
            </a:r>
            <a:r>
              <a:rPr lang="fa-IR">
                <a:latin typeface="Calibri" pitchFamily="34" charset="0"/>
                <a:cs typeface="Lotus" pitchFamily="2" charset="-78"/>
              </a:rPr>
              <a:t>)</a:t>
            </a:r>
            <a:r>
              <a:rPr lang="fa-IR">
                <a:cs typeface="Lotus" pitchFamily="2" charset="-78"/>
              </a:rPr>
              <a:t>           </a:t>
            </a:r>
          </a:p>
          <a:p>
            <a:pPr algn="r" rtl="1"/>
            <a:r>
              <a:rPr lang="fa-IR">
                <a:cs typeface="Lotus" pitchFamily="2" charset="-78"/>
              </a:rPr>
              <a:t>    مثلا به کمک برنامه گوسين يا برنامه </a:t>
            </a:r>
            <a:r>
              <a:rPr lang="en-US">
                <a:cs typeface="Lotus" pitchFamily="2" charset="-78"/>
              </a:rPr>
              <a:t>Games</a:t>
            </a:r>
            <a:r>
              <a:rPr lang="fa-IR">
                <a:cs typeface="Lotus" pitchFamily="2" charset="-78"/>
              </a:rPr>
              <a:t> يا برنامه </a:t>
            </a:r>
            <a:r>
              <a:rPr lang="en-US">
                <a:cs typeface="Lotus" pitchFamily="2" charset="-78"/>
              </a:rPr>
              <a:t>Orca</a:t>
            </a:r>
            <a:r>
              <a:rPr lang="fa-IR">
                <a:cs typeface="Lotus" pitchFamily="2" charset="-78"/>
              </a:rPr>
              <a:t>  يا ...     </a:t>
            </a:r>
          </a:p>
          <a:p>
            <a:pPr algn="r" rtl="1"/>
            <a:endParaRPr lang="fa-IR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 5- </a:t>
            </a:r>
            <a:r>
              <a:rPr lang="fa-IR" b="1">
                <a:cs typeface="Lotus" pitchFamily="2" charset="-78"/>
              </a:rPr>
              <a:t>روشهای هيبريدی مکانيک مولکولی-کوانتوم مکانيک</a:t>
            </a:r>
            <a:r>
              <a:rPr lang="fa-IR" b="1">
                <a:latin typeface="Times" pitchFamily="18" charset="0"/>
                <a:cs typeface="Lotus" pitchFamily="2" charset="-78"/>
              </a:rPr>
              <a:t>(</a:t>
            </a:r>
            <a:r>
              <a:rPr lang="en-US" b="1">
                <a:latin typeface="Times" pitchFamily="18" charset="0"/>
                <a:cs typeface="Lotus" pitchFamily="2" charset="-78"/>
              </a:rPr>
              <a:t>Molecular Mechanic- Quntum Mechanic </a:t>
            </a:r>
            <a:r>
              <a:rPr lang="fa-IR">
                <a:latin typeface="Times" pitchFamily="18" charset="0"/>
                <a:cs typeface="Lotus" pitchFamily="2" charset="-78"/>
              </a:rPr>
              <a:t>) </a:t>
            </a:r>
            <a:endParaRPr lang="en-US">
              <a:latin typeface="Times" pitchFamily="18" charset="0"/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431925"/>
          </a:xfrm>
        </p:spPr>
        <p:txBody>
          <a:bodyPr/>
          <a:lstStyle/>
          <a:p>
            <a:pPr eaLnBrk="1" hangingPunct="1"/>
            <a:r>
              <a:rPr lang="en-US" b="1" smtClean="0"/>
              <a:t>Lamarckian Genetic Algorithm</a:t>
            </a:r>
          </a:p>
        </p:txBody>
      </p:sp>
      <p:pic>
        <p:nvPicPr>
          <p:cNvPr id="137219" name="Picture 3" descr="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752600"/>
            <a:ext cx="847566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638300" y="6338888"/>
            <a:ext cx="564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Hybrid of GA and LS(local Search)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137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A202E-6F82-4E8E-988B-6E6D11BFF4D5}" type="slidenum">
              <a:rPr lang="en-US" smtClean="0"/>
              <a:pPr/>
              <a:t>130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362200" y="533400"/>
            <a:ext cx="283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 Flexible Docking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79486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800" b="1">
                <a:latin typeface="Times New Roman" pitchFamily="18" charset="0"/>
              </a:rPr>
              <a:t>What do do when the ligand is too flexible ? (Nrot&gt;15)</a:t>
            </a:r>
          </a:p>
          <a:p>
            <a:pPr eaLnBrk="0" hangingPunct="0"/>
            <a:r>
              <a:rPr lang="de-DE" sz="2000">
                <a:latin typeface="Times New Roman" pitchFamily="18" charset="0"/>
              </a:rPr>
              <a:t>1. find its protein-bound conformation 	2. dock the NMR conformation</a:t>
            </a:r>
          </a:p>
          <a:p>
            <a:pPr eaLnBrk="0" hangingPunct="0"/>
            <a:r>
              <a:rPr lang="de-DE" sz="2000">
                <a:latin typeface="Times New Roman" pitchFamily="18" charset="0"/>
              </a:rPr>
              <a:t>    by NMR (tr-NOE)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022475" y="5605463"/>
            <a:ext cx="530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i="1">
                <a:solidFill>
                  <a:srgbClr val="FFFFFF"/>
                </a:solidFill>
                <a:latin typeface="Times New Roman" pitchFamily="18" charset="0"/>
              </a:rPr>
              <a:t>e.g. PTS EI-binding oligopeptide (KISRHGRPTG)</a:t>
            </a:r>
          </a:p>
        </p:txBody>
      </p:sp>
      <p:pic>
        <p:nvPicPr>
          <p:cNvPr id="138245" name="Picture 5" descr="file1"/>
          <p:cNvPicPr>
            <a:picLocks noChangeAspect="1" noChangeArrowheads="1"/>
          </p:cNvPicPr>
          <p:nvPr/>
        </p:nvPicPr>
        <p:blipFill>
          <a:blip r:embed="rId2" cstate="print">
            <a:lum bright="42000" contrast="50000"/>
          </a:blip>
          <a:srcRect/>
          <a:stretch>
            <a:fillRect/>
          </a:stretch>
        </p:blipFill>
        <p:spPr bwMode="auto">
          <a:xfrm>
            <a:off x="457200" y="2667000"/>
            <a:ext cx="3413125" cy="287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8246" name="Picture 6" descr="fil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371850" cy="289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8247" name="Line 7"/>
          <p:cNvSpPr>
            <a:spLocks noChangeShapeType="1"/>
          </p:cNvSpPr>
          <p:nvPr/>
        </p:nvSpPr>
        <p:spPr bwMode="auto">
          <a:xfrm>
            <a:off x="3962400" y="3810000"/>
            <a:ext cx="7508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95300" y="6289675"/>
            <a:ext cx="347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1400" i="1">
                <a:solidFill>
                  <a:srgbClr val="FFFFFF"/>
                </a:solidFill>
                <a:latin typeface="Times New Roman" pitchFamily="18" charset="0"/>
              </a:rPr>
              <a:t>(Rognan et al., J. Comput-Aided Mol. Design)</a:t>
            </a:r>
            <a:endParaRPr lang="en-GB" sz="1400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824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9CF174-6C62-4425-9288-4DED4090F988}" type="slidenum">
              <a:rPr lang="en-US" smtClean="0"/>
              <a:pPr/>
              <a:t>131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439738" y="454025"/>
            <a:ext cx="8518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30F035"/>
                </a:solidFill>
              </a:rPr>
              <a:t>The most </a:t>
            </a:r>
            <a:r>
              <a:rPr lang="en-US" sz="3600" u="sng">
                <a:solidFill>
                  <a:srgbClr val="30F0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challenging aspect</a:t>
            </a:r>
            <a:r>
              <a:rPr lang="en-US" sz="3200">
                <a:solidFill>
                  <a:srgbClr val="30F035"/>
                </a:solidFill>
              </a:rPr>
              <a:t> of drug design</a:t>
            </a:r>
            <a:r>
              <a:rPr lang="en-US"/>
              <a:t> 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522288" y="1290638"/>
            <a:ext cx="861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Calculation of </a:t>
            </a:r>
            <a:r>
              <a:rPr lang="en-US" sz="2400" b="1" i="1">
                <a:solidFill>
                  <a:srgbClr val="FF0000"/>
                </a:solidFill>
              </a:rPr>
              <a:t>receptor binding affinity (K</a:t>
            </a:r>
            <a:r>
              <a:rPr lang="en-US" sz="2400" b="1" i="1" baseline="-25000">
                <a:solidFill>
                  <a:srgbClr val="FF0000"/>
                </a:solidFill>
              </a:rPr>
              <a:t>D</a:t>
            </a:r>
            <a:r>
              <a:rPr lang="en-US" sz="2400" b="1" i="1">
                <a:solidFill>
                  <a:srgbClr val="FF0000"/>
                </a:solidFill>
              </a:rPr>
              <a:t>)</a:t>
            </a:r>
            <a:r>
              <a:rPr lang="en-US" sz="2400" b="1" i="1"/>
              <a:t>  of new ligand</a:t>
            </a:r>
            <a:r>
              <a:rPr lang="en-US" sz="2400"/>
              <a:t> 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116013" y="1928813"/>
            <a:ext cx="6026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Very difficult and critical for </a:t>
            </a:r>
            <a:r>
              <a:rPr lang="en-US" sz="2800">
                <a:solidFill>
                  <a:srgbClr val="30F035"/>
                </a:solidFill>
              </a:rPr>
              <a:t>drug design</a:t>
            </a:r>
            <a:r>
              <a:rPr lang="en-US"/>
              <a:t> 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01650" y="3960813"/>
            <a:ext cx="405765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          </a:t>
            </a:r>
            <a:r>
              <a:rPr lang="en-US" sz="3200">
                <a:solidFill>
                  <a:schemeClr val="folHlink"/>
                </a:solidFill>
              </a:rPr>
              <a:t>Methods:</a:t>
            </a:r>
          </a:p>
          <a:p>
            <a:endParaRPr lang="en-US" sz="2800">
              <a:solidFill>
                <a:schemeClr val="folHlink"/>
              </a:solidFill>
            </a:endParaRPr>
          </a:p>
          <a:p>
            <a:r>
              <a:rPr lang="en-US" sz="2000"/>
              <a:t>1- Quantum chemical calculations</a:t>
            </a:r>
            <a:r>
              <a:rPr lang="en-US"/>
              <a:t> </a:t>
            </a:r>
          </a:p>
          <a:p>
            <a:endParaRPr lang="en-US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2-</a:t>
            </a:r>
            <a:r>
              <a:rPr lang="en-US" sz="2000" i="1"/>
              <a:t>Scoring functions</a:t>
            </a:r>
            <a:r>
              <a:rPr lang="en-US" sz="2000"/>
              <a:t> 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 flipV="1">
            <a:off x="4440238" y="4502150"/>
            <a:ext cx="427037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4995863" y="4302125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complex, intensive </a:t>
            </a:r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4495800" y="5218113"/>
            <a:ext cx="427038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5032375" y="5086350"/>
            <a:ext cx="366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Days to weeks on even the fastest</a:t>
            </a:r>
          </a:p>
          <a:p>
            <a:r>
              <a:rPr lang="en-US"/>
              <a:t> computers 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1747838" y="2886075"/>
            <a:ext cx="5300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Estimation  of the  </a:t>
            </a:r>
            <a:r>
              <a:rPr lang="en-US" b="1">
                <a:solidFill>
                  <a:srgbClr val="FF0000"/>
                </a:solidFill>
              </a:rPr>
              <a:t>free energy of binding</a:t>
            </a:r>
          </a:p>
          <a:p>
            <a:endParaRPr lang="en-US"/>
          </a:p>
        </p:txBody>
      </p:sp>
      <p:sp>
        <p:nvSpPr>
          <p:cNvPr id="139275" name="Line 11"/>
          <p:cNvSpPr>
            <a:spLocks noChangeShapeType="1"/>
          </p:cNvSpPr>
          <p:nvPr/>
        </p:nvSpPr>
        <p:spPr bwMode="auto">
          <a:xfrm flipH="1">
            <a:off x="4143375" y="1716088"/>
            <a:ext cx="17463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H="1">
            <a:off x="4143375" y="2500313"/>
            <a:ext cx="17463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349250" y="4552950"/>
            <a:ext cx="88900" cy="192405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3927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7B272-BF74-477F-AD89-3795FA88952E}" type="slidenum">
              <a:rPr lang="en-US" smtClean="0"/>
              <a:pPr/>
              <a:t>132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4433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Predicting binding affinities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31838" y="827088"/>
            <a:ext cx="7932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>
                <a:latin typeface="Times New Roman" pitchFamily="18" charset="0"/>
              </a:rPr>
              <a:t>Is its possible to predict the binding affinity of a ligand for its host protein from the 3D-structure of the protein-ligand complex ?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881563" y="2473325"/>
            <a:ext cx="2757487" cy="68738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4943475" y="2605088"/>
          <a:ext cx="2706688" cy="481012"/>
        </p:xfrm>
        <a:graphic>
          <a:graphicData uri="http://schemas.openxmlformats.org/presentationml/2006/ole">
            <p:oleObj spid="_x0000_s12290" name="Formel" r:id="rId3" imgW="1346040" imgH="241200" progId="Equation.3">
              <p:embed/>
            </p:oleObj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5580063" y="3057525"/>
            <a:ext cx="0" cy="6048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60900" y="3681413"/>
            <a:ext cx="164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b="1" i="1">
                <a:latin typeface="Times New Roman" pitchFamily="18" charset="0"/>
              </a:rPr>
              <a:t>Binding free energy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369050" y="2947988"/>
            <a:ext cx="0" cy="1117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03925" y="4119563"/>
            <a:ext cx="109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b="1" i="1">
                <a:latin typeface="Times New Roman" pitchFamily="18" charset="0"/>
              </a:rPr>
              <a:t>gas constant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918450" y="3556000"/>
            <a:ext cx="1127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b="1" i="1">
                <a:latin typeface="Times New Roman" pitchFamily="18" charset="0"/>
              </a:rPr>
              <a:t>Equilibrium </a:t>
            </a:r>
          </a:p>
          <a:p>
            <a:pPr eaLnBrk="0" hangingPunct="0"/>
            <a:r>
              <a:rPr lang="de-DE" sz="1400" b="1" i="1">
                <a:latin typeface="Times New Roman" pitchFamily="18" charset="0"/>
              </a:rPr>
              <a:t>dissociation </a:t>
            </a:r>
          </a:p>
          <a:p>
            <a:pPr eaLnBrk="0" hangingPunct="0"/>
            <a:r>
              <a:rPr lang="de-DE" sz="1400" b="1" i="1">
                <a:latin typeface="Times New Roman" pitchFamily="18" charset="0"/>
              </a:rPr>
              <a:t>constant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600825" y="2963863"/>
            <a:ext cx="603250" cy="873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745288" y="3763963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b="1" i="1">
                <a:latin typeface="Times New Roman" pitchFamily="18" charset="0"/>
              </a:rPr>
              <a:t>Temperature</a:t>
            </a:r>
            <a:endParaRPr lang="de-DE" sz="1400">
              <a:latin typeface="Times New Roman" pitchFamily="18" charset="0"/>
            </a:endParaRPr>
          </a:p>
        </p:txBody>
      </p:sp>
      <p:pic>
        <p:nvPicPr>
          <p:cNvPr id="12301" name="Picture 13" descr="gapdh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2074863"/>
            <a:ext cx="4535488" cy="47831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719513" y="32051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>
                <a:solidFill>
                  <a:srgbClr val="FFFFFF"/>
                </a:solidFill>
                <a:latin typeface="Times New Roman" pitchFamily="18" charset="0"/>
              </a:rPr>
              <a:t>?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692650" y="5057775"/>
            <a:ext cx="378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 i="1">
                <a:latin typeface="Symbol" pitchFamily="18" charset="2"/>
              </a:rPr>
              <a:t>D</a:t>
            </a:r>
            <a:r>
              <a:rPr lang="de-DE" sz="2400" b="1" i="1">
                <a:latin typeface="Times New Roman" pitchFamily="18" charset="0"/>
              </a:rPr>
              <a:t>Gbinding = f (Interactions)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7427913" y="3006725"/>
            <a:ext cx="503237" cy="6429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2574925" y="2855913"/>
            <a:ext cx="2165350" cy="180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5798B3-255A-482B-BBB8-3A4EC4AE0AAD}" type="slidenum">
              <a:rPr lang="en-US" smtClean="0"/>
              <a:pPr/>
              <a:t>133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u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982663"/>
            <a:ext cx="5568950" cy="5875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25450" y="1016000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b="1" i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CH" sz="2000" b="1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de-CH" sz="2000" b="1" i="1" baseline="-25000">
                <a:solidFill>
                  <a:srgbClr val="FF0000"/>
                </a:solidFill>
                <a:latin typeface="Times New Roman" pitchFamily="18" charset="0"/>
              </a:rPr>
              <a:t>rt</a:t>
            </a:r>
            <a:endParaRPr lang="en-GB" sz="2000" b="1" i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759075" y="2682875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b="1" i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CH" sz="2000" b="1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de-CH" sz="2000" b="1" i="1" baseline="-25000">
                <a:solidFill>
                  <a:srgbClr val="FF0000"/>
                </a:solidFill>
                <a:latin typeface="Times New Roman" pitchFamily="18" charset="0"/>
              </a:rPr>
              <a:t>int</a:t>
            </a:r>
            <a:endParaRPr lang="en-GB" sz="2000" b="1" i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322513" y="1162050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b="1" i="1">
                <a:solidFill>
                  <a:srgbClr val="99FF33"/>
                </a:solidFill>
                <a:latin typeface="Symbol" pitchFamily="18" charset="2"/>
              </a:rPr>
              <a:t>D</a:t>
            </a:r>
            <a:r>
              <a:rPr lang="de-CH" sz="2000" b="1" i="1">
                <a:solidFill>
                  <a:srgbClr val="99FF33"/>
                </a:solidFill>
                <a:latin typeface="Times New Roman" pitchFamily="18" charset="0"/>
              </a:rPr>
              <a:t>H</a:t>
            </a:r>
            <a:r>
              <a:rPr lang="de-CH" sz="2000" b="1" i="1" baseline="-25000">
                <a:solidFill>
                  <a:srgbClr val="99FF33"/>
                </a:solidFill>
                <a:latin typeface="Times New Roman" pitchFamily="18" charset="0"/>
              </a:rPr>
              <a:t>LW</a:t>
            </a:r>
            <a:endParaRPr lang="en-GB" sz="2000" b="1" i="1" baseline="-25000">
              <a:solidFill>
                <a:srgbClr val="99FF33"/>
              </a:solidFill>
              <a:latin typeface="Times New Roman" pitchFamily="18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3319463" y="13922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b="1" i="1">
                <a:solidFill>
                  <a:srgbClr val="99FF33"/>
                </a:solidFill>
                <a:latin typeface="Symbol" pitchFamily="18" charset="2"/>
              </a:rPr>
              <a:t>D</a:t>
            </a:r>
            <a:r>
              <a:rPr lang="de-CH" sz="2000" b="1" i="1">
                <a:solidFill>
                  <a:srgbClr val="99FF33"/>
                </a:solidFill>
                <a:latin typeface="Times New Roman" pitchFamily="18" charset="0"/>
              </a:rPr>
              <a:t>H</a:t>
            </a:r>
            <a:r>
              <a:rPr lang="de-CH" sz="2000" b="1" i="1" baseline="-25000">
                <a:solidFill>
                  <a:srgbClr val="99FF33"/>
                </a:solidFill>
                <a:latin typeface="Times New Roman" pitchFamily="18" charset="0"/>
              </a:rPr>
              <a:t>RW</a:t>
            </a:r>
            <a:endParaRPr lang="en-GB" sz="2000" b="1" i="1" baseline="-25000">
              <a:solidFill>
                <a:srgbClr val="99FF33"/>
              </a:solidFill>
              <a:latin typeface="Times New Roman" pitchFamily="18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786063" y="4384675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b="1" i="1">
                <a:solidFill>
                  <a:srgbClr val="99FF33"/>
                </a:solidFill>
                <a:latin typeface="Symbol" pitchFamily="18" charset="2"/>
              </a:rPr>
              <a:t>D</a:t>
            </a:r>
            <a:r>
              <a:rPr lang="de-CH" sz="2000" b="1" i="1">
                <a:solidFill>
                  <a:srgbClr val="99FF33"/>
                </a:solidFill>
                <a:latin typeface="Times New Roman" pitchFamily="18" charset="0"/>
              </a:rPr>
              <a:t>H</a:t>
            </a:r>
            <a:r>
              <a:rPr lang="de-CH" sz="2000" b="1" i="1" baseline="-25000">
                <a:solidFill>
                  <a:srgbClr val="99FF33"/>
                </a:solidFill>
                <a:latin typeface="Times New Roman" pitchFamily="18" charset="0"/>
              </a:rPr>
              <a:t>LR</a:t>
            </a:r>
            <a:endParaRPr lang="en-GB" sz="2000" b="1" i="1" baseline="-25000">
              <a:solidFill>
                <a:srgbClr val="99FF33"/>
              </a:solidFill>
              <a:latin typeface="Times New Roman" pitchFamily="18" charset="0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620838" y="4765675"/>
            <a:ext cx="62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b="1" i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CH" sz="2000" b="1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de-CH" sz="2000" b="1" i="1" baseline="-25000">
                <a:solidFill>
                  <a:srgbClr val="FF0000"/>
                </a:solidFill>
                <a:latin typeface="Times New Roman" pitchFamily="18" charset="0"/>
              </a:rPr>
              <a:t>W</a:t>
            </a:r>
            <a:endParaRPr lang="en-GB" sz="2000" b="1" i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797175" y="5178425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b="1" i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CH" sz="2000" b="1" i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de-CH" sz="2000" b="1" i="1" baseline="-25000">
                <a:solidFill>
                  <a:srgbClr val="FF0000"/>
                </a:solidFill>
                <a:latin typeface="Times New Roman" pitchFamily="18" charset="0"/>
              </a:rPr>
              <a:t>vib</a:t>
            </a:r>
            <a:endParaRPr lang="en-GB" sz="2000" b="1" i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6427788" y="2943225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400" i="1">
                <a:latin typeface="Symbol" pitchFamily="18" charset="2"/>
              </a:rPr>
              <a:t>D</a:t>
            </a:r>
            <a:r>
              <a:rPr lang="de-CH" sz="2400" i="1">
                <a:latin typeface="Times New Roman" pitchFamily="18" charset="0"/>
              </a:rPr>
              <a:t>G = </a:t>
            </a:r>
            <a:r>
              <a:rPr lang="de-CH" sz="2400" i="1">
                <a:latin typeface="Symbol" pitchFamily="18" charset="2"/>
              </a:rPr>
              <a:t>D</a:t>
            </a:r>
            <a:r>
              <a:rPr lang="de-CH" sz="2400" i="1">
                <a:latin typeface="Times New Roman" pitchFamily="18" charset="0"/>
              </a:rPr>
              <a:t>H-T</a:t>
            </a:r>
            <a:r>
              <a:rPr lang="de-CH" sz="2400" i="1">
                <a:latin typeface="Symbol" pitchFamily="18" charset="2"/>
              </a:rPr>
              <a:t>D</a:t>
            </a:r>
            <a:r>
              <a:rPr lang="de-CH" sz="2400" i="1">
                <a:latin typeface="Times New Roman" pitchFamily="18" charset="0"/>
              </a:rPr>
              <a:t>S</a:t>
            </a:r>
            <a:endParaRPr lang="en-GB" sz="2400" i="1">
              <a:latin typeface="Symbol" pitchFamily="18" charset="2"/>
            </a:endParaRP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 flipV="1">
            <a:off x="6804025" y="2100263"/>
            <a:ext cx="0" cy="838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6342063" y="15494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i="1">
                <a:solidFill>
                  <a:srgbClr val="FFFFFF"/>
                </a:solidFill>
                <a:latin typeface="Times New Roman" pitchFamily="18" charset="0"/>
              </a:rPr>
              <a:t>Free energy</a:t>
            </a:r>
            <a:endParaRPr lang="en-GB" sz="2000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7489825" y="3417888"/>
            <a:ext cx="0" cy="1100137"/>
          </a:xfrm>
          <a:prstGeom prst="line">
            <a:avLst/>
          </a:prstGeom>
          <a:noFill/>
          <a:ln w="9525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6831013" y="4597400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i="1">
                <a:solidFill>
                  <a:srgbClr val="99FF33"/>
                </a:solidFill>
                <a:latin typeface="Times New Roman" pitchFamily="18" charset="0"/>
              </a:rPr>
              <a:t>Enthalpy</a:t>
            </a:r>
            <a:endParaRPr lang="en-GB" sz="2000" i="1">
              <a:solidFill>
                <a:srgbClr val="99FF33"/>
              </a:solidFill>
              <a:latin typeface="Times New Roman" pitchFamily="18" charset="0"/>
            </a:endParaRP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7735888" y="3986213"/>
            <a:ext cx="100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2000" i="1">
                <a:solidFill>
                  <a:srgbClr val="FF0000"/>
                </a:solidFill>
                <a:latin typeface="Times New Roman" pitchFamily="18" charset="0"/>
              </a:rPr>
              <a:t>Entropy</a:t>
            </a:r>
            <a:endParaRPr lang="en-GB" sz="20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8001000" y="3386138"/>
            <a:ext cx="1588" cy="565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1609725" y="1081088"/>
            <a:ext cx="671513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CH" sz="1200" b="1">
                <a:solidFill>
                  <a:srgbClr val="000000"/>
                </a:solidFill>
                <a:latin typeface="Book Antiqua" pitchFamily="18" charset="0"/>
              </a:rPr>
              <a:t>Ligand in</a:t>
            </a:r>
          </a:p>
          <a:p>
            <a:pPr algn="ctr" eaLnBrk="0" hangingPunct="0"/>
            <a:r>
              <a:rPr lang="de-CH" sz="1200" b="1">
                <a:solidFill>
                  <a:srgbClr val="000000"/>
                </a:solidFill>
                <a:latin typeface="Book Antiqua" pitchFamily="18" charset="0"/>
              </a:rPr>
              <a:t>solution</a:t>
            </a:r>
            <a:endParaRPr lang="en-GB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1319213" y="2138363"/>
            <a:ext cx="833437" cy="209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414338" y="2071688"/>
            <a:ext cx="671512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CH" sz="1200" b="1">
                <a:solidFill>
                  <a:srgbClr val="000000"/>
                </a:solidFill>
                <a:latin typeface="Book Antiqua" pitchFamily="18" charset="0"/>
              </a:rPr>
              <a:t>free rotation</a:t>
            </a:r>
            <a:endParaRPr lang="en-GB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3457575" y="1009650"/>
            <a:ext cx="614363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3467100" y="1004888"/>
            <a:ext cx="671513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CH" sz="1200" b="1">
                <a:solidFill>
                  <a:srgbClr val="000000"/>
                </a:solidFill>
                <a:latin typeface="Book Antiqua" pitchFamily="18" charset="0"/>
              </a:rPr>
              <a:t>Receptor</a:t>
            </a:r>
            <a:endParaRPr lang="en-GB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3100388" y="1814513"/>
            <a:ext cx="1038225" cy="385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3381375" y="1838325"/>
            <a:ext cx="671513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CH" sz="1200" b="1">
                <a:solidFill>
                  <a:srgbClr val="000000"/>
                </a:solidFill>
                <a:latin typeface="Book Antiqua" pitchFamily="18" charset="0"/>
              </a:rPr>
              <a:t>bound water</a:t>
            </a:r>
            <a:endParaRPr lang="en-GB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1600200" y="3019425"/>
            <a:ext cx="1228725" cy="3952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542925" y="3819525"/>
            <a:ext cx="671513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CH" sz="1200" b="1">
                <a:solidFill>
                  <a:srgbClr val="FF0000"/>
                </a:solidFill>
                <a:latin typeface="Book Antiqua" pitchFamily="18" charset="0"/>
              </a:rPr>
              <a:t>loosely associated</a:t>
            </a:r>
          </a:p>
          <a:p>
            <a:pPr algn="ctr" eaLnBrk="0" hangingPunct="0"/>
            <a:r>
              <a:rPr lang="de-CH" sz="1200" b="1">
                <a:solidFill>
                  <a:srgbClr val="FF0000"/>
                </a:solidFill>
                <a:latin typeface="Book Antiqua" pitchFamily="18" charset="0"/>
              </a:rPr>
              <a:t>water molecules</a:t>
            </a:r>
            <a:endParaRPr lang="en-GB" sz="1200" b="1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1638300" y="3829050"/>
            <a:ext cx="1133475" cy="4048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1752600" y="3867150"/>
            <a:ext cx="671513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CH" sz="1200" b="1">
                <a:solidFill>
                  <a:srgbClr val="000000"/>
                </a:solidFill>
                <a:latin typeface="Book Antiqua" pitchFamily="18" charset="0"/>
              </a:rPr>
              <a:t>free water</a:t>
            </a:r>
            <a:endParaRPr lang="en-GB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0316" name="Rectangle 28"/>
          <p:cNvSpPr>
            <a:spLocks noChangeArrowheads="1"/>
          </p:cNvSpPr>
          <p:nvPr/>
        </p:nvSpPr>
        <p:spPr bwMode="auto">
          <a:xfrm>
            <a:off x="2886075" y="5929313"/>
            <a:ext cx="2038350" cy="252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40317" name="Rectangle 29"/>
          <p:cNvSpPr>
            <a:spLocks noChangeArrowheads="1"/>
          </p:cNvSpPr>
          <p:nvPr/>
        </p:nvSpPr>
        <p:spPr bwMode="auto">
          <a:xfrm>
            <a:off x="3209925" y="5872163"/>
            <a:ext cx="671513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CH" sz="1200" b="1">
                <a:solidFill>
                  <a:srgbClr val="000000"/>
                </a:solidFill>
                <a:latin typeface="Book Antiqua" pitchFamily="18" charset="0"/>
              </a:rPr>
              <a:t>Receptor-Ligand complex</a:t>
            </a:r>
            <a:endParaRPr lang="en-GB" sz="12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40318" name="WordArt 30"/>
          <p:cNvSpPr>
            <a:spLocks noChangeArrowheads="1" noChangeShapeType="1" noTextEdit="1"/>
          </p:cNvSpPr>
          <p:nvPr/>
        </p:nvSpPr>
        <p:spPr bwMode="auto">
          <a:xfrm>
            <a:off x="447675" y="0"/>
            <a:ext cx="8096250" cy="8509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A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Why is it difficult to predict binding affinities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0319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F29A3-E557-49A5-8C1A-4172F43CA9A3}" type="slidenum">
              <a:rPr lang="en-US" smtClean="0"/>
              <a:pPr/>
              <a:t>134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image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13"/>
            <a:ext cx="9144000" cy="3463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317" name="WordArt 3"/>
          <p:cNvSpPr>
            <a:spLocks noChangeArrowheads="1" noChangeShapeType="1" noTextEdit="1"/>
          </p:cNvSpPr>
          <p:nvPr/>
        </p:nvSpPr>
        <p:spPr bwMode="auto">
          <a:xfrm rot="632716">
            <a:off x="681038" y="498475"/>
            <a:ext cx="6261100" cy="1152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0097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40000" scaled="1"/>
                </a:gradFill>
                <a:latin typeface="Impact"/>
              </a:rPr>
              <a:t>Scoring   function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73100" y="5500688"/>
            <a:ext cx="781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sz="2400" b="1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de-DE" sz="2400" b="1" baseline="-25000">
                <a:solidFill>
                  <a:srgbClr val="FF0000"/>
                </a:solidFill>
                <a:latin typeface="Times New Roman" pitchFamily="18" charset="0"/>
              </a:rPr>
              <a:t>bind</a:t>
            </a:r>
            <a:r>
              <a:rPr lang="de-DE" sz="2400" b="1">
                <a:solidFill>
                  <a:srgbClr val="FF0000"/>
                </a:solidFill>
                <a:latin typeface="Times New Roman" pitchFamily="18" charset="0"/>
              </a:rPr>
              <a:t>=      +</a:t>
            </a:r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de-DE" sz="2400" b="1">
                <a:solidFill>
                  <a:srgbClr val="FF0000"/>
                </a:solidFill>
                <a:latin typeface="Times New Roman" pitchFamily="18" charset="0"/>
              </a:rPr>
              <a:t>HB + </a:t>
            </a:r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de-DE" sz="2400" b="1">
                <a:solidFill>
                  <a:srgbClr val="FF0000"/>
                </a:solidFill>
                <a:latin typeface="Times New Roman" pitchFamily="18" charset="0"/>
              </a:rPr>
              <a:t>LIPO +</a:t>
            </a:r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de-DE" sz="2400" b="1">
                <a:solidFill>
                  <a:srgbClr val="FF0000"/>
                </a:solidFill>
                <a:latin typeface="Times New Roman" pitchFamily="18" charset="0"/>
              </a:rPr>
              <a:t>ROT + </a:t>
            </a:r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de-DE" sz="2400" b="1">
                <a:solidFill>
                  <a:srgbClr val="FF0000"/>
                </a:solidFill>
                <a:latin typeface="Times New Roman" pitchFamily="18" charset="0"/>
              </a:rPr>
              <a:t>BP +</a:t>
            </a:r>
            <a:r>
              <a:rPr lang="de-DE" sz="2400" b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de-DE" sz="2400" b="1">
                <a:solidFill>
                  <a:srgbClr val="FF0000"/>
                </a:solidFill>
                <a:latin typeface="Times New Roman" pitchFamily="18" charset="0"/>
              </a:rPr>
              <a:t>DESOLV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946775" y="6232525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i="1">
                <a:solidFill>
                  <a:srgbClr val="FFCC00"/>
                </a:solidFill>
              </a:rPr>
              <a:t>buried-polar </a:t>
            </a:r>
          </a:p>
          <a:p>
            <a:r>
              <a:rPr lang="de-DE" b="1" i="1">
                <a:solidFill>
                  <a:srgbClr val="FFCC00"/>
                </a:solidFill>
              </a:rPr>
              <a:t>repulsive term</a:t>
            </a:r>
            <a:endParaRPr lang="en-US" b="1" i="1">
              <a:solidFill>
                <a:srgbClr val="FFCC00"/>
              </a:solidFill>
            </a:endParaRP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4425950" y="3314700"/>
          <a:ext cx="292100" cy="228600"/>
        </p:xfrm>
        <a:graphic>
          <a:graphicData uri="http://schemas.openxmlformats.org/presentationml/2006/ole">
            <p:oleObj spid="_x0000_s13314" name="Equation" r:id="rId4" imgW="291960" imgH="228600" progId="Equation.3">
              <p:embed/>
            </p:oleObj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778000" y="5657850"/>
          <a:ext cx="292100" cy="228600"/>
        </p:xfrm>
        <a:graphic>
          <a:graphicData uri="http://schemas.openxmlformats.org/presentationml/2006/ole">
            <p:oleObj spid="_x0000_s13315" name="Equation" r:id="rId5" imgW="291960" imgH="228600" progId="Equation.3">
              <p:embed/>
            </p:oleObj>
          </a:graphicData>
        </a:graphic>
      </p:graphicFrame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6491288"/>
            <a:ext cx="535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i="1">
                <a:solidFill>
                  <a:srgbClr val="FFFFFF"/>
                </a:solidFill>
              </a:rPr>
              <a:t>Rognan et al. J. Med. Chem, 42, 4650-4658 (1999)</a:t>
            </a:r>
            <a:endParaRPr lang="en-GB" i="1">
              <a:solidFill>
                <a:srgbClr val="FFFFFF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6019800" y="5981700"/>
            <a:ext cx="2667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BE047A-E526-4199-B30D-A3996364E289}" type="slidenum">
              <a:rPr lang="en-US" smtClean="0"/>
              <a:pPr/>
              <a:t>135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765425" y="185738"/>
            <a:ext cx="4252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800" b="1">
                <a:latin typeface="Times New Roman" pitchFamily="18" charset="0"/>
              </a:rPr>
              <a:t>Empirical scoring function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876300" y="860425"/>
            <a:ext cx="76263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>
                <a:latin typeface="Times New Roman" pitchFamily="18" charset="0"/>
              </a:rPr>
              <a:t>The method is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fast (30 min/complex: docking and scoring)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semi-automated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is applicable to 3-D models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	</a:t>
            </a:r>
          </a:p>
          <a:p>
            <a:pPr eaLnBrk="0" hangingPunct="0"/>
            <a:r>
              <a:rPr lang="de-DE" sz="2400" b="1">
                <a:latin typeface="Times New Roman" pitchFamily="18" charset="0"/>
              </a:rPr>
              <a:t>		does not need extensive training</a:t>
            </a:r>
            <a:endParaRPr lang="de-DE" sz="2400">
              <a:latin typeface="Times New Roman" pitchFamily="18" charset="0"/>
            </a:endParaRPr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842963" y="1376363"/>
            <a:ext cx="1681162" cy="782637"/>
            <a:chOff x="632" y="1129"/>
            <a:chExt cx="1059" cy="493"/>
          </a:xfrm>
        </p:grpSpPr>
        <p:sp>
          <p:nvSpPr>
            <p:cNvPr id="141422" name="Freeform 5"/>
            <p:cNvSpPr>
              <a:spLocks/>
            </p:cNvSpPr>
            <p:nvPr/>
          </p:nvSpPr>
          <p:spPr bwMode="auto">
            <a:xfrm>
              <a:off x="1151" y="1485"/>
              <a:ext cx="118" cy="129"/>
            </a:xfrm>
            <a:custGeom>
              <a:avLst/>
              <a:gdLst>
                <a:gd name="T0" fmla="*/ 45 w 235"/>
                <a:gd name="T1" fmla="*/ 129 h 259"/>
                <a:gd name="T2" fmla="*/ 57 w 235"/>
                <a:gd name="T3" fmla="*/ 127 h 259"/>
                <a:gd name="T4" fmla="*/ 68 w 235"/>
                <a:gd name="T5" fmla="*/ 122 h 259"/>
                <a:gd name="T6" fmla="*/ 79 w 235"/>
                <a:gd name="T7" fmla="*/ 116 h 259"/>
                <a:gd name="T8" fmla="*/ 89 w 235"/>
                <a:gd name="T9" fmla="*/ 107 h 259"/>
                <a:gd name="T10" fmla="*/ 98 w 235"/>
                <a:gd name="T11" fmla="*/ 97 h 259"/>
                <a:gd name="T12" fmla="*/ 106 w 235"/>
                <a:gd name="T13" fmla="*/ 85 h 259"/>
                <a:gd name="T14" fmla="*/ 112 w 235"/>
                <a:gd name="T15" fmla="*/ 73 h 259"/>
                <a:gd name="T16" fmla="*/ 116 w 235"/>
                <a:gd name="T17" fmla="*/ 60 h 259"/>
                <a:gd name="T18" fmla="*/ 118 w 235"/>
                <a:gd name="T19" fmla="*/ 48 h 259"/>
                <a:gd name="T20" fmla="*/ 117 w 235"/>
                <a:gd name="T21" fmla="*/ 35 h 259"/>
                <a:gd name="T22" fmla="*/ 114 w 235"/>
                <a:gd name="T23" fmla="*/ 25 h 259"/>
                <a:gd name="T24" fmla="*/ 109 w 235"/>
                <a:gd name="T25" fmla="*/ 16 h 259"/>
                <a:gd name="T26" fmla="*/ 102 w 235"/>
                <a:gd name="T27" fmla="*/ 8 h 259"/>
                <a:gd name="T28" fmla="*/ 94 w 235"/>
                <a:gd name="T29" fmla="*/ 3 h 259"/>
                <a:gd name="T30" fmla="*/ 84 w 235"/>
                <a:gd name="T31" fmla="*/ 0 h 259"/>
                <a:gd name="T32" fmla="*/ 72 w 235"/>
                <a:gd name="T33" fmla="*/ 0 h 259"/>
                <a:gd name="T34" fmla="*/ 61 w 235"/>
                <a:gd name="T35" fmla="*/ 2 h 259"/>
                <a:gd name="T36" fmla="*/ 49 w 235"/>
                <a:gd name="T37" fmla="*/ 7 h 259"/>
                <a:gd name="T38" fmla="*/ 38 w 235"/>
                <a:gd name="T39" fmla="*/ 13 h 259"/>
                <a:gd name="T40" fmla="*/ 29 w 235"/>
                <a:gd name="T41" fmla="*/ 22 h 259"/>
                <a:gd name="T42" fmla="*/ 19 w 235"/>
                <a:gd name="T43" fmla="*/ 32 h 259"/>
                <a:gd name="T44" fmla="*/ 12 w 235"/>
                <a:gd name="T45" fmla="*/ 43 h 259"/>
                <a:gd name="T46" fmla="*/ 6 w 235"/>
                <a:gd name="T47" fmla="*/ 56 h 259"/>
                <a:gd name="T48" fmla="*/ 2 w 235"/>
                <a:gd name="T49" fmla="*/ 69 h 259"/>
                <a:gd name="T50" fmla="*/ 0 w 235"/>
                <a:gd name="T51" fmla="*/ 81 h 259"/>
                <a:gd name="T52" fmla="*/ 1 w 235"/>
                <a:gd name="T53" fmla="*/ 94 h 259"/>
                <a:gd name="T54" fmla="*/ 4 w 235"/>
                <a:gd name="T55" fmla="*/ 104 h 259"/>
                <a:gd name="T56" fmla="*/ 9 w 235"/>
                <a:gd name="T57" fmla="*/ 113 h 259"/>
                <a:gd name="T58" fmla="*/ 15 w 235"/>
                <a:gd name="T59" fmla="*/ 121 h 259"/>
                <a:gd name="T60" fmla="*/ 24 w 235"/>
                <a:gd name="T61" fmla="*/ 126 h 259"/>
                <a:gd name="T62" fmla="*/ 34 w 235"/>
                <a:gd name="T63" fmla="*/ 129 h 259"/>
                <a:gd name="T64" fmla="*/ 45 w 235"/>
                <a:gd name="T65" fmla="*/ 129 h 2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5"/>
                <a:gd name="T100" fmla="*/ 0 h 259"/>
                <a:gd name="T101" fmla="*/ 235 w 235"/>
                <a:gd name="T102" fmla="*/ 259 h 2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5" h="259">
                  <a:moveTo>
                    <a:pt x="89" y="259"/>
                  </a:moveTo>
                  <a:lnTo>
                    <a:pt x="113" y="254"/>
                  </a:lnTo>
                  <a:lnTo>
                    <a:pt x="136" y="245"/>
                  </a:lnTo>
                  <a:lnTo>
                    <a:pt x="158" y="232"/>
                  </a:lnTo>
                  <a:lnTo>
                    <a:pt x="178" y="215"/>
                  </a:lnTo>
                  <a:lnTo>
                    <a:pt x="196" y="194"/>
                  </a:lnTo>
                  <a:lnTo>
                    <a:pt x="211" y="171"/>
                  </a:lnTo>
                  <a:lnTo>
                    <a:pt x="224" y="147"/>
                  </a:lnTo>
                  <a:lnTo>
                    <a:pt x="232" y="121"/>
                  </a:lnTo>
                  <a:lnTo>
                    <a:pt x="235" y="96"/>
                  </a:lnTo>
                  <a:lnTo>
                    <a:pt x="233" y="71"/>
                  </a:lnTo>
                  <a:lnTo>
                    <a:pt x="227" y="50"/>
                  </a:lnTo>
                  <a:lnTo>
                    <a:pt x="218" y="32"/>
                  </a:lnTo>
                  <a:lnTo>
                    <a:pt x="204" y="17"/>
                  </a:lnTo>
                  <a:lnTo>
                    <a:pt x="187" y="7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21" y="5"/>
                  </a:lnTo>
                  <a:lnTo>
                    <a:pt x="98" y="14"/>
                  </a:lnTo>
                  <a:lnTo>
                    <a:pt x="76" y="27"/>
                  </a:lnTo>
                  <a:lnTo>
                    <a:pt x="57" y="44"/>
                  </a:lnTo>
                  <a:lnTo>
                    <a:pt x="38" y="64"/>
                  </a:lnTo>
                  <a:lnTo>
                    <a:pt x="23" y="87"/>
                  </a:lnTo>
                  <a:lnTo>
                    <a:pt x="12" y="112"/>
                  </a:lnTo>
                  <a:lnTo>
                    <a:pt x="4" y="138"/>
                  </a:lnTo>
                  <a:lnTo>
                    <a:pt x="0" y="163"/>
                  </a:lnTo>
                  <a:lnTo>
                    <a:pt x="2" y="188"/>
                  </a:lnTo>
                  <a:lnTo>
                    <a:pt x="7" y="209"/>
                  </a:lnTo>
                  <a:lnTo>
                    <a:pt x="18" y="227"/>
                  </a:lnTo>
                  <a:lnTo>
                    <a:pt x="30" y="242"/>
                  </a:lnTo>
                  <a:lnTo>
                    <a:pt x="48" y="252"/>
                  </a:lnTo>
                  <a:lnTo>
                    <a:pt x="67" y="258"/>
                  </a:lnTo>
                  <a:lnTo>
                    <a:pt x="89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3" name="Freeform 6"/>
            <p:cNvSpPr>
              <a:spLocks/>
            </p:cNvSpPr>
            <p:nvPr/>
          </p:nvSpPr>
          <p:spPr bwMode="auto">
            <a:xfrm>
              <a:off x="1189" y="1527"/>
              <a:ext cx="41" cy="45"/>
            </a:xfrm>
            <a:custGeom>
              <a:avLst/>
              <a:gdLst>
                <a:gd name="T0" fmla="*/ 15 w 82"/>
                <a:gd name="T1" fmla="*/ 45 h 91"/>
                <a:gd name="T2" fmla="*/ 20 w 82"/>
                <a:gd name="T3" fmla="*/ 45 h 91"/>
                <a:gd name="T4" fmla="*/ 24 w 82"/>
                <a:gd name="T5" fmla="*/ 43 h 91"/>
                <a:gd name="T6" fmla="*/ 28 w 82"/>
                <a:gd name="T7" fmla="*/ 41 h 91"/>
                <a:gd name="T8" fmla="*/ 31 w 82"/>
                <a:gd name="T9" fmla="*/ 38 h 91"/>
                <a:gd name="T10" fmla="*/ 34 w 82"/>
                <a:gd name="T11" fmla="*/ 34 h 91"/>
                <a:gd name="T12" fmla="*/ 37 w 82"/>
                <a:gd name="T13" fmla="*/ 30 h 91"/>
                <a:gd name="T14" fmla="*/ 39 w 82"/>
                <a:gd name="T15" fmla="*/ 26 h 91"/>
                <a:gd name="T16" fmla="*/ 41 w 82"/>
                <a:gd name="T17" fmla="*/ 21 h 91"/>
                <a:gd name="T18" fmla="*/ 41 w 82"/>
                <a:gd name="T19" fmla="*/ 16 h 91"/>
                <a:gd name="T20" fmla="*/ 41 w 82"/>
                <a:gd name="T21" fmla="*/ 12 h 91"/>
                <a:gd name="T22" fmla="*/ 40 w 82"/>
                <a:gd name="T23" fmla="*/ 8 h 91"/>
                <a:gd name="T24" fmla="*/ 38 w 82"/>
                <a:gd name="T25" fmla="*/ 6 h 91"/>
                <a:gd name="T26" fmla="*/ 36 w 82"/>
                <a:gd name="T27" fmla="*/ 3 h 91"/>
                <a:gd name="T28" fmla="*/ 33 w 82"/>
                <a:gd name="T29" fmla="*/ 1 h 91"/>
                <a:gd name="T30" fmla="*/ 29 w 82"/>
                <a:gd name="T31" fmla="*/ 0 h 91"/>
                <a:gd name="T32" fmla="*/ 25 w 82"/>
                <a:gd name="T33" fmla="*/ 0 h 91"/>
                <a:gd name="T34" fmla="*/ 21 w 82"/>
                <a:gd name="T35" fmla="*/ 1 h 91"/>
                <a:gd name="T36" fmla="*/ 18 w 82"/>
                <a:gd name="T37" fmla="*/ 2 h 91"/>
                <a:gd name="T38" fmla="*/ 13 w 82"/>
                <a:gd name="T39" fmla="*/ 5 h 91"/>
                <a:gd name="T40" fmla="*/ 10 w 82"/>
                <a:gd name="T41" fmla="*/ 8 h 91"/>
                <a:gd name="T42" fmla="*/ 6 w 82"/>
                <a:gd name="T43" fmla="*/ 11 h 91"/>
                <a:gd name="T44" fmla="*/ 4 w 82"/>
                <a:gd name="T45" fmla="*/ 15 h 91"/>
                <a:gd name="T46" fmla="*/ 2 w 82"/>
                <a:gd name="T47" fmla="*/ 19 h 91"/>
                <a:gd name="T48" fmla="*/ 1 w 82"/>
                <a:gd name="T49" fmla="*/ 24 h 91"/>
                <a:gd name="T50" fmla="*/ 0 w 82"/>
                <a:gd name="T51" fmla="*/ 29 h 91"/>
                <a:gd name="T52" fmla="*/ 0 w 82"/>
                <a:gd name="T53" fmla="*/ 33 h 91"/>
                <a:gd name="T54" fmla="*/ 1 w 82"/>
                <a:gd name="T55" fmla="*/ 37 h 91"/>
                <a:gd name="T56" fmla="*/ 3 w 82"/>
                <a:gd name="T57" fmla="*/ 39 h 91"/>
                <a:gd name="T58" fmla="*/ 5 w 82"/>
                <a:gd name="T59" fmla="*/ 42 h 91"/>
                <a:gd name="T60" fmla="*/ 9 w 82"/>
                <a:gd name="T61" fmla="*/ 44 h 91"/>
                <a:gd name="T62" fmla="*/ 11 w 82"/>
                <a:gd name="T63" fmla="*/ 45 h 91"/>
                <a:gd name="T64" fmla="*/ 15 w 82"/>
                <a:gd name="T65" fmla="*/ 45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91"/>
                <a:gd name="T101" fmla="*/ 82 w 82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91">
                  <a:moveTo>
                    <a:pt x="31" y="91"/>
                  </a:moveTo>
                  <a:lnTo>
                    <a:pt x="40" y="90"/>
                  </a:lnTo>
                  <a:lnTo>
                    <a:pt x="48" y="86"/>
                  </a:lnTo>
                  <a:lnTo>
                    <a:pt x="56" y="82"/>
                  </a:lnTo>
                  <a:lnTo>
                    <a:pt x="63" y="76"/>
                  </a:lnTo>
                  <a:lnTo>
                    <a:pt x="68" y="69"/>
                  </a:lnTo>
                  <a:lnTo>
                    <a:pt x="74" y="61"/>
                  </a:lnTo>
                  <a:lnTo>
                    <a:pt x="78" y="52"/>
                  </a:lnTo>
                  <a:lnTo>
                    <a:pt x="81" y="43"/>
                  </a:lnTo>
                  <a:lnTo>
                    <a:pt x="82" y="33"/>
                  </a:lnTo>
                  <a:lnTo>
                    <a:pt x="82" y="25"/>
                  </a:lnTo>
                  <a:lnTo>
                    <a:pt x="80" y="17"/>
                  </a:lnTo>
                  <a:lnTo>
                    <a:pt x="76" y="12"/>
                  </a:lnTo>
                  <a:lnTo>
                    <a:pt x="72" y="6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5" y="5"/>
                  </a:lnTo>
                  <a:lnTo>
                    <a:pt x="27" y="10"/>
                  </a:lnTo>
                  <a:lnTo>
                    <a:pt x="20" y="16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1" y="85"/>
                  </a:lnTo>
                  <a:lnTo>
                    <a:pt x="17" y="89"/>
                  </a:lnTo>
                  <a:lnTo>
                    <a:pt x="23" y="91"/>
                  </a:lnTo>
                  <a:lnTo>
                    <a:pt x="31" y="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4" name="Freeform 7"/>
            <p:cNvSpPr>
              <a:spLocks/>
            </p:cNvSpPr>
            <p:nvPr/>
          </p:nvSpPr>
          <p:spPr bwMode="auto">
            <a:xfrm>
              <a:off x="1491" y="1485"/>
              <a:ext cx="117" cy="129"/>
            </a:xfrm>
            <a:custGeom>
              <a:avLst/>
              <a:gdLst>
                <a:gd name="T0" fmla="*/ 45 w 235"/>
                <a:gd name="T1" fmla="*/ 129 h 259"/>
                <a:gd name="T2" fmla="*/ 56 w 235"/>
                <a:gd name="T3" fmla="*/ 127 h 259"/>
                <a:gd name="T4" fmla="*/ 68 w 235"/>
                <a:gd name="T5" fmla="*/ 122 h 259"/>
                <a:gd name="T6" fmla="*/ 79 w 235"/>
                <a:gd name="T7" fmla="*/ 116 h 259"/>
                <a:gd name="T8" fmla="*/ 89 w 235"/>
                <a:gd name="T9" fmla="*/ 107 h 259"/>
                <a:gd name="T10" fmla="*/ 98 w 235"/>
                <a:gd name="T11" fmla="*/ 97 h 259"/>
                <a:gd name="T12" fmla="*/ 106 w 235"/>
                <a:gd name="T13" fmla="*/ 85 h 259"/>
                <a:gd name="T14" fmla="*/ 111 w 235"/>
                <a:gd name="T15" fmla="*/ 73 h 259"/>
                <a:gd name="T16" fmla="*/ 115 w 235"/>
                <a:gd name="T17" fmla="*/ 60 h 259"/>
                <a:gd name="T18" fmla="*/ 117 w 235"/>
                <a:gd name="T19" fmla="*/ 48 h 259"/>
                <a:gd name="T20" fmla="*/ 117 w 235"/>
                <a:gd name="T21" fmla="*/ 35 h 259"/>
                <a:gd name="T22" fmla="*/ 113 w 235"/>
                <a:gd name="T23" fmla="*/ 25 h 259"/>
                <a:gd name="T24" fmla="*/ 108 w 235"/>
                <a:gd name="T25" fmla="*/ 16 h 259"/>
                <a:gd name="T26" fmla="*/ 102 w 235"/>
                <a:gd name="T27" fmla="*/ 8 h 259"/>
                <a:gd name="T28" fmla="*/ 94 w 235"/>
                <a:gd name="T29" fmla="*/ 3 h 259"/>
                <a:gd name="T30" fmla="*/ 84 w 235"/>
                <a:gd name="T31" fmla="*/ 0 h 259"/>
                <a:gd name="T32" fmla="*/ 72 w 235"/>
                <a:gd name="T33" fmla="*/ 0 h 259"/>
                <a:gd name="T34" fmla="*/ 60 w 235"/>
                <a:gd name="T35" fmla="*/ 2 h 259"/>
                <a:gd name="T36" fmla="*/ 49 w 235"/>
                <a:gd name="T37" fmla="*/ 7 h 259"/>
                <a:gd name="T38" fmla="*/ 38 w 235"/>
                <a:gd name="T39" fmla="*/ 13 h 259"/>
                <a:gd name="T40" fmla="*/ 28 w 235"/>
                <a:gd name="T41" fmla="*/ 22 h 259"/>
                <a:gd name="T42" fmla="*/ 19 w 235"/>
                <a:gd name="T43" fmla="*/ 32 h 259"/>
                <a:gd name="T44" fmla="*/ 11 w 235"/>
                <a:gd name="T45" fmla="*/ 43 h 259"/>
                <a:gd name="T46" fmla="*/ 5 w 235"/>
                <a:gd name="T47" fmla="*/ 56 h 259"/>
                <a:gd name="T48" fmla="*/ 1 w 235"/>
                <a:gd name="T49" fmla="*/ 69 h 259"/>
                <a:gd name="T50" fmla="*/ 0 w 235"/>
                <a:gd name="T51" fmla="*/ 81 h 259"/>
                <a:gd name="T52" fmla="*/ 0 w 235"/>
                <a:gd name="T53" fmla="*/ 94 h 259"/>
                <a:gd name="T54" fmla="*/ 3 w 235"/>
                <a:gd name="T55" fmla="*/ 104 h 259"/>
                <a:gd name="T56" fmla="*/ 8 w 235"/>
                <a:gd name="T57" fmla="*/ 113 h 259"/>
                <a:gd name="T58" fmla="*/ 15 w 235"/>
                <a:gd name="T59" fmla="*/ 121 h 259"/>
                <a:gd name="T60" fmla="*/ 23 w 235"/>
                <a:gd name="T61" fmla="*/ 126 h 259"/>
                <a:gd name="T62" fmla="*/ 33 w 235"/>
                <a:gd name="T63" fmla="*/ 129 h 259"/>
                <a:gd name="T64" fmla="*/ 45 w 235"/>
                <a:gd name="T65" fmla="*/ 129 h 2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5"/>
                <a:gd name="T100" fmla="*/ 0 h 259"/>
                <a:gd name="T101" fmla="*/ 235 w 235"/>
                <a:gd name="T102" fmla="*/ 259 h 2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5" h="259">
                  <a:moveTo>
                    <a:pt x="90" y="259"/>
                  </a:moveTo>
                  <a:lnTo>
                    <a:pt x="113" y="254"/>
                  </a:lnTo>
                  <a:lnTo>
                    <a:pt x="136" y="245"/>
                  </a:lnTo>
                  <a:lnTo>
                    <a:pt x="158" y="232"/>
                  </a:lnTo>
                  <a:lnTo>
                    <a:pt x="178" y="215"/>
                  </a:lnTo>
                  <a:lnTo>
                    <a:pt x="197" y="194"/>
                  </a:lnTo>
                  <a:lnTo>
                    <a:pt x="212" y="171"/>
                  </a:lnTo>
                  <a:lnTo>
                    <a:pt x="223" y="147"/>
                  </a:lnTo>
                  <a:lnTo>
                    <a:pt x="231" y="121"/>
                  </a:lnTo>
                  <a:lnTo>
                    <a:pt x="235" y="96"/>
                  </a:lnTo>
                  <a:lnTo>
                    <a:pt x="234" y="71"/>
                  </a:lnTo>
                  <a:lnTo>
                    <a:pt x="227" y="50"/>
                  </a:lnTo>
                  <a:lnTo>
                    <a:pt x="217" y="32"/>
                  </a:lnTo>
                  <a:lnTo>
                    <a:pt x="204" y="17"/>
                  </a:lnTo>
                  <a:lnTo>
                    <a:pt x="188" y="7"/>
                  </a:lnTo>
                  <a:lnTo>
                    <a:pt x="168" y="1"/>
                  </a:lnTo>
                  <a:lnTo>
                    <a:pt x="145" y="0"/>
                  </a:lnTo>
                  <a:lnTo>
                    <a:pt x="121" y="5"/>
                  </a:lnTo>
                  <a:lnTo>
                    <a:pt x="98" y="14"/>
                  </a:lnTo>
                  <a:lnTo>
                    <a:pt x="76" y="27"/>
                  </a:lnTo>
                  <a:lnTo>
                    <a:pt x="56" y="44"/>
                  </a:lnTo>
                  <a:lnTo>
                    <a:pt x="38" y="64"/>
                  </a:lnTo>
                  <a:lnTo>
                    <a:pt x="23" y="87"/>
                  </a:lnTo>
                  <a:lnTo>
                    <a:pt x="11" y="112"/>
                  </a:lnTo>
                  <a:lnTo>
                    <a:pt x="3" y="138"/>
                  </a:lnTo>
                  <a:lnTo>
                    <a:pt x="0" y="163"/>
                  </a:lnTo>
                  <a:lnTo>
                    <a:pt x="1" y="188"/>
                  </a:lnTo>
                  <a:lnTo>
                    <a:pt x="7" y="209"/>
                  </a:lnTo>
                  <a:lnTo>
                    <a:pt x="17" y="227"/>
                  </a:lnTo>
                  <a:lnTo>
                    <a:pt x="30" y="242"/>
                  </a:lnTo>
                  <a:lnTo>
                    <a:pt x="47" y="252"/>
                  </a:lnTo>
                  <a:lnTo>
                    <a:pt x="67" y="258"/>
                  </a:lnTo>
                  <a:lnTo>
                    <a:pt x="90" y="2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5" name="Freeform 8"/>
            <p:cNvSpPr>
              <a:spLocks/>
            </p:cNvSpPr>
            <p:nvPr/>
          </p:nvSpPr>
          <p:spPr bwMode="auto">
            <a:xfrm>
              <a:off x="1529" y="1527"/>
              <a:ext cx="41" cy="45"/>
            </a:xfrm>
            <a:custGeom>
              <a:avLst/>
              <a:gdLst>
                <a:gd name="T0" fmla="*/ 15 w 82"/>
                <a:gd name="T1" fmla="*/ 45 h 91"/>
                <a:gd name="T2" fmla="*/ 20 w 82"/>
                <a:gd name="T3" fmla="*/ 45 h 91"/>
                <a:gd name="T4" fmla="*/ 24 w 82"/>
                <a:gd name="T5" fmla="*/ 43 h 91"/>
                <a:gd name="T6" fmla="*/ 27 w 82"/>
                <a:gd name="T7" fmla="*/ 41 h 91"/>
                <a:gd name="T8" fmla="*/ 31 w 82"/>
                <a:gd name="T9" fmla="*/ 38 h 91"/>
                <a:gd name="T10" fmla="*/ 35 w 82"/>
                <a:gd name="T11" fmla="*/ 34 h 91"/>
                <a:gd name="T12" fmla="*/ 37 w 82"/>
                <a:gd name="T13" fmla="*/ 30 h 91"/>
                <a:gd name="T14" fmla="*/ 39 w 82"/>
                <a:gd name="T15" fmla="*/ 26 h 91"/>
                <a:gd name="T16" fmla="*/ 40 w 82"/>
                <a:gd name="T17" fmla="*/ 21 h 91"/>
                <a:gd name="T18" fmla="*/ 41 w 82"/>
                <a:gd name="T19" fmla="*/ 16 h 91"/>
                <a:gd name="T20" fmla="*/ 41 w 82"/>
                <a:gd name="T21" fmla="*/ 12 h 91"/>
                <a:gd name="T22" fmla="*/ 40 w 82"/>
                <a:gd name="T23" fmla="*/ 8 h 91"/>
                <a:gd name="T24" fmla="*/ 38 w 82"/>
                <a:gd name="T25" fmla="*/ 6 h 91"/>
                <a:gd name="T26" fmla="*/ 36 w 82"/>
                <a:gd name="T27" fmla="*/ 3 h 91"/>
                <a:gd name="T28" fmla="*/ 33 w 82"/>
                <a:gd name="T29" fmla="*/ 1 h 91"/>
                <a:gd name="T30" fmla="*/ 29 w 82"/>
                <a:gd name="T31" fmla="*/ 0 h 91"/>
                <a:gd name="T32" fmla="*/ 25 w 82"/>
                <a:gd name="T33" fmla="*/ 0 h 91"/>
                <a:gd name="T34" fmla="*/ 21 w 82"/>
                <a:gd name="T35" fmla="*/ 1 h 91"/>
                <a:gd name="T36" fmla="*/ 17 w 82"/>
                <a:gd name="T37" fmla="*/ 2 h 91"/>
                <a:gd name="T38" fmla="*/ 13 w 82"/>
                <a:gd name="T39" fmla="*/ 5 h 91"/>
                <a:gd name="T40" fmla="*/ 10 w 82"/>
                <a:gd name="T41" fmla="*/ 8 h 91"/>
                <a:gd name="T42" fmla="*/ 7 w 82"/>
                <a:gd name="T43" fmla="*/ 11 h 91"/>
                <a:gd name="T44" fmla="*/ 4 w 82"/>
                <a:gd name="T45" fmla="*/ 15 h 91"/>
                <a:gd name="T46" fmla="*/ 2 w 82"/>
                <a:gd name="T47" fmla="*/ 19 h 91"/>
                <a:gd name="T48" fmla="*/ 1 w 82"/>
                <a:gd name="T49" fmla="*/ 24 h 91"/>
                <a:gd name="T50" fmla="*/ 0 w 82"/>
                <a:gd name="T51" fmla="*/ 29 h 91"/>
                <a:gd name="T52" fmla="*/ 0 w 82"/>
                <a:gd name="T53" fmla="*/ 33 h 91"/>
                <a:gd name="T54" fmla="*/ 1 w 82"/>
                <a:gd name="T55" fmla="*/ 37 h 91"/>
                <a:gd name="T56" fmla="*/ 3 w 82"/>
                <a:gd name="T57" fmla="*/ 39 h 91"/>
                <a:gd name="T58" fmla="*/ 5 w 82"/>
                <a:gd name="T59" fmla="*/ 42 h 91"/>
                <a:gd name="T60" fmla="*/ 8 w 82"/>
                <a:gd name="T61" fmla="*/ 44 h 91"/>
                <a:gd name="T62" fmla="*/ 11 w 82"/>
                <a:gd name="T63" fmla="*/ 45 h 91"/>
                <a:gd name="T64" fmla="*/ 15 w 82"/>
                <a:gd name="T65" fmla="*/ 45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"/>
                <a:gd name="T100" fmla="*/ 0 h 91"/>
                <a:gd name="T101" fmla="*/ 82 w 82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" h="91">
                  <a:moveTo>
                    <a:pt x="31" y="91"/>
                  </a:moveTo>
                  <a:lnTo>
                    <a:pt x="39" y="90"/>
                  </a:lnTo>
                  <a:lnTo>
                    <a:pt x="48" y="86"/>
                  </a:lnTo>
                  <a:lnTo>
                    <a:pt x="55" y="82"/>
                  </a:lnTo>
                  <a:lnTo>
                    <a:pt x="63" y="76"/>
                  </a:lnTo>
                  <a:lnTo>
                    <a:pt x="69" y="69"/>
                  </a:lnTo>
                  <a:lnTo>
                    <a:pt x="74" y="61"/>
                  </a:lnTo>
                  <a:lnTo>
                    <a:pt x="78" y="52"/>
                  </a:lnTo>
                  <a:lnTo>
                    <a:pt x="80" y="43"/>
                  </a:lnTo>
                  <a:lnTo>
                    <a:pt x="82" y="33"/>
                  </a:lnTo>
                  <a:lnTo>
                    <a:pt x="82" y="25"/>
                  </a:lnTo>
                  <a:lnTo>
                    <a:pt x="79" y="17"/>
                  </a:lnTo>
                  <a:lnTo>
                    <a:pt x="76" y="12"/>
                  </a:lnTo>
                  <a:lnTo>
                    <a:pt x="71" y="6"/>
                  </a:lnTo>
                  <a:lnTo>
                    <a:pt x="65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34" y="5"/>
                  </a:lnTo>
                  <a:lnTo>
                    <a:pt x="26" y="10"/>
                  </a:lnTo>
                  <a:lnTo>
                    <a:pt x="19" y="16"/>
                  </a:lnTo>
                  <a:lnTo>
                    <a:pt x="14" y="23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6" y="79"/>
                  </a:lnTo>
                  <a:lnTo>
                    <a:pt x="10" y="85"/>
                  </a:lnTo>
                  <a:lnTo>
                    <a:pt x="16" y="89"/>
                  </a:lnTo>
                  <a:lnTo>
                    <a:pt x="23" y="91"/>
                  </a:lnTo>
                  <a:lnTo>
                    <a:pt x="31" y="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6" name="Freeform 9"/>
            <p:cNvSpPr>
              <a:spLocks/>
            </p:cNvSpPr>
            <p:nvPr/>
          </p:nvSpPr>
          <p:spPr bwMode="auto">
            <a:xfrm>
              <a:off x="1486" y="1230"/>
              <a:ext cx="56" cy="34"/>
            </a:xfrm>
            <a:custGeom>
              <a:avLst/>
              <a:gdLst>
                <a:gd name="T0" fmla="*/ 0 w 110"/>
                <a:gd name="T1" fmla="*/ 32 h 69"/>
                <a:gd name="T2" fmla="*/ 5 w 110"/>
                <a:gd name="T3" fmla="*/ 31 h 69"/>
                <a:gd name="T4" fmla="*/ 10 w 110"/>
                <a:gd name="T5" fmla="*/ 31 h 69"/>
                <a:gd name="T6" fmla="*/ 18 w 110"/>
                <a:gd name="T7" fmla="*/ 30 h 69"/>
                <a:gd name="T8" fmla="*/ 27 w 110"/>
                <a:gd name="T9" fmla="*/ 31 h 69"/>
                <a:gd name="T10" fmla="*/ 35 w 110"/>
                <a:gd name="T11" fmla="*/ 32 h 69"/>
                <a:gd name="T12" fmla="*/ 43 w 110"/>
                <a:gd name="T13" fmla="*/ 32 h 69"/>
                <a:gd name="T14" fmla="*/ 49 w 110"/>
                <a:gd name="T15" fmla="*/ 33 h 69"/>
                <a:gd name="T16" fmla="*/ 55 w 110"/>
                <a:gd name="T17" fmla="*/ 34 h 69"/>
                <a:gd name="T18" fmla="*/ 56 w 110"/>
                <a:gd name="T19" fmla="*/ 21 h 69"/>
                <a:gd name="T20" fmla="*/ 51 w 110"/>
                <a:gd name="T21" fmla="*/ 11 h 69"/>
                <a:gd name="T22" fmla="*/ 43 w 110"/>
                <a:gd name="T23" fmla="*/ 3 h 69"/>
                <a:gd name="T24" fmla="*/ 31 w 110"/>
                <a:gd name="T25" fmla="*/ 0 h 69"/>
                <a:gd name="T26" fmla="*/ 19 w 110"/>
                <a:gd name="T27" fmla="*/ 0 h 69"/>
                <a:gd name="T28" fmla="*/ 9 w 110"/>
                <a:gd name="T29" fmla="*/ 5 h 69"/>
                <a:gd name="T30" fmla="*/ 2 w 110"/>
                <a:gd name="T31" fmla="*/ 15 h 69"/>
                <a:gd name="T32" fmla="*/ 0 w 110"/>
                <a:gd name="T33" fmla="*/ 32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69"/>
                <a:gd name="T53" fmla="*/ 110 w 11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69">
                  <a:moveTo>
                    <a:pt x="0" y="64"/>
                  </a:moveTo>
                  <a:lnTo>
                    <a:pt x="9" y="62"/>
                  </a:lnTo>
                  <a:lnTo>
                    <a:pt x="20" y="62"/>
                  </a:lnTo>
                  <a:lnTo>
                    <a:pt x="35" y="61"/>
                  </a:lnTo>
                  <a:lnTo>
                    <a:pt x="53" y="62"/>
                  </a:lnTo>
                  <a:lnTo>
                    <a:pt x="69" y="64"/>
                  </a:lnTo>
                  <a:lnTo>
                    <a:pt x="84" y="65"/>
                  </a:lnTo>
                  <a:lnTo>
                    <a:pt x="97" y="67"/>
                  </a:lnTo>
                  <a:lnTo>
                    <a:pt x="108" y="69"/>
                  </a:lnTo>
                  <a:lnTo>
                    <a:pt x="110" y="43"/>
                  </a:lnTo>
                  <a:lnTo>
                    <a:pt x="101" y="22"/>
                  </a:lnTo>
                  <a:lnTo>
                    <a:pt x="84" y="7"/>
                  </a:lnTo>
                  <a:lnTo>
                    <a:pt x="61" y="0"/>
                  </a:lnTo>
                  <a:lnTo>
                    <a:pt x="38" y="0"/>
                  </a:lnTo>
                  <a:lnTo>
                    <a:pt x="17" y="11"/>
                  </a:lnTo>
                  <a:lnTo>
                    <a:pt x="3" y="3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7" name="Freeform 10"/>
            <p:cNvSpPr>
              <a:spLocks/>
            </p:cNvSpPr>
            <p:nvPr/>
          </p:nvSpPr>
          <p:spPr bwMode="auto">
            <a:xfrm>
              <a:off x="1540" y="1176"/>
              <a:ext cx="81" cy="85"/>
            </a:xfrm>
            <a:custGeom>
              <a:avLst/>
              <a:gdLst>
                <a:gd name="T0" fmla="*/ 5 w 161"/>
                <a:gd name="T1" fmla="*/ 0 h 169"/>
                <a:gd name="T2" fmla="*/ 2 w 161"/>
                <a:gd name="T3" fmla="*/ 2 h 169"/>
                <a:gd name="T4" fmla="*/ 0 w 161"/>
                <a:gd name="T5" fmla="*/ 6 h 169"/>
                <a:gd name="T6" fmla="*/ 1 w 161"/>
                <a:gd name="T7" fmla="*/ 10 h 169"/>
                <a:gd name="T8" fmla="*/ 9 w 161"/>
                <a:gd name="T9" fmla="*/ 12 h 169"/>
                <a:gd name="T10" fmla="*/ 28 w 161"/>
                <a:gd name="T11" fmla="*/ 14 h 169"/>
                <a:gd name="T12" fmla="*/ 43 w 161"/>
                <a:gd name="T13" fmla="*/ 19 h 169"/>
                <a:gd name="T14" fmla="*/ 54 w 161"/>
                <a:gd name="T15" fmla="*/ 27 h 169"/>
                <a:gd name="T16" fmla="*/ 61 w 161"/>
                <a:gd name="T17" fmla="*/ 37 h 169"/>
                <a:gd name="T18" fmla="*/ 65 w 161"/>
                <a:gd name="T19" fmla="*/ 48 h 169"/>
                <a:gd name="T20" fmla="*/ 68 w 161"/>
                <a:gd name="T21" fmla="*/ 59 h 169"/>
                <a:gd name="T22" fmla="*/ 70 w 161"/>
                <a:gd name="T23" fmla="*/ 70 h 169"/>
                <a:gd name="T24" fmla="*/ 71 w 161"/>
                <a:gd name="T25" fmla="*/ 79 h 169"/>
                <a:gd name="T26" fmla="*/ 73 w 161"/>
                <a:gd name="T27" fmla="*/ 83 h 169"/>
                <a:gd name="T28" fmla="*/ 76 w 161"/>
                <a:gd name="T29" fmla="*/ 85 h 169"/>
                <a:gd name="T30" fmla="*/ 78 w 161"/>
                <a:gd name="T31" fmla="*/ 83 h 169"/>
                <a:gd name="T32" fmla="*/ 80 w 161"/>
                <a:gd name="T33" fmla="*/ 79 h 169"/>
                <a:gd name="T34" fmla="*/ 81 w 161"/>
                <a:gd name="T35" fmla="*/ 67 h 169"/>
                <a:gd name="T36" fmla="*/ 80 w 161"/>
                <a:gd name="T37" fmla="*/ 54 h 169"/>
                <a:gd name="T38" fmla="*/ 76 w 161"/>
                <a:gd name="T39" fmla="*/ 41 h 169"/>
                <a:gd name="T40" fmla="*/ 70 w 161"/>
                <a:gd name="T41" fmla="*/ 27 h 169"/>
                <a:gd name="T42" fmla="*/ 59 w 161"/>
                <a:gd name="T43" fmla="*/ 16 h 169"/>
                <a:gd name="T44" fmla="*/ 46 w 161"/>
                <a:gd name="T45" fmla="*/ 7 h 169"/>
                <a:gd name="T46" fmla="*/ 28 w 161"/>
                <a:gd name="T47" fmla="*/ 2 h 169"/>
                <a:gd name="T48" fmla="*/ 5 w 161"/>
                <a:gd name="T49" fmla="*/ 0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169"/>
                <a:gd name="T77" fmla="*/ 161 w 161"/>
                <a:gd name="T78" fmla="*/ 169 h 1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169">
                  <a:moveTo>
                    <a:pt x="10" y="0"/>
                  </a:moveTo>
                  <a:lnTo>
                    <a:pt x="4" y="4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17" y="23"/>
                  </a:lnTo>
                  <a:lnTo>
                    <a:pt x="56" y="28"/>
                  </a:lnTo>
                  <a:lnTo>
                    <a:pt x="85" y="38"/>
                  </a:lnTo>
                  <a:lnTo>
                    <a:pt x="107" y="54"/>
                  </a:lnTo>
                  <a:lnTo>
                    <a:pt x="121" y="74"/>
                  </a:lnTo>
                  <a:lnTo>
                    <a:pt x="130" y="96"/>
                  </a:lnTo>
                  <a:lnTo>
                    <a:pt x="136" y="118"/>
                  </a:lnTo>
                  <a:lnTo>
                    <a:pt x="139" y="139"/>
                  </a:lnTo>
                  <a:lnTo>
                    <a:pt x="141" y="158"/>
                  </a:lnTo>
                  <a:lnTo>
                    <a:pt x="145" y="166"/>
                  </a:lnTo>
                  <a:lnTo>
                    <a:pt x="151" y="169"/>
                  </a:lnTo>
                  <a:lnTo>
                    <a:pt x="156" y="166"/>
                  </a:lnTo>
                  <a:lnTo>
                    <a:pt x="160" y="158"/>
                  </a:lnTo>
                  <a:lnTo>
                    <a:pt x="161" y="134"/>
                  </a:lnTo>
                  <a:lnTo>
                    <a:pt x="159" y="107"/>
                  </a:lnTo>
                  <a:lnTo>
                    <a:pt x="152" y="81"/>
                  </a:lnTo>
                  <a:lnTo>
                    <a:pt x="139" y="54"/>
                  </a:lnTo>
                  <a:lnTo>
                    <a:pt x="118" y="31"/>
                  </a:lnTo>
                  <a:lnTo>
                    <a:pt x="91" y="14"/>
                  </a:lnTo>
                  <a:lnTo>
                    <a:pt x="5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8" name="Freeform 11"/>
            <p:cNvSpPr>
              <a:spLocks/>
            </p:cNvSpPr>
            <p:nvPr/>
          </p:nvSpPr>
          <p:spPr bwMode="auto">
            <a:xfrm>
              <a:off x="1568" y="1131"/>
              <a:ext cx="100" cy="103"/>
            </a:xfrm>
            <a:custGeom>
              <a:avLst/>
              <a:gdLst>
                <a:gd name="T0" fmla="*/ 5 w 199"/>
                <a:gd name="T1" fmla="*/ 0 h 205"/>
                <a:gd name="T2" fmla="*/ 3 w 199"/>
                <a:gd name="T3" fmla="*/ 2 h 205"/>
                <a:gd name="T4" fmla="*/ 0 w 199"/>
                <a:gd name="T5" fmla="*/ 6 h 205"/>
                <a:gd name="T6" fmla="*/ 1 w 199"/>
                <a:gd name="T7" fmla="*/ 10 h 205"/>
                <a:gd name="T8" fmla="*/ 10 w 199"/>
                <a:gd name="T9" fmla="*/ 13 h 205"/>
                <a:gd name="T10" fmla="*/ 30 w 199"/>
                <a:gd name="T11" fmla="*/ 16 h 205"/>
                <a:gd name="T12" fmla="*/ 48 w 199"/>
                <a:gd name="T13" fmla="*/ 23 h 205"/>
                <a:gd name="T14" fmla="*/ 61 w 199"/>
                <a:gd name="T15" fmla="*/ 33 h 205"/>
                <a:gd name="T16" fmla="*/ 71 w 199"/>
                <a:gd name="T17" fmla="*/ 46 h 205"/>
                <a:gd name="T18" fmla="*/ 79 w 199"/>
                <a:gd name="T19" fmla="*/ 60 h 205"/>
                <a:gd name="T20" fmla="*/ 84 w 199"/>
                <a:gd name="T21" fmla="*/ 74 h 205"/>
                <a:gd name="T22" fmla="*/ 88 w 199"/>
                <a:gd name="T23" fmla="*/ 87 h 205"/>
                <a:gd name="T24" fmla="*/ 90 w 199"/>
                <a:gd name="T25" fmla="*/ 97 h 205"/>
                <a:gd name="T26" fmla="*/ 91 w 199"/>
                <a:gd name="T27" fmla="*/ 101 h 205"/>
                <a:gd name="T28" fmla="*/ 95 w 199"/>
                <a:gd name="T29" fmla="*/ 103 h 205"/>
                <a:gd name="T30" fmla="*/ 98 w 199"/>
                <a:gd name="T31" fmla="*/ 101 h 205"/>
                <a:gd name="T32" fmla="*/ 99 w 199"/>
                <a:gd name="T33" fmla="*/ 97 h 205"/>
                <a:gd name="T34" fmla="*/ 100 w 199"/>
                <a:gd name="T35" fmla="*/ 91 h 205"/>
                <a:gd name="T36" fmla="*/ 99 w 199"/>
                <a:gd name="T37" fmla="*/ 84 h 205"/>
                <a:gd name="T38" fmla="*/ 98 w 199"/>
                <a:gd name="T39" fmla="*/ 77 h 205"/>
                <a:gd name="T40" fmla="*/ 96 w 199"/>
                <a:gd name="T41" fmla="*/ 69 h 205"/>
                <a:gd name="T42" fmla="*/ 94 w 199"/>
                <a:gd name="T43" fmla="*/ 60 h 205"/>
                <a:gd name="T44" fmla="*/ 90 w 199"/>
                <a:gd name="T45" fmla="*/ 52 h 205"/>
                <a:gd name="T46" fmla="*/ 86 w 199"/>
                <a:gd name="T47" fmla="*/ 44 h 205"/>
                <a:gd name="T48" fmla="*/ 80 w 199"/>
                <a:gd name="T49" fmla="*/ 36 h 205"/>
                <a:gd name="T50" fmla="*/ 75 w 199"/>
                <a:gd name="T51" fmla="*/ 29 h 205"/>
                <a:gd name="T52" fmla="*/ 67 w 199"/>
                <a:gd name="T53" fmla="*/ 21 h 205"/>
                <a:gd name="T54" fmla="*/ 59 w 199"/>
                <a:gd name="T55" fmla="*/ 15 h 205"/>
                <a:gd name="T56" fmla="*/ 50 w 199"/>
                <a:gd name="T57" fmla="*/ 10 h 205"/>
                <a:gd name="T58" fmla="*/ 41 w 199"/>
                <a:gd name="T59" fmla="*/ 5 h 205"/>
                <a:gd name="T60" fmla="*/ 30 w 199"/>
                <a:gd name="T61" fmla="*/ 2 h 205"/>
                <a:gd name="T62" fmla="*/ 18 w 199"/>
                <a:gd name="T63" fmla="*/ 0 h 205"/>
                <a:gd name="T64" fmla="*/ 5 w 199"/>
                <a:gd name="T65" fmla="*/ 0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205"/>
                <a:gd name="T101" fmla="*/ 199 w 199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205">
                  <a:moveTo>
                    <a:pt x="10" y="0"/>
                  </a:moveTo>
                  <a:lnTo>
                    <a:pt x="5" y="4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19" y="25"/>
                  </a:lnTo>
                  <a:lnTo>
                    <a:pt x="60" y="31"/>
                  </a:lnTo>
                  <a:lnTo>
                    <a:pt x="95" y="46"/>
                  </a:lnTo>
                  <a:lnTo>
                    <a:pt x="121" y="66"/>
                  </a:lnTo>
                  <a:lnTo>
                    <a:pt x="142" y="92"/>
                  </a:lnTo>
                  <a:lnTo>
                    <a:pt x="158" y="120"/>
                  </a:lnTo>
                  <a:lnTo>
                    <a:pt x="168" y="148"/>
                  </a:lnTo>
                  <a:lnTo>
                    <a:pt x="175" y="173"/>
                  </a:lnTo>
                  <a:lnTo>
                    <a:pt x="179" y="194"/>
                  </a:lnTo>
                  <a:lnTo>
                    <a:pt x="182" y="202"/>
                  </a:lnTo>
                  <a:lnTo>
                    <a:pt x="189" y="205"/>
                  </a:lnTo>
                  <a:lnTo>
                    <a:pt x="195" y="202"/>
                  </a:lnTo>
                  <a:lnTo>
                    <a:pt x="198" y="194"/>
                  </a:lnTo>
                  <a:lnTo>
                    <a:pt x="199" y="181"/>
                  </a:lnTo>
                  <a:lnTo>
                    <a:pt x="198" y="168"/>
                  </a:lnTo>
                  <a:lnTo>
                    <a:pt x="196" y="153"/>
                  </a:lnTo>
                  <a:lnTo>
                    <a:pt x="192" y="138"/>
                  </a:lnTo>
                  <a:lnTo>
                    <a:pt x="187" y="120"/>
                  </a:lnTo>
                  <a:lnTo>
                    <a:pt x="180" y="104"/>
                  </a:lnTo>
                  <a:lnTo>
                    <a:pt x="171" y="88"/>
                  </a:lnTo>
                  <a:lnTo>
                    <a:pt x="160" y="72"/>
                  </a:lnTo>
                  <a:lnTo>
                    <a:pt x="149" y="57"/>
                  </a:lnTo>
                  <a:lnTo>
                    <a:pt x="134" y="42"/>
                  </a:lnTo>
                  <a:lnTo>
                    <a:pt x="118" y="29"/>
                  </a:lnTo>
                  <a:lnTo>
                    <a:pt x="100" y="19"/>
                  </a:lnTo>
                  <a:lnTo>
                    <a:pt x="81" y="10"/>
                  </a:lnTo>
                  <a:lnTo>
                    <a:pt x="59" y="4"/>
                  </a:lnTo>
                  <a:lnTo>
                    <a:pt x="3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9" name="Freeform 12"/>
            <p:cNvSpPr>
              <a:spLocks/>
            </p:cNvSpPr>
            <p:nvPr/>
          </p:nvSpPr>
          <p:spPr bwMode="auto">
            <a:xfrm>
              <a:off x="1388" y="1170"/>
              <a:ext cx="107" cy="75"/>
            </a:xfrm>
            <a:custGeom>
              <a:avLst/>
              <a:gdLst>
                <a:gd name="T0" fmla="*/ 103 w 213"/>
                <a:gd name="T1" fmla="*/ 6 h 149"/>
                <a:gd name="T2" fmla="*/ 106 w 213"/>
                <a:gd name="T3" fmla="*/ 9 h 149"/>
                <a:gd name="T4" fmla="*/ 107 w 213"/>
                <a:gd name="T5" fmla="*/ 13 h 149"/>
                <a:gd name="T6" fmla="*/ 104 w 213"/>
                <a:gd name="T7" fmla="*/ 17 h 149"/>
                <a:gd name="T8" fmla="*/ 96 w 213"/>
                <a:gd name="T9" fmla="*/ 17 h 149"/>
                <a:gd name="T10" fmla="*/ 74 w 213"/>
                <a:gd name="T11" fmla="*/ 14 h 149"/>
                <a:gd name="T12" fmla="*/ 57 w 213"/>
                <a:gd name="T13" fmla="*/ 16 h 149"/>
                <a:gd name="T14" fmla="*/ 44 w 213"/>
                <a:gd name="T15" fmla="*/ 21 h 149"/>
                <a:gd name="T16" fmla="*/ 33 w 213"/>
                <a:gd name="T17" fmla="*/ 29 h 149"/>
                <a:gd name="T18" fmla="*/ 25 w 213"/>
                <a:gd name="T19" fmla="*/ 39 h 149"/>
                <a:gd name="T20" fmla="*/ 19 w 213"/>
                <a:gd name="T21" fmla="*/ 50 h 149"/>
                <a:gd name="T22" fmla="*/ 14 w 213"/>
                <a:gd name="T23" fmla="*/ 61 h 149"/>
                <a:gd name="T24" fmla="*/ 10 w 213"/>
                <a:gd name="T25" fmla="*/ 71 h 149"/>
                <a:gd name="T26" fmla="*/ 7 w 213"/>
                <a:gd name="T27" fmla="*/ 74 h 149"/>
                <a:gd name="T28" fmla="*/ 4 w 213"/>
                <a:gd name="T29" fmla="*/ 75 h 149"/>
                <a:gd name="T30" fmla="*/ 1 w 213"/>
                <a:gd name="T31" fmla="*/ 73 h 149"/>
                <a:gd name="T32" fmla="*/ 0 w 213"/>
                <a:gd name="T33" fmla="*/ 68 h 149"/>
                <a:gd name="T34" fmla="*/ 1 w 213"/>
                <a:gd name="T35" fmla="*/ 62 h 149"/>
                <a:gd name="T36" fmla="*/ 3 w 213"/>
                <a:gd name="T37" fmla="*/ 55 h 149"/>
                <a:gd name="T38" fmla="*/ 5 w 213"/>
                <a:gd name="T39" fmla="*/ 48 h 149"/>
                <a:gd name="T40" fmla="*/ 8 w 213"/>
                <a:gd name="T41" fmla="*/ 42 h 149"/>
                <a:gd name="T42" fmla="*/ 12 w 213"/>
                <a:gd name="T43" fmla="*/ 35 h 149"/>
                <a:gd name="T44" fmla="*/ 16 w 213"/>
                <a:gd name="T45" fmla="*/ 28 h 149"/>
                <a:gd name="T46" fmla="*/ 21 w 213"/>
                <a:gd name="T47" fmla="*/ 22 h 149"/>
                <a:gd name="T48" fmla="*/ 27 w 213"/>
                <a:gd name="T49" fmla="*/ 16 h 149"/>
                <a:gd name="T50" fmla="*/ 34 w 213"/>
                <a:gd name="T51" fmla="*/ 11 h 149"/>
                <a:gd name="T52" fmla="*/ 40 w 213"/>
                <a:gd name="T53" fmla="*/ 7 h 149"/>
                <a:gd name="T54" fmla="*/ 49 w 213"/>
                <a:gd name="T55" fmla="*/ 4 h 149"/>
                <a:gd name="T56" fmla="*/ 58 w 213"/>
                <a:gd name="T57" fmla="*/ 1 h 149"/>
                <a:gd name="T58" fmla="*/ 68 w 213"/>
                <a:gd name="T59" fmla="*/ 0 h 149"/>
                <a:gd name="T60" fmla="*/ 78 w 213"/>
                <a:gd name="T61" fmla="*/ 1 h 149"/>
                <a:gd name="T62" fmla="*/ 90 w 213"/>
                <a:gd name="T63" fmla="*/ 2 h 149"/>
                <a:gd name="T64" fmla="*/ 103 w 213"/>
                <a:gd name="T65" fmla="*/ 6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149"/>
                <a:gd name="T101" fmla="*/ 213 w 213"/>
                <a:gd name="T102" fmla="*/ 149 h 1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149">
                  <a:moveTo>
                    <a:pt x="205" y="11"/>
                  </a:moveTo>
                  <a:lnTo>
                    <a:pt x="211" y="17"/>
                  </a:lnTo>
                  <a:lnTo>
                    <a:pt x="213" y="26"/>
                  </a:lnTo>
                  <a:lnTo>
                    <a:pt x="208" y="34"/>
                  </a:lnTo>
                  <a:lnTo>
                    <a:pt x="191" y="34"/>
                  </a:lnTo>
                  <a:lnTo>
                    <a:pt x="148" y="27"/>
                  </a:lnTo>
                  <a:lnTo>
                    <a:pt x="114" y="31"/>
                  </a:lnTo>
                  <a:lnTo>
                    <a:pt x="87" y="41"/>
                  </a:lnTo>
                  <a:lnTo>
                    <a:pt x="65" y="58"/>
                  </a:lnTo>
                  <a:lnTo>
                    <a:pt x="49" y="78"/>
                  </a:lnTo>
                  <a:lnTo>
                    <a:pt x="38" y="100"/>
                  </a:lnTo>
                  <a:lnTo>
                    <a:pt x="27" y="122"/>
                  </a:lnTo>
                  <a:lnTo>
                    <a:pt x="19" y="141"/>
                  </a:lnTo>
                  <a:lnTo>
                    <a:pt x="14" y="148"/>
                  </a:lnTo>
                  <a:lnTo>
                    <a:pt x="7" y="149"/>
                  </a:lnTo>
                  <a:lnTo>
                    <a:pt x="1" y="145"/>
                  </a:lnTo>
                  <a:lnTo>
                    <a:pt x="0" y="136"/>
                  </a:lnTo>
                  <a:lnTo>
                    <a:pt x="2" y="123"/>
                  </a:lnTo>
                  <a:lnTo>
                    <a:pt x="6" y="110"/>
                  </a:lnTo>
                  <a:lnTo>
                    <a:pt x="10" y="96"/>
                  </a:lnTo>
                  <a:lnTo>
                    <a:pt x="16" y="83"/>
                  </a:lnTo>
                  <a:lnTo>
                    <a:pt x="23" y="69"/>
                  </a:lnTo>
                  <a:lnTo>
                    <a:pt x="31" y="56"/>
                  </a:lnTo>
                  <a:lnTo>
                    <a:pt x="41" y="44"/>
                  </a:lnTo>
                  <a:lnTo>
                    <a:pt x="53" y="32"/>
                  </a:lnTo>
                  <a:lnTo>
                    <a:pt x="67" y="22"/>
                  </a:lnTo>
                  <a:lnTo>
                    <a:pt x="80" y="14"/>
                  </a:lnTo>
                  <a:lnTo>
                    <a:pt x="98" y="7"/>
                  </a:lnTo>
                  <a:lnTo>
                    <a:pt x="115" y="2"/>
                  </a:lnTo>
                  <a:lnTo>
                    <a:pt x="135" y="0"/>
                  </a:lnTo>
                  <a:lnTo>
                    <a:pt x="156" y="1"/>
                  </a:lnTo>
                  <a:lnTo>
                    <a:pt x="179" y="4"/>
                  </a:lnTo>
                  <a:lnTo>
                    <a:pt x="20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0" name="Freeform 13"/>
            <p:cNvSpPr>
              <a:spLocks/>
            </p:cNvSpPr>
            <p:nvPr/>
          </p:nvSpPr>
          <p:spPr bwMode="auto">
            <a:xfrm>
              <a:off x="1342" y="1129"/>
              <a:ext cx="122" cy="90"/>
            </a:xfrm>
            <a:custGeom>
              <a:avLst/>
              <a:gdLst>
                <a:gd name="T0" fmla="*/ 118 w 245"/>
                <a:gd name="T1" fmla="*/ 5 h 179"/>
                <a:gd name="T2" fmla="*/ 120 w 245"/>
                <a:gd name="T3" fmla="*/ 8 h 179"/>
                <a:gd name="T4" fmla="*/ 122 w 245"/>
                <a:gd name="T5" fmla="*/ 13 h 179"/>
                <a:gd name="T6" fmla="*/ 119 w 245"/>
                <a:gd name="T7" fmla="*/ 17 h 179"/>
                <a:gd name="T8" fmla="*/ 111 w 245"/>
                <a:gd name="T9" fmla="*/ 17 h 179"/>
                <a:gd name="T10" fmla="*/ 99 w 245"/>
                <a:gd name="T11" fmla="*/ 15 h 179"/>
                <a:gd name="T12" fmla="*/ 88 w 245"/>
                <a:gd name="T13" fmla="*/ 15 h 179"/>
                <a:gd name="T14" fmla="*/ 77 w 245"/>
                <a:gd name="T15" fmla="*/ 16 h 179"/>
                <a:gd name="T16" fmla="*/ 68 w 245"/>
                <a:gd name="T17" fmla="*/ 17 h 179"/>
                <a:gd name="T18" fmla="*/ 60 w 245"/>
                <a:gd name="T19" fmla="*/ 21 h 179"/>
                <a:gd name="T20" fmla="*/ 52 w 245"/>
                <a:gd name="T21" fmla="*/ 26 h 179"/>
                <a:gd name="T22" fmla="*/ 46 w 245"/>
                <a:gd name="T23" fmla="*/ 30 h 179"/>
                <a:gd name="T24" fmla="*/ 39 w 245"/>
                <a:gd name="T25" fmla="*/ 36 h 179"/>
                <a:gd name="T26" fmla="*/ 34 w 245"/>
                <a:gd name="T27" fmla="*/ 42 h 179"/>
                <a:gd name="T28" fmla="*/ 29 w 245"/>
                <a:gd name="T29" fmla="*/ 49 h 179"/>
                <a:gd name="T30" fmla="*/ 25 w 245"/>
                <a:gd name="T31" fmla="*/ 55 h 179"/>
                <a:gd name="T32" fmla="*/ 21 w 245"/>
                <a:gd name="T33" fmla="*/ 62 h 179"/>
                <a:gd name="T34" fmla="*/ 18 w 245"/>
                <a:gd name="T35" fmla="*/ 69 h 179"/>
                <a:gd name="T36" fmla="*/ 15 w 245"/>
                <a:gd name="T37" fmla="*/ 75 h 179"/>
                <a:gd name="T38" fmla="*/ 13 w 245"/>
                <a:gd name="T39" fmla="*/ 80 h 179"/>
                <a:gd name="T40" fmla="*/ 10 w 245"/>
                <a:gd name="T41" fmla="*/ 85 h 179"/>
                <a:gd name="T42" fmla="*/ 7 w 245"/>
                <a:gd name="T43" fmla="*/ 89 h 179"/>
                <a:gd name="T44" fmla="*/ 4 w 245"/>
                <a:gd name="T45" fmla="*/ 90 h 179"/>
                <a:gd name="T46" fmla="*/ 1 w 245"/>
                <a:gd name="T47" fmla="*/ 88 h 179"/>
                <a:gd name="T48" fmla="*/ 0 w 245"/>
                <a:gd name="T49" fmla="*/ 82 h 179"/>
                <a:gd name="T50" fmla="*/ 1 w 245"/>
                <a:gd name="T51" fmla="*/ 76 h 179"/>
                <a:gd name="T52" fmla="*/ 3 w 245"/>
                <a:gd name="T53" fmla="*/ 69 h 179"/>
                <a:gd name="T54" fmla="*/ 6 w 245"/>
                <a:gd name="T55" fmla="*/ 61 h 179"/>
                <a:gd name="T56" fmla="*/ 10 w 245"/>
                <a:gd name="T57" fmla="*/ 53 h 179"/>
                <a:gd name="T58" fmla="*/ 14 w 245"/>
                <a:gd name="T59" fmla="*/ 45 h 179"/>
                <a:gd name="T60" fmla="*/ 20 w 245"/>
                <a:gd name="T61" fmla="*/ 37 h 179"/>
                <a:gd name="T62" fmla="*/ 26 w 245"/>
                <a:gd name="T63" fmla="*/ 30 h 179"/>
                <a:gd name="T64" fmla="*/ 33 w 245"/>
                <a:gd name="T65" fmla="*/ 22 h 179"/>
                <a:gd name="T66" fmla="*/ 40 w 245"/>
                <a:gd name="T67" fmla="*/ 16 h 179"/>
                <a:gd name="T68" fmla="*/ 49 w 245"/>
                <a:gd name="T69" fmla="*/ 11 h 179"/>
                <a:gd name="T70" fmla="*/ 59 w 245"/>
                <a:gd name="T71" fmla="*/ 6 h 179"/>
                <a:gd name="T72" fmla="*/ 69 w 245"/>
                <a:gd name="T73" fmla="*/ 3 h 179"/>
                <a:gd name="T74" fmla="*/ 80 w 245"/>
                <a:gd name="T75" fmla="*/ 1 h 179"/>
                <a:gd name="T76" fmla="*/ 92 w 245"/>
                <a:gd name="T77" fmla="*/ 0 h 179"/>
                <a:gd name="T78" fmla="*/ 104 w 245"/>
                <a:gd name="T79" fmla="*/ 2 h 179"/>
                <a:gd name="T80" fmla="*/ 118 w 245"/>
                <a:gd name="T81" fmla="*/ 5 h 1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5"/>
                <a:gd name="T124" fmla="*/ 0 h 179"/>
                <a:gd name="T125" fmla="*/ 245 w 245"/>
                <a:gd name="T126" fmla="*/ 179 h 1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5" h="179">
                  <a:moveTo>
                    <a:pt x="236" y="10"/>
                  </a:moveTo>
                  <a:lnTo>
                    <a:pt x="241" y="16"/>
                  </a:lnTo>
                  <a:lnTo>
                    <a:pt x="245" y="26"/>
                  </a:lnTo>
                  <a:lnTo>
                    <a:pt x="239" y="34"/>
                  </a:lnTo>
                  <a:lnTo>
                    <a:pt x="222" y="34"/>
                  </a:lnTo>
                  <a:lnTo>
                    <a:pt x="198" y="30"/>
                  </a:lnTo>
                  <a:lnTo>
                    <a:pt x="176" y="29"/>
                  </a:lnTo>
                  <a:lnTo>
                    <a:pt x="155" y="31"/>
                  </a:lnTo>
                  <a:lnTo>
                    <a:pt x="137" y="34"/>
                  </a:lnTo>
                  <a:lnTo>
                    <a:pt x="120" y="41"/>
                  </a:lnTo>
                  <a:lnTo>
                    <a:pt x="105" y="51"/>
                  </a:lnTo>
                  <a:lnTo>
                    <a:pt x="92" y="60"/>
                  </a:lnTo>
                  <a:lnTo>
                    <a:pt x="79" y="71"/>
                  </a:lnTo>
                  <a:lnTo>
                    <a:pt x="69" y="84"/>
                  </a:lnTo>
                  <a:lnTo>
                    <a:pt x="58" y="98"/>
                  </a:lnTo>
                  <a:lnTo>
                    <a:pt x="50" y="110"/>
                  </a:lnTo>
                  <a:lnTo>
                    <a:pt x="42" y="124"/>
                  </a:lnTo>
                  <a:lnTo>
                    <a:pt x="36" y="137"/>
                  </a:lnTo>
                  <a:lnTo>
                    <a:pt x="31" y="150"/>
                  </a:lnTo>
                  <a:lnTo>
                    <a:pt x="26" y="160"/>
                  </a:lnTo>
                  <a:lnTo>
                    <a:pt x="21" y="170"/>
                  </a:lnTo>
                  <a:lnTo>
                    <a:pt x="15" y="178"/>
                  </a:lnTo>
                  <a:lnTo>
                    <a:pt x="8" y="179"/>
                  </a:lnTo>
                  <a:lnTo>
                    <a:pt x="2" y="175"/>
                  </a:lnTo>
                  <a:lnTo>
                    <a:pt x="0" y="164"/>
                  </a:lnTo>
                  <a:lnTo>
                    <a:pt x="2" y="151"/>
                  </a:lnTo>
                  <a:lnTo>
                    <a:pt x="6" y="137"/>
                  </a:lnTo>
                  <a:lnTo>
                    <a:pt x="12" y="121"/>
                  </a:lnTo>
                  <a:lnTo>
                    <a:pt x="20" y="106"/>
                  </a:lnTo>
                  <a:lnTo>
                    <a:pt x="29" y="90"/>
                  </a:lnTo>
                  <a:lnTo>
                    <a:pt x="40" y="74"/>
                  </a:lnTo>
                  <a:lnTo>
                    <a:pt x="53" y="59"/>
                  </a:lnTo>
                  <a:lnTo>
                    <a:pt x="66" y="44"/>
                  </a:lnTo>
                  <a:lnTo>
                    <a:pt x="81" y="31"/>
                  </a:lnTo>
                  <a:lnTo>
                    <a:pt x="99" y="21"/>
                  </a:lnTo>
                  <a:lnTo>
                    <a:pt x="118" y="11"/>
                  </a:lnTo>
                  <a:lnTo>
                    <a:pt x="139" y="5"/>
                  </a:lnTo>
                  <a:lnTo>
                    <a:pt x="161" y="1"/>
                  </a:lnTo>
                  <a:lnTo>
                    <a:pt x="184" y="0"/>
                  </a:lnTo>
                  <a:lnTo>
                    <a:pt x="209" y="3"/>
                  </a:lnTo>
                  <a:lnTo>
                    <a:pt x="23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1" name="Freeform 14"/>
            <p:cNvSpPr>
              <a:spLocks/>
            </p:cNvSpPr>
            <p:nvPr/>
          </p:nvSpPr>
          <p:spPr bwMode="auto">
            <a:xfrm>
              <a:off x="1430" y="1200"/>
              <a:ext cx="55" cy="62"/>
            </a:xfrm>
            <a:custGeom>
              <a:avLst/>
              <a:gdLst>
                <a:gd name="T0" fmla="*/ 47 w 108"/>
                <a:gd name="T1" fmla="*/ 0 h 124"/>
                <a:gd name="T2" fmla="*/ 52 w 108"/>
                <a:gd name="T3" fmla="*/ 1 h 124"/>
                <a:gd name="T4" fmla="*/ 55 w 108"/>
                <a:gd name="T5" fmla="*/ 4 h 124"/>
                <a:gd name="T6" fmla="*/ 55 w 108"/>
                <a:gd name="T7" fmla="*/ 6 h 124"/>
                <a:gd name="T8" fmla="*/ 53 w 108"/>
                <a:gd name="T9" fmla="*/ 8 h 124"/>
                <a:gd name="T10" fmla="*/ 43 w 108"/>
                <a:gd name="T11" fmla="*/ 9 h 124"/>
                <a:gd name="T12" fmla="*/ 35 w 108"/>
                <a:gd name="T13" fmla="*/ 12 h 124"/>
                <a:gd name="T14" fmla="*/ 26 w 108"/>
                <a:gd name="T15" fmla="*/ 16 h 124"/>
                <a:gd name="T16" fmla="*/ 20 w 108"/>
                <a:gd name="T17" fmla="*/ 21 h 124"/>
                <a:gd name="T18" fmla="*/ 15 w 108"/>
                <a:gd name="T19" fmla="*/ 28 h 124"/>
                <a:gd name="T20" fmla="*/ 12 w 108"/>
                <a:gd name="T21" fmla="*/ 36 h 124"/>
                <a:gd name="T22" fmla="*/ 11 w 108"/>
                <a:gd name="T23" fmla="*/ 45 h 124"/>
                <a:gd name="T24" fmla="*/ 13 w 108"/>
                <a:gd name="T25" fmla="*/ 55 h 124"/>
                <a:gd name="T26" fmla="*/ 14 w 108"/>
                <a:gd name="T27" fmla="*/ 60 h 124"/>
                <a:gd name="T28" fmla="*/ 11 w 108"/>
                <a:gd name="T29" fmla="*/ 62 h 124"/>
                <a:gd name="T30" fmla="*/ 7 w 108"/>
                <a:gd name="T31" fmla="*/ 62 h 124"/>
                <a:gd name="T32" fmla="*/ 3 w 108"/>
                <a:gd name="T33" fmla="*/ 58 h 124"/>
                <a:gd name="T34" fmla="*/ 1 w 108"/>
                <a:gd name="T35" fmla="*/ 47 h 124"/>
                <a:gd name="T36" fmla="*/ 0 w 108"/>
                <a:gd name="T37" fmla="*/ 37 h 124"/>
                <a:gd name="T38" fmla="*/ 3 w 108"/>
                <a:gd name="T39" fmla="*/ 28 h 124"/>
                <a:gd name="T40" fmla="*/ 7 w 108"/>
                <a:gd name="T41" fmla="*/ 18 h 124"/>
                <a:gd name="T42" fmla="*/ 13 w 108"/>
                <a:gd name="T43" fmla="*/ 11 h 124"/>
                <a:gd name="T44" fmla="*/ 22 w 108"/>
                <a:gd name="T45" fmla="*/ 5 h 124"/>
                <a:gd name="T46" fmla="*/ 34 w 108"/>
                <a:gd name="T47" fmla="*/ 1 h 124"/>
                <a:gd name="T48" fmla="*/ 47 w 108"/>
                <a:gd name="T49" fmla="*/ 0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124"/>
                <a:gd name="T77" fmla="*/ 108 w 108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124">
                  <a:moveTo>
                    <a:pt x="93" y="0"/>
                  </a:moveTo>
                  <a:lnTo>
                    <a:pt x="102" y="2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4" y="16"/>
                  </a:lnTo>
                  <a:lnTo>
                    <a:pt x="85" y="18"/>
                  </a:lnTo>
                  <a:lnTo>
                    <a:pt x="68" y="23"/>
                  </a:lnTo>
                  <a:lnTo>
                    <a:pt x="52" y="32"/>
                  </a:lnTo>
                  <a:lnTo>
                    <a:pt x="39" y="42"/>
                  </a:lnTo>
                  <a:lnTo>
                    <a:pt x="29" y="56"/>
                  </a:lnTo>
                  <a:lnTo>
                    <a:pt x="23" y="72"/>
                  </a:lnTo>
                  <a:lnTo>
                    <a:pt x="22" y="89"/>
                  </a:lnTo>
                  <a:lnTo>
                    <a:pt x="26" y="109"/>
                  </a:lnTo>
                  <a:lnTo>
                    <a:pt x="28" y="119"/>
                  </a:lnTo>
                  <a:lnTo>
                    <a:pt x="22" y="124"/>
                  </a:lnTo>
                  <a:lnTo>
                    <a:pt x="13" y="124"/>
                  </a:lnTo>
                  <a:lnTo>
                    <a:pt x="6" y="115"/>
                  </a:lnTo>
                  <a:lnTo>
                    <a:pt x="1" y="94"/>
                  </a:lnTo>
                  <a:lnTo>
                    <a:pt x="0" y="74"/>
                  </a:lnTo>
                  <a:lnTo>
                    <a:pt x="5" y="55"/>
                  </a:lnTo>
                  <a:lnTo>
                    <a:pt x="13" y="36"/>
                  </a:lnTo>
                  <a:lnTo>
                    <a:pt x="25" y="21"/>
                  </a:lnTo>
                  <a:lnTo>
                    <a:pt x="43" y="10"/>
                  </a:lnTo>
                  <a:lnTo>
                    <a:pt x="66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2" name="Freeform 15"/>
            <p:cNvSpPr>
              <a:spLocks/>
            </p:cNvSpPr>
            <p:nvPr/>
          </p:nvSpPr>
          <p:spPr bwMode="auto">
            <a:xfrm>
              <a:off x="1555" y="1211"/>
              <a:ext cx="30" cy="62"/>
            </a:xfrm>
            <a:custGeom>
              <a:avLst/>
              <a:gdLst>
                <a:gd name="T0" fmla="*/ 6 w 60"/>
                <a:gd name="T1" fmla="*/ 0 h 126"/>
                <a:gd name="T2" fmla="*/ 2 w 60"/>
                <a:gd name="T3" fmla="*/ 0 h 126"/>
                <a:gd name="T4" fmla="*/ 0 w 60"/>
                <a:gd name="T5" fmla="*/ 3 h 126"/>
                <a:gd name="T6" fmla="*/ 0 w 60"/>
                <a:gd name="T7" fmla="*/ 7 h 126"/>
                <a:gd name="T8" fmla="*/ 2 w 60"/>
                <a:gd name="T9" fmla="*/ 9 h 126"/>
                <a:gd name="T10" fmla="*/ 5 w 60"/>
                <a:gd name="T11" fmla="*/ 11 h 126"/>
                <a:gd name="T12" fmla="*/ 9 w 60"/>
                <a:gd name="T13" fmla="*/ 14 h 126"/>
                <a:gd name="T14" fmla="*/ 13 w 60"/>
                <a:gd name="T15" fmla="*/ 18 h 126"/>
                <a:gd name="T16" fmla="*/ 16 w 60"/>
                <a:gd name="T17" fmla="*/ 23 h 126"/>
                <a:gd name="T18" fmla="*/ 19 w 60"/>
                <a:gd name="T19" fmla="*/ 29 h 126"/>
                <a:gd name="T20" fmla="*/ 20 w 60"/>
                <a:gd name="T21" fmla="*/ 36 h 126"/>
                <a:gd name="T22" fmla="*/ 19 w 60"/>
                <a:gd name="T23" fmla="*/ 45 h 126"/>
                <a:gd name="T24" fmla="*/ 16 w 60"/>
                <a:gd name="T25" fmla="*/ 55 h 126"/>
                <a:gd name="T26" fmla="*/ 16 w 60"/>
                <a:gd name="T27" fmla="*/ 60 h 126"/>
                <a:gd name="T28" fmla="*/ 19 w 60"/>
                <a:gd name="T29" fmla="*/ 62 h 126"/>
                <a:gd name="T30" fmla="*/ 23 w 60"/>
                <a:gd name="T31" fmla="*/ 62 h 126"/>
                <a:gd name="T32" fmla="*/ 27 w 60"/>
                <a:gd name="T33" fmla="*/ 58 h 126"/>
                <a:gd name="T34" fmla="*/ 30 w 60"/>
                <a:gd name="T35" fmla="*/ 48 h 126"/>
                <a:gd name="T36" fmla="*/ 30 w 60"/>
                <a:gd name="T37" fmla="*/ 38 h 126"/>
                <a:gd name="T38" fmla="*/ 30 w 60"/>
                <a:gd name="T39" fmla="*/ 29 h 126"/>
                <a:gd name="T40" fmla="*/ 27 w 60"/>
                <a:gd name="T41" fmla="*/ 20 h 126"/>
                <a:gd name="T42" fmla="*/ 23 w 60"/>
                <a:gd name="T43" fmla="*/ 13 h 126"/>
                <a:gd name="T44" fmla="*/ 19 w 60"/>
                <a:gd name="T45" fmla="*/ 7 h 126"/>
                <a:gd name="T46" fmla="*/ 13 w 60"/>
                <a:gd name="T47" fmla="*/ 2 h 126"/>
                <a:gd name="T48" fmla="*/ 6 w 60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26"/>
                <a:gd name="T77" fmla="*/ 60 w 60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26">
                  <a:moveTo>
                    <a:pt x="11" y="0"/>
                  </a:moveTo>
                  <a:lnTo>
                    <a:pt x="3" y="1"/>
                  </a:lnTo>
                  <a:lnTo>
                    <a:pt x="0" y="7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10" y="22"/>
                  </a:lnTo>
                  <a:lnTo>
                    <a:pt x="18" y="28"/>
                  </a:lnTo>
                  <a:lnTo>
                    <a:pt x="25" y="36"/>
                  </a:lnTo>
                  <a:lnTo>
                    <a:pt x="32" y="46"/>
                  </a:lnTo>
                  <a:lnTo>
                    <a:pt x="37" y="59"/>
                  </a:lnTo>
                  <a:lnTo>
                    <a:pt x="39" y="74"/>
                  </a:lnTo>
                  <a:lnTo>
                    <a:pt x="38" y="91"/>
                  </a:lnTo>
                  <a:lnTo>
                    <a:pt x="32" y="111"/>
                  </a:lnTo>
                  <a:lnTo>
                    <a:pt x="32" y="121"/>
                  </a:lnTo>
                  <a:lnTo>
                    <a:pt x="38" y="126"/>
                  </a:lnTo>
                  <a:lnTo>
                    <a:pt x="46" y="126"/>
                  </a:lnTo>
                  <a:lnTo>
                    <a:pt x="53" y="117"/>
                  </a:lnTo>
                  <a:lnTo>
                    <a:pt x="59" y="97"/>
                  </a:lnTo>
                  <a:lnTo>
                    <a:pt x="60" y="77"/>
                  </a:lnTo>
                  <a:lnTo>
                    <a:pt x="59" y="58"/>
                  </a:lnTo>
                  <a:lnTo>
                    <a:pt x="54" y="41"/>
                  </a:lnTo>
                  <a:lnTo>
                    <a:pt x="46" y="26"/>
                  </a:lnTo>
                  <a:lnTo>
                    <a:pt x="37" y="14"/>
                  </a:lnTo>
                  <a:lnTo>
                    <a:pt x="25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3" name="Freeform 16"/>
            <p:cNvSpPr>
              <a:spLocks/>
            </p:cNvSpPr>
            <p:nvPr/>
          </p:nvSpPr>
          <p:spPr bwMode="auto">
            <a:xfrm>
              <a:off x="972" y="1273"/>
              <a:ext cx="719" cy="294"/>
            </a:xfrm>
            <a:custGeom>
              <a:avLst/>
              <a:gdLst>
                <a:gd name="T0" fmla="*/ 607 w 1439"/>
                <a:gd name="T1" fmla="*/ 41 h 587"/>
                <a:gd name="T2" fmla="*/ 625 w 1439"/>
                <a:gd name="T3" fmla="*/ 86 h 587"/>
                <a:gd name="T4" fmla="*/ 656 w 1439"/>
                <a:gd name="T5" fmla="*/ 119 h 587"/>
                <a:gd name="T6" fmla="*/ 694 w 1439"/>
                <a:gd name="T7" fmla="*/ 147 h 587"/>
                <a:gd name="T8" fmla="*/ 705 w 1439"/>
                <a:gd name="T9" fmla="*/ 153 h 587"/>
                <a:gd name="T10" fmla="*/ 717 w 1439"/>
                <a:gd name="T11" fmla="*/ 161 h 587"/>
                <a:gd name="T12" fmla="*/ 712 w 1439"/>
                <a:gd name="T13" fmla="*/ 230 h 587"/>
                <a:gd name="T14" fmla="*/ 694 w 1439"/>
                <a:gd name="T15" fmla="*/ 277 h 587"/>
                <a:gd name="T16" fmla="*/ 650 w 1439"/>
                <a:gd name="T17" fmla="*/ 281 h 587"/>
                <a:gd name="T18" fmla="*/ 642 w 1439"/>
                <a:gd name="T19" fmla="*/ 243 h 587"/>
                <a:gd name="T20" fmla="*/ 627 w 1439"/>
                <a:gd name="T21" fmla="*/ 213 h 587"/>
                <a:gd name="T22" fmla="*/ 605 w 1439"/>
                <a:gd name="T23" fmla="*/ 202 h 587"/>
                <a:gd name="T24" fmla="*/ 579 w 1439"/>
                <a:gd name="T25" fmla="*/ 202 h 587"/>
                <a:gd name="T26" fmla="*/ 548 w 1439"/>
                <a:gd name="T27" fmla="*/ 217 h 587"/>
                <a:gd name="T28" fmla="*/ 512 w 1439"/>
                <a:gd name="T29" fmla="*/ 254 h 587"/>
                <a:gd name="T30" fmla="*/ 475 w 1439"/>
                <a:gd name="T31" fmla="*/ 268 h 587"/>
                <a:gd name="T32" fmla="*/ 414 w 1439"/>
                <a:gd name="T33" fmla="*/ 269 h 587"/>
                <a:gd name="T34" fmla="*/ 350 w 1439"/>
                <a:gd name="T35" fmla="*/ 268 h 587"/>
                <a:gd name="T36" fmla="*/ 308 w 1439"/>
                <a:gd name="T37" fmla="*/ 268 h 587"/>
                <a:gd name="T38" fmla="*/ 307 w 1439"/>
                <a:gd name="T39" fmla="*/ 247 h 587"/>
                <a:gd name="T40" fmla="*/ 290 w 1439"/>
                <a:gd name="T41" fmla="*/ 215 h 587"/>
                <a:gd name="T42" fmla="*/ 269 w 1439"/>
                <a:gd name="T43" fmla="*/ 203 h 587"/>
                <a:gd name="T44" fmla="*/ 243 w 1439"/>
                <a:gd name="T45" fmla="*/ 202 h 587"/>
                <a:gd name="T46" fmla="*/ 210 w 1439"/>
                <a:gd name="T47" fmla="*/ 216 h 587"/>
                <a:gd name="T48" fmla="*/ 170 w 1439"/>
                <a:gd name="T49" fmla="*/ 253 h 587"/>
                <a:gd name="T50" fmla="*/ 145 w 1439"/>
                <a:gd name="T51" fmla="*/ 267 h 587"/>
                <a:gd name="T52" fmla="*/ 116 w 1439"/>
                <a:gd name="T53" fmla="*/ 269 h 587"/>
                <a:gd name="T54" fmla="*/ 85 w 1439"/>
                <a:gd name="T55" fmla="*/ 270 h 587"/>
                <a:gd name="T56" fmla="*/ 65 w 1439"/>
                <a:gd name="T57" fmla="*/ 269 h 587"/>
                <a:gd name="T58" fmla="*/ 50 w 1439"/>
                <a:gd name="T59" fmla="*/ 290 h 587"/>
                <a:gd name="T60" fmla="*/ 10 w 1439"/>
                <a:gd name="T61" fmla="*/ 292 h 587"/>
                <a:gd name="T62" fmla="*/ 0 w 1439"/>
                <a:gd name="T63" fmla="*/ 259 h 587"/>
                <a:gd name="T64" fmla="*/ 11 w 1439"/>
                <a:gd name="T65" fmla="*/ 243 h 587"/>
                <a:gd name="T66" fmla="*/ 19 w 1439"/>
                <a:gd name="T67" fmla="*/ 213 h 587"/>
                <a:gd name="T68" fmla="*/ 38 w 1439"/>
                <a:gd name="T69" fmla="*/ 157 h 587"/>
                <a:gd name="T70" fmla="*/ 57 w 1439"/>
                <a:gd name="T71" fmla="*/ 109 h 587"/>
                <a:gd name="T72" fmla="*/ 85 w 1439"/>
                <a:gd name="T73" fmla="*/ 70 h 587"/>
                <a:gd name="T74" fmla="*/ 118 w 1439"/>
                <a:gd name="T75" fmla="*/ 52 h 587"/>
                <a:gd name="T76" fmla="*/ 169 w 1439"/>
                <a:gd name="T77" fmla="*/ 41 h 587"/>
                <a:gd name="T78" fmla="*/ 224 w 1439"/>
                <a:gd name="T79" fmla="*/ 37 h 587"/>
                <a:gd name="T80" fmla="*/ 272 w 1439"/>
                <a:gd name="T81" fmla="*/ 36 h 587"/>
                <a:gd name="T82" fmla="*/ 312 w 1439"/>
                <a:gd name="T83" fmla="*/ 37 h 587"/>
                <a:gd name="T84" fmla="*/ 363 w 1439"/>
                <a:gd name="T85" fmla="*/ 37 h 587"/>
                <a:gd name="T86" fmla="*/ 413 w 1439"/>
                <a:gd name="T87" fmla="*/ 38 h 587"/>
                <a:gd name="T88" fmla="*/ 448 w 1439"/>
                <a:gd name="T89" fmla="*/ 42 h 587"/>
                <a:gd name="T90" fmla="*/ 459 w 1439"/>
                <a:gd name="T91" fmla="*/ 28 h 587"/>
                <a:gd name="T92" fmla="*/ 474 w 1439"/>
                <a:gd name="T93" fmla="*/ 10 h 587"/>
                <a:gd name="T94" fmla="*/ 496 w 1439"/>
                <a:gd name="T95" fmla="*/ 3 h 587"/>
                <a:gd name="T96" fmla="*/ 528 w 1439"/>
                <a:gd name="T97" fmla="*/ 0 h 587"/>
                <a:gd name="T98" fmla="*/ 562 w 1439"/>
                <a:gd name="T99" fmla="*/ 3 h 587"/>
                <a:gd name="T100" fmla="*/ 591 w 1439"/>
                <a:gd name="T101" fmla="*/ 13 h 5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39"/>
                <a:gd name="T154" fmla="*/ 0 h 587"/>
                <a:gd name="T155" fmla="*/ 1439 w 1439"/>
                <a:gd name="T156" fmla="*/ 587 h 5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39" h="587">
                  <a:moveTo>
                    <a:pt x="1191" y="34"/>
                  </a:moveTo>
                  <a:lnTo>
                    <a:pt x="1198" y="44"/>
                  </a:lnTo>
                  <a:lnTo>
                    <a:pt x="1206" y="62"/>
                  </a:lnTo>
                  <a:lnTo>
                    <a:pt x="1215" y="82"/>
                  </a:lnTo>
                  <a:lnTo>
                    <a:pt x="1224" y="107"/>
                  </a:lnTo>
                  <a:lnTo>
                    <a:pt x="1232" y="131"/>
                  </a:lnTo>
                  <a:lnTo>
                    <a:pt x="1242" y="153"/>
                  </a:lnTo>
                  <a:lnTo>
                    <a:pt x="1250" y="172"/>
                  </a:lnTo>
                  <a:lnTo>
                    <a:pt x="1257" y="187"/>
                  </a:lnTo>
                  <a:lnTo>
                    <a:pt x="1270" y="204"/>
                  </a:lnTo>
                  <a:lnTo>
                    <a:pt x="1290" y="220"/>
                  </a:lnTo>
                  <a:lnTo>
                    <a:pt x="1313" y="237"/>
                  </a:lnTo>
                  <a:lnTo>
                    <a:pt x="1336" y="251"/>
                  </a:lnTo>
                  <a:lnTo>
                    <a:pt x="1358" y="266"/>
                  </a:lnTo>
                  <a:lnTo>
                    <a:pt x="1376" y="280"/>
                  </a:lnTo>
                  <a:lnTo>
                    <a:pt x="1388" y="294"/>
                  </a:lnTo>
                  <a:lnTo>
                    <a:pt x="1391" y="306"/>
                  </a:lnTo>
                  <a:lnTo>
                    <a:pt x="1397" y="304"/>
                  </a:lnTo>
                  <a:lnTo>
                    <a:pt x="1404" y="304"/>
                  </a:lnTo>
                  <a:lnTo>
                    <a:pt x="1411" y="306"/>
                  </a:lnTo>
                  <a:lnTo>
                    <a:pt x="1418" y="308"/>
                  </a:lnTo>
                  <a:lnTo>
                    <a:pt x="1425" y="311"/>
                  </a:lnTo>
                  <a:lnTo>
                    <a:pt x="1430" y="316"/>
                  </a:lnTo>
                  <a:lnTo>
                    <a:pt x="1435" y="322"/>
                  </a:lnTo>
                  <a:lnTo>
                    <a:pt x="1437" y="329"/>
                  </a:lnTo>
                  <a:lnTo>
                    <a:pt x="1439" y="358"/>
                  </a:lnTo>
                  <a:lnTo>
                    <a:pt x="1434" y="409"/>
                  </a:lnTo>
                  <a:lnTo>
                    <a:pt x="1424" y="459"/>
                  </a:lnTo>
                  <a:lnTo>
                    <a:pt x="1409" y="486"/>
                  </a:lnTo>
                  <a:lnTo>
                    <a:pt x="1411" y="513"/>
                  </a:lnTo>
                  <a:lnTo>
                    <a:pt x="1404" y="534"/>
                  </a:lnTo>
                  <a:lnTo>
                    <a:pt x="1389" y="553"/>
                  </a:lnTo>
                  <a:lnTo>
                    <a:pt x="1369" y="564"/>
                  </a:lnTo>
                  <a:lnTo>
                    <a:pt x="1346" y="570"/>
                  </a:lnTo>
                  <a:lnTo>
                    <a:pt x="1322" y="569"/>
                  </a:lnTo>
                  <a:lnTo>
                    <a:pt x="1300" y="561"/>
                  </a:lnTo>
                  <a:lnTo>
                    <a:pt x="1282" y="544"/>
                  </a:lnTo>
                  <a:lnTo>
                    <a:pt x="1285" y="523"/>
                  </a:lnTo>
                  <a:lnTo>
                    <a:pt x="1287" y="503"/>
                  </a:lnTo>
                  <a:lnTo>
                    <a:pt x="1285" y="485"/>
                  </a:lnTo>
                  <a:lnTo>
                    <a:pt x="1281" y="468"/>
                  </a:lnTo>
                  <a:lnTo>
                    <a:pt x="1275" y="452"/>
                  </a:lnTo>
                  <a:lnTo>
                    <a:pt x="1266" y="437"/>
                  </a:lnTo>
                  <a:lnTo>
                    <a:pt x="1254" y="425"/>
                  </a:lnTo>
                  <a:lnTo>
                    <a:pt x="1242" y="416"/>
                  </a:lnTo>
                  <a:lnTo>
                    <a:pt x="1232" y="411"/>
                  </a:lnTo>
                  <a:lnTo>
                    <a:pt x="1222" y="407"/>
                  </a:lnTo>
                  <a:lnTo>
                    <a:pt x="1211" y="404"/>
                  </a:lnTo>
                  <a:lnTo>
                    <a:pt x="1199" y="402"/>
                  </a:lnTo>
                  <a:lnTo>
                    <a:pt x="1186" y="401"/>
                  </a:lnTo>
                  <a:lnTo>
                    <a:pt x="1174" y="401"/>
                  </a:lnTo>
                  <a:lnTo>
                    <a:pt x="1159" y="403"/>
                  </a:lnTo>
                  <a:lnTo>
                    <a:pt x="1145" y="408"/>
                  </a:lnTo>
                  <a:lnTo>
                    <a:pt x="1129" y="414"/>
                  </a:lnTo>
                  <a:lnTo>
                    <a:pt x="1114" y="423"/>
                  </a:lnTo>
                  <a:lnTo>
                    <a:pt x="1097" y="434"/>
                  </a:lnTo>
                  <a:lnTo>
                    <a:pt x="1079" y="448"/>
                  </a:lnTo>
                  <a:lnTo>
                    <a:pt x="1062" y="464"/>
                  </a:lnTo>
                  <a:lnTo>
                    <a:pt x="1044" y="484"/>
                  </a:lnTo>
                  <a:lnTo>
                    <a:pt x="1024" y="508"/>
                  </a:lnTo>
                  <a:lnTo>
                    <a:pt x="1004" y="534"/>
                  </a:lnTo>
                  <a:lnTo>
                    <a:pt x="992" y="536"/>
                  </a:lnTo>
                  <a:lnTo>
                    <a:pt x="973" y="536"/>
                  </a:lnTo>
                  <a:lnTo>
                    <a:pt x="950" y="536"/>
                  </a:lnTo>
                  <a:lnTo>
                    <a:pt x="924" y="536"/>
                  </a:lnTo>
                  <a:lnTo>
                    <a:pt x="894" y="537"/>
                  </a:lnTo>
                  <a:lnTo>
                    <a:pt x="863" y="537"/>
                  </a:lnTo>
                  <a:lnTo>
                    <a:pt x="829" y="537"/>
                  </a:lnTo>
                  <a:lnTo>
                    <a:pt x="796" y="537"/>
                  </a:lnTo>
                  <a:lnTo>
                    <a:pt x="763" y="537"/>
                  </a:lnTo>
                  <a:lnTo>
                    <a:pt x="730" y="536"/>
                  </a:lnTo>
                  <a:lnTo>
                    <a:pt x="700" y="536"/>
                  </a:lnTo>
                  <a:lnTo>
                    <a:pt x="674" y="536"/>
                  </a:lnTo>
                  <a:lnTo>
                    <a:pt x="650" y="536"/>
                  </a:lnTo>
                  <a:lnTo>
                    <a:pt x="630" y="536"/>
                  </a:lnTo>
                  <a:lnTo>
                    <a:pt x="616" y="536"/>
                  </a:lnTo>
                  <a:lnTo>
                    <a:pt x="608" y="536"/>
                  </a:lnTo>
                  <a:lnTo>
                    <a:pt x="613" y="524"/>
                  </a:lnTo>
                  <a:lnTo>
                    <a:pt x="615" y="509"/>
                  </a:lnTo>
                  <a:lnTo>
                    <a:pt x="614" y="493"/>
                  </a:lnTo>
                  <a:lnTo>
                    <a:pt x="611" y="476"/>
                  </a:lnTo>
                  <a:lnTo>
                    <a:pt x="604" y="460"/>
                  </a:lnTo>
                  <a:lnTo>
                    <a:pt x="594" y="442"/>
                  </a:lnTo>
                  <a:lnTo>
                    <a:pt x="581" y="429"/>
                  </a:lnTo>
                  <a:lnTo>
                    <a:pt x="565" y="416"/>
                  </a:lnTo>
                  <a:lnTo>
                    <a:pt x="558" y="413"/>
                  </a:lnTo>
                  <a:lnTo>
                    <a:pt x="548" y="409"/>
                  </a:lnTo>
                  <a:lnTo>
                    <a:pt x="539" y="406"/>
                  </a:lnTo>
                  <a:lnTo>
                    <a:pt x="528" y="403"/>
                  </a:lnTo>
                  <a:lnTo>
                    <a:pt x="516" y="402"/>
                  </a:lnTo>
                  <a:lnTo>
                    <a:pt x="502" y="402"/>
                  </a:lnTo>
                  <a:lnTo>
                    <a:pt x="487" y="404"/>
                  </a:lnTo>
                  <a:lnTo>
                    <a:pt x="472" y="408"/>
                  </a:lnTo>
                  <a:lnTo>
                    <a:pt x="456" y="414"/>
                  </a:lnTo>
                  <a:lnTo>
                    <a:pt x="439" y="422"/>
                  </a:lnTo>
                  <a:lnTo>
                    <a:pt x="421" y="432"/>
                  </a:lnTo>
                  <a:lnTo>
                    <a:pt x="401" y="446"/>
                  </a:lnTo>
                  <a:lnTo>
                    <a:pt x="381" y="462"/>
                  </a:lnTo>
                  <a:lnTo>
                    <a:pt x="361" y="483"/>
                  </a:lnTo>
                  <a:lnTo>
                    <a:pt x="340" y="506"/>
                  </a:lnTo>
                  <a:lnTo>
                    <a:pt x="318" y="533"/>
                  </a:lnTo>
                  <a:lnTo>
                    <a:pt x="311" y="533"/>
                  </a:lnTo>
                  <a:lnTo>
                    <a:pt x="302" y="534"/>
                  </a:lnTo>
                  <a:lnTo>
                    <a:pt x="290" y="534"/>
                  </a:lnTo>
                  <a:lnTo>
                    <a:pt x="277" y="536"/>
                  </a:lnTo>
                  <a:lnTo>
                    <a:pt x="263" y="537"/>
                  </a:lnTo>
                  <a:lnTo>
                    <a:pt x="248" y="537"/>
                  </a:lnTo>
                  <a:lnTo>
                    <a:pt x="232" y="538"/>
                  </a:lnTo>
                  <a:lnTo>
                    <a:pt x="217" y="538"/>
                  </a:lnTo>
                  <a:lnTo>
                    <a:pt x="201" y="538"/>
                  </a:lnTo>
                  <a:lnTo>
                    <a:pt x="186" y="539"/>
                  </a:lnTo>
                  <a:lnTo>
                    <a:pt x="171" y="539"/>
                  </a:lnTo>
                  <a:lnTo>
                    <a:pt x="158" y="538"/>
                  </a:lnTo>
                  <a:lnTo>
                    <a:pt x="147" y="538"/>
                  </a:lnTo>
                  <a:lnTo>
                    <a:pt x="137" y="538"/>
                  </a:lnTo>
                  <a:lnTo>
                    <a:pt x="130" y="537"/>
                  </a:lnTo>
                  <a:lnTo>
                    <a:pt x="126" y="536"/>
                  </a:lnTo>
                  <a:lnTo>
                    <a:pt x="126" y="555"/>
                  </a:lnTo>
                  <a:lnTo>
                    <a:pt x="117" y="570"/>
                  </a:lnTo>
                  <a:lnTo>
                    <a:pt x="100" y="579"/>
                  </a:lnTo>
                  <a:lnTo>
                    <a:pt x="80" y="585"/>
                  </a:lnTo>
                  <a:lnTo>
                    <a:pt x="58" y="587"/>
                  </a:lnTo>
                  <a:lnTo>
                    <a:pt x="37" y="586"/>
                  </a:lnTo>
                  <a:lnTo>
                    <a:pt x="21" y="584"/>
                  </a:lnTo>
                  <a:lnTo>
                    <a:pt x="12" y="579"/>
                  </a:lnTo>
                  <a:lnTo>
                    <a:pt x="5" y="563"/>
                  </a:lnTo>
                  <a:lnTo>
                    <a:pt x="1" y="540"/>
                  </a:lnTo>
                  <a:lnTo>
                    <a:pt x="0" y="517"/>
                  </a:lnTo>
                  <a:lnTo>
                    <a:pt x="4" y="501"/>
                  </a:lnTo>
                  <a:lnTo>
                    <a:pt x="11" y="491"/>
                  </a:lnTo>
                  <a:lnTo>
                    <a:pt x="16" y="486"/>
                  </a:lnTo>
                  <a:lnTo>
                    <a:pt x="22" y="485"/>
                  </a:lnTo>
                  <a:lnTo>
                    <a:pt x="29" y="482"/>
                  </a:lnTo>
                  <a:lnTo>
                    <a:pt x="29" y="468"/>
                  </a:lnTo>
                  <a:lnTo>
                    <a:pt x="33" y="448"/>
                  </a:lnTo>
                  <a:lnTo>
                    <a:pt x="39" y="425"/>
                  </a:lnTo>
                  <a:lnTo>
                    <a:pt x="49" y="398"/>
                  </a:lnTo>
                  <a:lnTo>
                    <a:pt x="58" y="370"/>
                  </a:lnTo>
                  <a:lnTo>
                    <a:pt x="68" y="341"/>
                  </a:lnTo>
                  <a:lnTo>
                    <a:pt x="77" y="314"/>
                  </a:lnTo>
                  <a:lnTo>
                    <a:pt x="85" y="288"/>
                  </a:lnTo>
                  <a:lnTo>
                    <a:pt x="94" y="265"/>
                  </a:lnTo>
                  <a:lnTo>
                    <a:pt x="104" y="241"/>
                  </a:lnTo>
                  <a:lnTo>
                    <a:pt x="115" y="218"/>
                  </a:lnTo>
                  <a:lnTo>
                    <a:pt x="128" y="196"/>
                  </a:lnTo>
                  <a:lnTo>
                    <a:pt x="142" y="176"/>
                  </a:lnTo>
                  <a:lnTo>
                    <a:pt x="156" y="156"/>
                  </a:lnTo>
                  <a:lnTo>
                    <a:pt x="171" y="140"/>
                  </a:lnTo>
                  <a:lnTo>
                    <a:pt x="186" y="127"/>
                  </a:lnTo>
                  <a:lnTo>
                    <a:pt x="199" y="118"/>
                  </a:lnTo>
                  <a:lnTo>
                    <a:pt x="217" y="110"/>
                  </a:lnTo>
                  <a:lnTo>
                    <a:pt x="237" y="103"/>
                  </a:lnTo>
                  <a:lnTo>
                    <a:pt x="259" y="97"/>
                  </a:lnTo>
                  <a:lnTo>
                    <a:pt x="284" y="92"/>
                  </a:lnTo>
                  <a:lnTo>
                    <a:pt x="310" y="87"/>
                  </a:lnTo>
                  <a:lnTo>
                    <a:pt x="338" y="82"/>
                  </a:lnTo>
                  <a:lnTo>
                    <a:pt x="365" y="79"/>
                  </a:lnTo>
                  <a:lnTo>
                    <a:pt x="393" y="77"/>
                  </a:lnTo>
                  <a:lnTo>
                    <a:pt x="422" y="74"/>
                  </a:lnTo>
                  <a:lnTo>
                    <a:pt x="448" y="73"/>
                  </a:lnTo>
                  <a:lnTo>
                    <a:pt x="475" y="72"/>
                  </a:lnTo>
                  <a:lnTo>
                    <a:pt x="500" y="71"/>
                  </a:lnTo>
                  <a:lnTo>
                    <a:pt x="524" y="72"/>
                  </a:lnTo>
                  <a:lnTo>
                    <a:pt x="545" y="72"/>
                  </a:lnTo>
                  <a:lnTo>
                    <a:pt x="563" y="73"/>
                  </a:lnTo>
                  <a:lnTo>
                    <a:pt x="582" y="74"/>
                  </a:lnTo>
                  <a:lnTo>
                    <a:pt x="603" y="74"/>
                  </a:lnTo>
                  <a:lnTo>
                    <a:pt x="624" y="74"/>
                  </a:lnTo>
                  <a:lnTo>
                    <a:pt x="649" y="74"/>
                  </a:lnTo>
                  <a:lnTo>
                    <a:pt x="674" y="74"/>
                  </a:lnTo>
                  <a:lnTo>
                    <a:pt x="700" y="74"/>
                  </a:lnTo>
                  <a:lnTo>
                    <a:pt x="727" y="74"/>
                  </a:lnTo>
                  <a:lnTo>
                    <a:pt x="753" y="74"/>
                  </a:lnTo>
                  <a:lnTo>
                    <a:pt x="779" y="74"/>
                  </a:lnTo>
                  <a:lnTo>
                    <a:pt x="803" y="74"/>
                  </a:lnTo>
                  <a:lnTo>
                    <a:pt x="827" y="75"/>
                  </a:lnTo>
                  <a:lnTo>
                    <a:pt x="848" y="77"/>
                  </a:lnTo>
                  <a:lnTo>
                    <a:pt x="867" y="78"/>
                  </a:lnTo>
                  <a:lnTo>
                    <a:pt x="883" y="80"/>
                  </a:lnTo>
                  <a:lnTo>
                    <a:pt x="897" y="84"/>
                  </a:lnTo>
                  <a:lnTo>
                    <a:pt x="907" y="87"/>
                  </a:lnTo>
                  <a:lnTo>
                    <a:pt x="911" y="77"/>
                  </a:lnTo>
                  <a:lnTo>
                    <a:pt x="915" y="66"/>
                  </a:lnTo>
                  <a:lnTo>
                    <a:pt x="919" y="56"/>
                  </a:lnTo>
                  <a:lnTo>
                    <a:pt x="925" y="46"/>
                  </a:lnTo>
                  <a:lnTo>
                    <a:pt x="931" y="36"/>
                  </a:lnTo>
                  <a:lnTo>
                    <a:pt x="939" y="28"/>
                  </a:lnTo>
                  <a:lnTo>
                    <a:pt x="949" y="20"/>
                  </a:lnTo>
                  <a:lnTo>
                    <a:pt x="962" y="13"/>
                  </a:lnTo>
                  <a:lnTo>
                    <a:pt x="970" y="11"/>
                  </a:lnTo>
                  <a:lnTo>
                    <a:pt x="980" y="8"/>
                  </a:lnTo>
                  <a:lnTo>
                    <a:pt x="993" y="5"/>
                  </a:lnTo>
                  <a:lnTo>
                    <a:pt x="1008" y="3"/>
                  </a:lnTo>
                  <a:lnTo>
                    <a:pt x="1023" y="2"/>
                  </a:lnTo>
                  <a:lnTo>
                    <a:pt x="1039" y="1"/>
                  </a:lnTo>
                  <a:lnTo>
                    <a:pt x="1056" y="0"/>
                  </a:lnTo>
                  <a:lnTo>
                    <a:pt x="1074" y="0"/>
                  </a:lnTo>
                  <a:lnTo>
                    <a:pt x="1092" y="1"/>
                  </a:lnTo>
                  <a:lnTo>
                    <a:pt x="1109" y="2"/>
                  </a:lnTo>
                  <a:lnTo>
                    <a:pt x="1125" y="5"/>
                  </a:lnTo>
                  <a:lnTo>
                    <a:pt x="1141" y="9"/>
                  </a:lnTo>
                  <a:lnTo>
                    <a:pt x="1156" y="13"/>
                  </a:lnTo>
                  <a:lnTo>
                    <a:pt x="1170" y="19"/>
                  </a:lnTo>
                  <a:lnTo>
                    <a:pt x="1182" y="26"/>
                  </a:lnTo>
                  <a:lnTo>
                    <a:pt x="119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4" name="Freeform 17"/>
            <p:cNvSpPr>
              <a:spLocks/>
            </p:cNvSpPr>
            <p:nvPr/>
          </p:nvSpPr>
          <p:spPr bwMode="auto">
            <a:xfrm>
              <a:off x="909" y="1225"/>
              <a:ext cx="497" cy="58"/>
            </a:xfrm>
            <a:custGeom>
              <a:avLst/>
              <a:gdLst>
                <a:gd name="T0" fmla="*/ 495 w 995"/>
                <a:gd name="T1" fmla="*/ 48 h 115"/>
                <a:gd name="T2" fmla="*/ 497 w 995"/>
                <a:gd name="T3" fmla="*/ 41 h 115"/>
                <a:gd name="T4" fmla="*/ 481 w 995"/>
                <a:gd name="T5" fmla="*/ 32 h 115"/>
                <a:gd name="T6" fmla="*/ 450 w 995"/>
                <a:gd name="T7" fmla="*/ 20 h 115"/>
                <a:gd name="T8" fmla="*/ 416 w 995"/>
                <a:gd name="T9" fmla="*/ 12 h 115"/>
                <a:gd name="T10" fmla="*/ 380 w 995"/>
                <a:gd name="T11" fmla="*/ 6 h 115"/>
                <a:gd name="T12" fmla="*/ 343 w 995"/>
                <a:gd name="T13" fmla="*/ 2 h 115"/>
                <a:gd name="T14" fmla="*/ 305 w 995"/>
                <a:gd name="T15" fmla="*/ 0 h 115"/>
                <a:gd name="T16" fmla="*/ 266 w 995"/>
                <a:gd name="T17" fmla="*/ 1 h 115"/>
                <a:gd name="T18" fmla="*/ 228 w 995"/>
                <a:gd name="T19" fmla="*/ 3 h 115"/>
                <a:gd name="T20" fmla="*/ 191 w 995"/>
                <a:gd name="T21" fmla="*/ 5 h 115"/>
                <a:gd name="T22" fmla="*/ 156 w 995"/>
                <a:gd name="T23" fmla="*/ 9 h 115"/>
                <a:gd name="T24" fmla="*/ 122 w 995"/>
                <a:gd name="T25" fmla="*/ 15 h 115"/>
                <a:gd name="T26" fmla="*/ 92 w 995"/>
                <a:gd name="T27" fmla="*/ 20 h 115"/>
                <a:gd name="T28" fmla="*/ 64 w 995"/>
                <a:gd name="T29" fmla="*/ 26 h 115"/>
                <a:gd name="T30" fmla="*/ 40 w 995"/>
                <a:gd name="T31" fmla="*/ 32 h 115"/>
                <a:gd name="T32" fmla="*/ 21 w 995"/>
                <a:gd name="T33" fmla="*/ 38 h 115"/>
                <a:gd name="T34" fmla="*/ 7 w 995"/>
                <a:gd name="T35" fmla="*/ 44 h 115"/>
                <a:gd name="T36" fmla="*/ 0 w 995"/>
                <a:gd name="T37" fmla="*/ 50 h 115"/>
                <a:gd name="T38" fmla="*/ 5 w 995"/>
                <a:gd name="T39" fmla="*/ 58 h 115"/>
                <a:gd name="T40" fmla="*/ 24 w 995"/>
                <a:gd name="T41" fmla="*/ 53 h 115"/>
                <a:gd name="T42" fmla="*/ 50 w 995"/>
                <a:gd name="T43" fmla="*/ 45 h 115"/>
                <a:gd name="T44" fmla="*/ 78 w 995"/>
                <a:gd name="T45" fmla="*/ 38 h 115"/>
                <a:gd name="T46" fmla="*/ 107 w 995"/>
                <a:gd name="T47" fmla="*/ 32 h 115"/>
                <a:gd name="T48" fmla="*/ 138 w 995"/>
                <a:gd name="T49" fmla="*/ 27 h 115"/>
                <a:gd name="T50" fmla="*/ 171 w 995"/>
                <a:gd name="T51" fmla="*/ 23 h 115"/>
                <a:gd name="T52" fmla="*/ 203 w 995"/>
                <a:gd name="T53" fmla="*/ 19 h 115"/>
                <a:gd name="T54" fmla="*/ 237 w 995"/>
                <a:gd name="T55" fmla="*/ 17 h 115"/>
                <a:gd name="T56" fmla="*/ 270 w 995"/>
                <a:gd name="T57" fmla="*/ 15 h 115"/>
                <a:gd name="T58" fmla="*/ 304 w 995"/>
                <a:gd name="T59" fmla="*/ 15 h 115"/>
                <a:gd name="T60" fmla="*/ 336 w 995"/>
                <a:gd name="T61" fmla="*/ 16 h 115"/>
                <a:gd name="T62" fmla="*/ 368 w 995"/>
                <a:gd name="T63" fmla="*/ 19 h 115"/>
                <a:gd name="T64" fmla="*/ 399 w 995"/>
                <a:gd name="T65" fmla="*/ 23 h 115"/>
                <a:gd name="T66" fmla="*/ 428 w 995"/>
                <a:gd name="T67" fmla="*/ 28 h 115"/>
                <a:gd name="T68" fmla="*/ 455 w 995"/>
                <a:gd name="T69" fmla="*/ 35 h 115"/>
                <a:gd name="T70" fmla="*/ 480 w 995"/>
                <a:gd name="T71" fmla="*/ 43 h 1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95"/>
                <a:gd name="T109" fmla="*/ 0 h 115"/>
                <a:gd name="T110" fmla="*/ 995 w 995"/>
                <a:gd name="T111" fmla="*/ 115 h 1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95" h="115">
                  <a:moveTo>
                    <a:pt x="984" y="96"/>
                  </a:moveTo>
                  <a:lnTo>
                    <a:pt x="991" y="96"/>
                  </a:lnTo>
                  <a:lnTo>
                    <a:pt x="995" y="90"/>
                  </a:lnTo>
                  <a:lnTo>
                    <a:pt x="995" y="82"/>
                  </a:lnTo>
                  <a:lnTo>
                    <a:pt x="991" y="77"/>
                  </a:lnTo>
                  <a:lnTo>
                    <a:pt x="962" y="63"/>
                  </a:lnTo>
                  <a:lnTo>
                    <a:pt x="931" y="52"/>
                  </a:lnTo>
                  <a:lnTo>
                    <a:pt x="900" y="40"/>
                  </a:lnTo>
                  <a:lnTo>
                    <a:pt x="867" y="31"/>
                  </a:lnTo>
                  <a:lnTo>
                    <a:pt x="832" y="23"/>
                  </a:lnTo>
                  <a:lnTo>
                    <a:pt x="796" y="16"/>
                  </a:lnTo>
                  <a:lnTo>
                    <a:pt x="761" y="12"/>
                  </a:lnTo>
                  <a:lnTo>
                    <a:pt x="724" y="7"/>
                  </a:lnTo>
                  <a:lnTo>
                    <a:pt x="686" y="4"/>
                  </a:lnTo>
                  <a:lnTo>
                    <a:pt x="648" y="1"/>
                  </a:lnTo>
                  <a:lnTo>
                    <a:pt x="610" y="0"/>
                  </a:lnTo>
                  <a:lnTo>
                    <a:pt x="572" y="0"/>
                  </a:lnTo>
                  <a:lnTo>
                    <a:pt x="533" y="1"/>
                  </a:lnTo>
                  <a:lnTo>
                    <a:pt x="495" y="2"/>
                  </a:lnTo>
                  <a:lnTo>
                    <a:pt x="457" y="5"/>
                  </a:lnTo>
                  <a:lnTo>
                    <a:pt x="420" y="7"/>
                  </a:lnTo>
                  <a:lnTo>
                    <a:pt x="383" y="10"/>
                  </a:lnTo>
                  <a:lnTo>
                    <a:pt x="347" y="14"/>
                  </a:lnTo>
                  <a:lnTo>
                    <a:pt x="312" y="18"/>
                  </a:lnTo>
                  <a:lnTo>
                    <a:pt x="278" y="23"/>
                  </a:lnTo>
                  <a:lnTo>
                    <a:pt x="245" y="29"/>
                  </a:lnTo>
                  <a:lnTo>
                    <a:pt x="214" y="35"/>
                  </a:lnTo>
                  <a:lnTo>
                    <a:pt x="184" y="40"/>
                  </a:lnTo>
                  <a:lnTo>
                    <a:pt x="155" y="46"/>
                  </a:lnTo>
                  <a:lnTo>
                    <a:pt x="129" y="52"/>
                  </a:lnTo>
                  <a:lnTo>
                    <a:pt x="104" y="58"/>
                  </a:lnTo>
                  <a:lnTo>
                    <a:pt x="81" y="64"/>
                  </a:lnTo>
                  <a:lnTo>
                    <a:pt x="61" y="70"/>
                  </a:lnTo>
                  <a:lnTo>
                    <a:pt x="42" y="76"/>
                  </a:lnTo>
                  <a:lnTo>
                    <a:pt x="27" y="82"/>
                  </a:lnTo>
                  <a:lnTo>
                    <a:pt x="15" y="88"/>
                  </a:lnTo>
                  <a:lnTo>
                    <a:pt x="4" y="92"/>
                  </a:lnTo>
                  <a:lnTo>
                    <a:pt x="0" y="99"/>
                  </a:lnTo>
                  <a:lnTo>
                    <a:pt x="2" y="108"/>
                  </a:lnTo>
                  <a:lnTo>
                    <a:pt x="10" y="115"/>
                  </a:lnTo>
                  <a:lnTo>
                    <a:pt x="24" y="114"/>
                  </a:lnTo>
                  <a:lnTo>
                    <a:pt x="48" y="106"/>
                  </a:lnTo>
                  <a:lnTo>
                    <a:pt x="73" y="98"/>
                  </a:lnTo>
                  <a:lnTo>
                    <a:pt x="100" y="90"/>
                  </a:lnTo>
                  <a:lnTo>
                    <a:pt x="127" y="83"/>
                  </a:lnTo>
                  <a:lnTo>
                    <a:pt x="156" y="76"/>
                  </a:lnTo>
                  <a:lnTo>
                    <a:pt x="185" y="70"/>
                  </a:lnTo>
                  <a:lnTo>
                    <a:pt x="215" y="63"/>
                  </a:lnTo>
                  <a:lnTo>
                    <a:pt x="246" y="59"/>
                  </a:lnTo>
                  <a:lnTo>
                    <a:pt x="277" y="53"/>
                  </a:lnTo>
                  <a:lnTo>
                    <a:pt x="309" y="48"/>
                  </a:lnTo>
                  <a:lnTo>
                    <a:pt x="342" y="45"/>
                  </a:lnTo>
                  <a:lnTo>
                    <a:pt x="375" y="40"/>
                  </a:lnTo>
                  <a:lnTo>
                    <a:pt x="407" y="38"/>
                  </a:lnTo>
                  <a:lnTo>
                    <a:pt x="441" y="35"/>
                  </a:lnTo>
                  <a:lnTo>
                    <a:pt x="474" y="33"/>
                  </a:lnTo>
                  <a:lnTo>
                    <a:pt x="507" y="31"/>
                  </a:lnTo>
                  <a:lnTo>
                    <a:pt x="541" y="30"/>
                  </a:lnTo>
                  <a:lnTo>
                    <a:pt x="574" y="30"/>
                  </a:lnTo>
                  <a:lnTo>
                    <a:pt x="608" y="30"/>
                  </a:lnTo>
                  <a:lnTo>
                    <a:pt x="641" y="31"/>
                  </a:lnTo>
                  <a:lnTo>
                    <a:pt x="673" y="32"/>
                  </a:lnTo>
                  <a:lnTo>
                    <a:pt x="705" y="35"/>
                  </a:lnTo>
                  <a:lnTo>
                    <a:pt x="737" y="38"/>
                  </a:lnTo>
                  <a:lnTo>
                    <a:pt x="768" y="41"/>
                  </a:lnTo>
                  <a:lnTo>
                    <a:pt x="798" y="45"/>
                  </a:lnTo>
                  <a:lnTo>
                    <a:pt x="828" y="51"/>
                  </a:lnTo>
                  <a:lnTo>
                    <a:pt x="856" y="56"/>
                  </a:lnTo>
                  <a:lnTo>
                    <a:pt x="884" y="62"/>
                  </a:lnTo>
                  <a:lnTo>
                    <a:pt x="910" y="69"/>
                  </a:lnTo>
                  <a:lnTo>
                    <a:pt x="936" y="77"/>
                  </a:lnTo>
                  <a:lnTo>
                    <a:pt x="961" y="86"/>
                  </a:lnTo>
                  <a:lnTo>
                    <a:pt x="98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5" name="Freeform 18"/>
            <p:cNvSpPr>
              <a:spLocks/>
            </p:cNvSpPr>
            <p:nvPr/>
          </p:nvSpPr>
          <p:spPr bwMode="auto">
            <a:xfrm>
              <a:off x="902" y="1271"/>
              <a:ext cx="495" cy="90"/>
            </a:xfrm>
            <a:custGeom>
              <a:avLst/>
              <a:gdLst>
                <a:gd name="T0" fmla="*/ 491 w 989"/>
                <a:gd name="T1" fmla="*/ 33 h 181"/>
                <a:gd name="T2" fmla="*/ 495 w 989"/>
                <a:gd name="T3" fmla="*/ 26 h 181"/>
                <a:gd name="T4" fmla="*/ 476 w 989"/>
                <a:gd name="T5" fmla="*/ 17 h 181"/>
                <a:gd name="T6" fmla="*/ 445 w 989"/>
                <a:gd name="T7" fmla="*/ 9 h 181"/>
                <a:gd name="T8" fmla="*/ 412 w 989"/>
                <a:gd name="T9" fmla="*/ 4 h 181"/>
                <a:gd name="T10" fmla="*/ 378 w 989"/>
                <a:gd name="T11" fmla="*/ 1 h 181"/>
                <a:gd name="T12" fmla="*/ 344 w 989"/>
                <a:gd name="T13" fmla="*/ 0 h 181"/>
                <a:gd name="T14" fmla="*/ 309 w 989"/>
                <a:gd name="T15" fmla="*/ 1 h 181"/>
                <a:gd name="T16" fmla="*/ 275 w 989"/>
                <a:gd name="T17" fmla="*/ 4 h 181"/>
                <a:gd name="T18" fmla="*/ 240 w 989"/>
                <a:gd name="T19" fmla="*/ 8 h 181"/>
                <a:gd name="T20" fmla="*/ 206 w 989"/>
                <a:gd name="T21" fmla="*/ 14 h 181"/>
                <a:gd name="T22" fmla="*/ 173 w 989"/>
                <a:gd name="T23" fmla="*/ 21 h 181"/>
                <a:gd name="T24" fmla="*/ 141 w 989"/>
                <a:gd name="T25" fmla="*/ 29 h 181"/>
                <a:gd name="T26" fmla="*/ 111 w 989"/>
                <a:gd name="T27" fmla="*/ 37 h 181"/>
                <a:gd name="T28" fmla="*/ 83 w 989"/>
                <a:gd name="T29" fmla="*/ 46 h 181"/>
                <a:gd name="T30" fmla="*/ 56 w 989"/>
                <a:gd name="T31" fmla="*/ 55 h 181"/>
                <a:gd name="T32" fmla="*/ 32 w 989"/>
                <a:gd name="T33" fmla="*/ 65 h 181"/>
                <a:gd name="T34" fmla="*/ 12 w 989"/>
                <a:gd name="T35" fmla="*/ 73 h 181"/>
                <a:gd name="T36" fmla="*/ 0 w 989"/>
                <a:gd name="T37" fmla="*/ 81 h 181"/>
                <a:gd name="T38" fmla="*/ 5 w 989"/>
                <a:gd name="T39" fmla="*/ 90 h 181"/>
                <a:gd name="T40" fmla="*/ 23 w 989"/>
                <a:gd name="T41" fmla="*/ 84 h 181"/>
                <a:gd name="T42" fmla="*/ 49 w 989"/>
                <a:gd name="T43" fmla="*/ 74 h 181"/>
                <a:gd name="T44" fmla="*/ 75 w 989"/>
                <a:gd name="T45" fmla="*/ 64 h 181"/>
                <a:gd name="T46" fmla="*/ 104 w 989"/>
                <a:gd name="T47" fmla="*/ 55 h 181"/>
                <a:gd name="T48" fmla="*/ 134 w 989"/>
                <a:gd name="T49" fmla="*/ 47 h 181"/>
                <a:gd name="T50" fmla="*/ 165 w 989"/>
                <a:gd name="T51" fmla="*/ 39 h 181"/>
                <a:gd name="T52" fmla="*/ 197 w 989"/>
                <a:gd name="T53" fmla="*/ 33 h 181"/>
                <a:gd name="T54" fmla="*/ 230 w 989"/>
                <a:gd name="T55" fmla="*/ 27 h 181"/>
                <a:gd name="T56" fmla="*/ 263 w 989"/>
                <a:gd name="T57" fmla="*/ 23 h 181"/>
                <a:gd name="T58" fmla="*/ 295 w 989"/>
                <a:gd name="T59" fmla="*/ 20 h 181"/>
                <a:gd name="T60" fmla="*/ 327 w 989"/>
                <a:gd name="T61" fmla="*/ 18 h 181"/>
                <a:gd name="T62" fmla="*/ 359 w 989"/>
                <a:gd name="T63" fmla="*/ 17 h 181"/>
                <a:gd name="T64" fmla="*/ 389 w 989"/>
                <a:gd name="T65" fmla="*/ 18 h 181"/>
                <a:gd name="T66" fmla="*/ 419 w 989"/>
                <a:gd name="T67" fmla="*/ 20 h 181"/>
                <a:gd name="T68" fmla="*/ 446 w 989"/>
                <a:gd name="T69" fmla="*/ 24 h 181"/>
                <a:gd name="T70" fmla="*/ 472 w 989"/>
                <a:gd name="T71" fmla="*/ 29 h 1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9"/>
                <a:gd name="T109" fmla="*/ 0 h 181"/>
                <a:gd name="T110" fmla="*/ 989 w 989"/>
                <a:gd name="T111" fmla="*/ 181 h 1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9" h="181">
                  <a:moveTo>
                    <a:pt x="968" y="66"/>
                  </a:moveTo>
                  <a:lnTo>
                    <a:pt x="981" y="66"/>
                  </a:lnTo>
                  <a:lnTo>
                    <a:pt x="989" y="60"/>
                  </a:lnTo>
                  <a:lnTo>
                    <a:pt x="989" y="52"/>
                  </a:lnTo>
                  <a:lnTo>
                    <a:pt x="982" y="45"/>
                  </a:lnTo>
                  <a:lnTo>
                    <a:pt x="952" y="35"/>
                  </a:lnTo>
                  <a:lnTo>
                    <a:pt x="921" y="27"/>
                  </a:lnTo>
                  <a:lnTo>
                    <a:pt x="889" y="19"/>
                  </a:lnTo>
                  <a:lnTo>
                    <a:pt x="857" y="13"/>
                  </a:lnTo>
                  <a:lnTo>
                    <a:pt x="824" y="8"/>
                  </a:lnTo>
                  <a:lnTo>
                    <a:pt x="791" y="5"/>
                  </a:lnTo>
                  <a:lnTo>
                    <a:pt x="756" y="2"/>
                  </a:lnTo>
                  <a:lnTo>
                    <a:pt x="722" y="1"/>
                  </a:lnTo>
                  <a:lnTo>
                    <a:pt x="687" y="0"/>
                  </a:lnTo>
                  <a:lnTo>
                    <a:pt x="653" y="1"/>
                  </a:lnTo>
                  <a:lnTo>
                    <a:pt x="618" y="2"/>
                  </a:lnTo>
                  <a:lnTo>
                    <a:pt x="584" y="5"/>
                  </a:lnTo>
                  <a:lnTo>
                    <a:pt x="549" y="8"/>
                  </a:lnTo>
                  <a:lnTo>
                    <a:pt x="514" y="13"/>
                  </a:lnTo>
                  <a:lnTo>
                    <a:pt x="480" y="17"/>
                  </a:lnTo>
                  <a:lnTo>
                    <a:pt x="446" y="23"/>
                  </a:lnTo>
                  <a:lnTo>
                    <a:pt x="412" y="29"/>
                  </a:lnTo>
                  <a:lnTo>
                    <a:pt x="379" y="36"/>
                  </a:lnTo>
                  <a:lnTo>
                    <a:pt x="345" y="43"/>
                  </a:lnTo>
                  <a:lnTo>
                    <a:pt x="313" y="50"/>
                  </a:lnTo>
                  <a:lnTo>
                    <a:pt x="282" y="58"/>
                  </a:lnTo>
                  <a:lnTo>
                    <a:pt x="251" y="66"/>
                  </a:lnTo>
                  <a:lnTo>
                    <a:pt x="221" y="75"/>
                  </a:lnTo>
                  <a:lnTo>
                    <a:pt x="192" y="84"/>
                  </a:lnTo>
                  <a:lnTo>
                    <a:pt x="165" y="92"/>
                  </a:lnTo>
                  <a:lnTo>
                    <a:pt x="138" y="101"/>
                  </a:lnTo>
                  <a:lnTo>
                    <a:pt x="112" y="111"/>
                  </a:lnTo>
                  <a:lnTo>
                    <a:pt x="87" y="120"/>
                  </a:lnTo>
                  <a:lnTo>
                    <a:pt x="64" y="130"/>
                  </a:lnTo>
                  <a:lnTo>
                    <a:pt x="44" y="138"/>
                  </a:lnTo>
                  <a:lnTo>
                    <a:pt x="23" y="147"/>
                  </a:lnTo>
                  <a:lnTo>
                    <a:pt x="5" y="157"/>
                  </a:lnTo>
                  <a:lnTo>
                    <a:pt x="0" y="163"/>
                  </a:lnTo>
                  <a:lnTo>
                    <a:pt x="2" y="173"/>
                  </a:lnTo>
                  <a:lnTo>
                    <a:pt x="10" y="181"/>
                  </a:lnTo>
                  <a:lnTo>
                    <a:pt x="23" y="180"/>
                  </a:lnTo>
                  <a:lnTo>
                    <a:pt x="46" y="169"/>
                  </a:lnTo>
                  <a:lnTo>
                    <a:pt x="70" y="159"/>
                  </a:lnTo>
                  <a:lnTo>
                    <a:pt x="97" y="149"/>
                  </a:lnTo>
                  <a:lnTo>
                    <a:pt x="123" y="138"/>
                  </a:lnTo>
                  <a:lnTo>
                    <a:pt x="150" y="129"/>
                  </a:lnTo>
                  <a:lnTo>
                    <a:pt x="178" y="120"/>
                  </a:lnTo>
                  <a:lnTo>
                    <a:pt x="207" y="111"/>
                  </a:lnTo>
                  <a:lnTo>
                    <a:pt x="237" y="102"/>
                  </a:lnTo>
                  <a:lnTo>
                    <a:pt x="267" y="94"/>
                  </a:lnTo>
                  <a:lnTo>
                    <a:pt x="298" y="86"/>
                  </a:lnTo>
                  <a:lnTo>
                    <a:pt x="330" y="79"/>
                  </a:lnTo>
                  <a:lnTo>
                    <a:pt x="362" y="73"/>
                  </a:lnTo>
                  <a:lnTo>
                    <a:pt x="394" y="67"/>
                  </a:lnTo>
                  <a:lnTo>
                    <a:pt x="426" y="61"/>
                  </a:lnTo>
                  <a:lnTo>
                    <a:pt x="459" y="55"/>
                  </a:lnTo>
                  <a:lnTo>
                    <a:pt x="492" y="51"/>
                  </a:lnTo>
                  <a:lnTo>
                    <a:pt x="525" y="46"/>
                  </a:lnTo>
                  <a:lnTo>
                    <a:pt x="557" y="43"/>
                  </a:lnTo>
                  <a:lnTo>
                    <a:pt x="590" y="40"/>
                  </a:lnTo>
                  <a:lnTo>
                    <a:pt x="622" y="38"/>
                  </a:lnTo>
                  <a:lnTo>
                    <a:pt x="654" y="36"/>
                  </a:lnTo>
                  <a:lnTo>
                    <a:pt x="686" y="35"/>
                  </a:lnTo>
                  <a:lnTo>
                    <a:pt x="717" y="35"/>
                  </a:lnTo>
                  <a:lnTo>
                    <a:pt x="748" y="35"/>
                  </a:lnTo>
                  <a:lnTo>
                    <a:pt x="778" y="36"/>
                  </a:lnTo>
                  <a:lnTo>
                    <a:pt x="808" y="38"/>
                  </a:lnTo>
                  <a:lnTo>
                    <a:pt x="837" y="40"/>
                  </a:lnTo>
                  <a:lnTo>
                    <a:pt x="865" y="44"/>
                  </a:lnTo>
                  <a:lnTo>
                    <a:pt x="892" y="48"/>
                  </a:lnTo>
                  <a:lnTo>
                    <a:pt x="919" y="53"/>
                  </a:lnTo>
                  <a:lnTo>
                    <a:pt x="944" y="59"/>
                  </a:lnTo>
                  <a:lnTo>
                    <a:pt x="968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6" name="Freeform 19"/>
            <p:cNvSpPr>
              <a:spLocks/>
            </p:cNvSpPr>
            <p:nvPr/>
          </p:nvSpPr>
          <p:spPr bwMode="auto">
            <a:xfrm>
              <a:off x="1340" y="1253"/>
              <a:ext cx="32" cy="36"/>
            </a:xfrm>
            <a:custGeom>
              <a:avLst/>
              <a:gdLst>
                <a:gd name="T0" fmla="*/ 32 w 65"/>
                <a:gd name="T1" fmla="*/ 4 h 72"/>
                <a:gd name="T2" fmla="*/ 32 w 65"/>
                <a:gd name="T3" fmla="*/ 6 h 72"/>
                <a:gd name="T4" fmla="*/ 31 w 65"/>
                <a:gd name="T5" fmla="*/ 9 h 72"/>
                <a:gd name="T6" fmla="*/ 28 w 65"/>
                <a:gd name="T7" fmla="*/ 14 h 72"/>
                <a:gd name="T8" fmla="*/ 25 w 65"/>
                <a:gd name="T9" fmla="*/ 19 h 72"/>
                <a:gd name="T10" fmla="*/ 22 w 65"/>
                <a:gd name="T11" fmla="*/ 24 h 72"/>
                <a:gd name="T12" fmla="*/ 18 w 65"/>
                <a:gd name="T13" fmla="*/ 29 h 72"/>
                <a:gd name="T14" fmla="*/ 15 w 65"/>
                <a:gd name="T15" fmla="*/ 33 h 72"/>
                <a:gd name="T16" fmla="*/ 13 w 65"/>
                <a:gd name="T17" fmla="*/ 35 h 72"/>
                <a:gd name="T18" fmla="*/ 9 w 65"/>
                <a:gd name="T19" fmla="*/ 36 h 72"/>
                <a:gd name="T20" fmla="*/ 5 w 65"/>
                <a:gd name="T21" fmla="*/ 36 h 72"/>
                <a:gd name="T22" fmla="*/ 2 w 65"/>
                <a:gd name="T23" fmla="*/ 36 h 72"/>
                <a:gd name="T24" fmla="*/ 0 w 65"/>
                <a:gd name="T25" fmla="*/ 33 h 72"/>
                <a:gd name="T26" fmla="*/ 0 w 65"/>
                <a:gd name="T27" fmla="*/ 30 h 72"/>
                <a:gd name="T28" fmla="*/ 2 w 65"/>
                <a:gd name="T29" fmla="*/ 26 h 72"/>
                <a:gd name="T30" fmla="*/ 5 w 65"/>
                <a:gd name="T31" fmla="*/ 22 h 72"/>
                <a:gd name="T32" fmla="*/ 8 w 65"/>
                <a:gd name="T33" fmla="*/ 17 h 72"/>
                <a:gd name="T34" fmla="*/ 12 w 65"/>
                <a:gd name="T35" fmla="*/ 10 h 72"/>
                <a:gd name="T36" fmla="*/ 15 w 65"/>
                <a:gd name="T37" fmla="*/ 5 h 72"/>
                <a:gd name="T38" fmla="*/ 18 w 65"/>
                <a:gd name="T39" fmla="*/ 2 h 72"/>
                <a:gd name="T40" fmla="*/ 20 w 65"/>
                <a:gd name="T41" fmla="*/ 0 h 72"/>
                <a:gd name="T42" fmla="*/ 23 w 65"/>
                <a:gd name="T43" fmla="*/ 0 h 72"/>
                <a:gd name="T44" fmla="*/ 26 w 65"/>
                <a:gd name="T45" fmla="*/ 1 h 72"/>
                <a:gd name="T46" fmla="*/ 29 w 65"/>
                <a:gd name="T47" fmla="*/ 2 h 72"/>
                <a:gd name="T48" fmla="*/ 32 w 65"/>
                <a:gd name="T49" fmla="*/ 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"/>
                <a:gd name="T76" fmla="*/ 0 h 72"/>
                <a:gd name="T77" fmla="*/ 65 w 65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" h="72">
                  <a:moveTo>
                    <a:pt x="65" y="8"/>
                  </a:moveTo>
                  <a:lnTo>
                    <a:pt x="65" y="12"/>
                  </a:lnTo>
                  <a:lnTo>
                    <a:pt x="62" y="19"/>
                  </a:lnTo>
                  <a:lnTo>
                    <a:pt x="57" y="28"/>
                  </a:lnTo>
                  <a:lnTo>
                    <a:pt x="51" y="38"/>
                  </a:lnTo>
                  <a:lnTo>
                    <a:pt x="44" y="49"/>
                  </a:lnTo>
                  <a:lnTo>
                    <a:pt x="37" y="58"/>
                  </a:lnTo>
                  <a:lnTo>
                    <a:pt x="31" y="66"/>
                  </a:lnTo>
                  <a:lnTo>
                    <a:pt x="27" y="69"/>
                  </a:lnTo>
                  <a:lnTo>
                    <a:pt x="19" y="72"/>
                  </a:lnTo>
                  <a:lnTo>
                    <a:pt x="10" y="72"/>
                  </a:lnTo>
                  <a:lnTo>
                    <a:pt x="4" y="71"/>
                  </a:lnTo>
                  <a:lnTo>
                    <a:pt x="0" y="66"/>
                  </a:lnTo>
                  <a:lnTo>
                    <a:pt x="1" y="61"/>
                  </a:lnTo>
                  <a:lnTo>
                    <a:pt x="5" y="53"/>
                  </a:lnTo>
                  <a:lnTo>
                    <a:pt x="10" y="44"/>
                  </a:lnTo>
                  <a:lnTo>
                    <a:pt x="17" y="33"/>
                  </a:lnTo>
                  <a:lnTo>
                    <a:pt x="24" y="21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3"/>
                  </a:lnTo>
                  <a:lnTo>
                    <a:pt x="58" y="5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7" name="Freeform 20"/>
            <p:cNvSpPr>
              <a:spLocks/>
            </p:cNvSpPr>
            <p:nvPr/>
          </p:nvSpPr>
          <p:spPr bwMode="auto">
            <a:xfrm>
              <a:off x="1280" y="1242"/>
              <a:ext cx="31" cy="38"/>
            </a:xfrm>
            <a:custGeom>
              <a:avLst/>
              <a:gdLst>
                <a:gd name="T0" fmla="*/ 31 w 61"/>
                <a:gd name="T1" fmla="*/ 2 h 78"/>
                <a:gd name="T2" fmla="*/ 31 w 61"/>
                <a:gd name="T3" fmla="*/ 4 h 78"/>
                <a:gd name="T4" fmla="*/ 30 w 61"/>
                <a:gd name="T5" fmla="*/ 7 h 78"/>
                <a:gd name="T6" fmla="*/ 28 w 61"/>
                <a:gd name="T7" fmla="*/ 12 h 78"/>
                <a:gd name="T8" fmla="*/ 25 w 61"/>
                <a:gd name="T9" fmla="*/ 18 h 78"/>
                <a:gd name="T10" fmla="*/ 22 w 61"/>
                <a:gd name="T11" fmla="*/ 24 h 78"/>
                <a:gd name="T12" fmla="*/ 18 w 61"/>
                <a:gd name="T13" fmla="*/ 29 h 78"/>
                <a:gd name="T14" fmla="*/ 16 w 61"/>
                <a:gd name="T15" fmla="*/ 33 h 78"/>
                <a:gd name="T16" fmla="*/ 14 w 61"/>
                <a:gd name="T17" fmla="*/ 35 h 78"/>
                <a:gd name="T18" fmla="*/ 10 w 61"/>
                <a:gd name="T19" fmla="*/ 37 h 78"/>
                <a:gd name="T20" fmla="*/ 6 w 61"/>
                <a:gd name="T21" fmla="*/ 38 h 78"/>
                <a:gd name="T22" fmla="*/ 2 w 61"/>
                <a:gd name="T23" fmla="*/ 37 h 78"/>
                <a:gd name="T24" fmla="*/ 0 w 61"/>
                <a:gd name="T25" fmla="*/ 36 h 78"/>
                <a:gd name="T26" fmla="*/ 0 w 61"/>
                <a:gd name="T27" fmla="*/ 33 h 78"/>
                <a:gd name="T28" fmla="*/ 2 w 61"/>
                <a:gd name="T29" fmla="*/ 29 h 78"/>
                <a:gd name="T30" fmla="*/ 4 w 61"/>
                <a:gd name="T31" fmla="*/ 24 h 78"/>
                <a:gd name="T32" fmla="*/ 8 w 61"/>
                <a:gd name="T33" fmla="*/ 18 h 78"/>
                <a:gd name="T34" fmla="*/ 11 w 61"/>
                <a:gd name="T35" fmla="*/ 12 h 78"/>
                <a:gd name="T36" fmla="*/ 14 w 61"/>
                <a:gd name="T37" fmla="*/ 7 h 78"/>
                <a:gd name="T38" fmla="*/ 17 w 61"/>
                <a:gd name="T39" fmla="*/ 3 h 78"/>
                <a:gd name="T40" fmla="*/ 19 w 61"/>
                <a:gd name="T41" fmla="*/ 1 h 78"/>
                <a:gd name="T42" fmla="*/ 22 w 61"/>
                <a:gd name="T43" fmla="*/ 0 h 78"/>
                <a:gd name="T44" fmla="*/ 25 w 61"/>
                <a:gd name="T45" fmla="*/ 1 h 78"/>
                <a:gd name="T46" fmla="*/ 27 w 61"/>
                <a:gd name="T47" fmla="*/ 2 h 78"/>
                <a:gd name="T48" fmla="*/ 31 w 61"/>
                <a:gd name="T49" fmla="*/ 2 h 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78"/>
                <a:gd name="T77" fmla="*/ 61 w 61"/>
                <a:gd name="T78" fmla="*/ 78 h 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78">
                  <a:moveTo>
                    <a:pt x="61" y="5"/>
                  </a:moveTo>
                  <a:lnTo>
                    <a:pt x="61" y="8"/>
                  </a:lnTo>
                  <a:lnTo>
                    <a:pt x="59" y="15"/>
                  </a:lnTo>
                  <a:lnTo>
                    <a:pt x="56" y="25"/>
                  </a:lnTo>
                  <a:lnTo>
                    <a:pt x="50" y="36"/>
                  </a:lnTo>
                  <a:lnTo>
                    <a:pt x="43" y="49"/>
                  </a:lnTo>
                  <a:lnTo>
                    <a:pt x="36" y="59"/>
                  </a:lnTo>
                  <a:lnTo>
                    <a:pt x="31" y="67"/>
                  </a:lnTo>
                  <a:lnTo>
                    <a:pt x="27" y="72"/>
                  </a:lnTo>
                  <a:lnTo>
                    <a:pt x="19" y="76"/>
                  </a:lnTo>
                  <a:lnTo>
                    <a:pt x="11" y="78"/>
                  </a:lnTo>
                  <a:lnTo>
                    <a:pt x="4" y="76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8" y="49"/>
                  </a:lnTo>
                  <a:lnTo>
                    <a:pt x="15" y="37"/>
                  </a:lnTo>
                  <a:lnTo>
                    <a:pt x="21" y="25"/>
                  </a:lnTo>
                  <a:lnTo>
                    <a:pt x="28" y="14"/>
                  </a:lnTo>
                  <a:lnTo>
                    <a:pt x="34" y="6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8" name="Freeform 21"/>
            <p:cNvSpPr>
              <a:spLocks/>
            </p:cNvSpPr>
            <p:nvPr/>
          </p:nvSpPr>
          <p:spPr bwMode="auto">
            <a:xfrm>
              <a:off x="1208" y="1233"/>
              <a:ext cx="40" cy="51"/>
            </a:xfrm>
            <a:custGeom>
              <a:avLst/>
              <a:gdLst>
                <a:gd name="T0" fmla="*/ 40 w 80"/>
                <a:gd name="T1" fmla="*/ 3 h 101"/>
                <a:gd name="T2" fmla="*/ 40 w 80"/>
                <a:gd name="T3" fmla="*/ 5 h 101"/>
                <a:gd name="T4" fmla="*/ 38 w 80"/>
                <a:gd name="T5" fmla="*/ 10 h 101"/>
                <a:gd name="T6" fmla="*/ 34 w 80"/>
                <a:gd name="T7" fmla="*/ 16 h 101"/>
                <a:gd name="T8" fmla="*/ 29 w 80"/>
                <a:gd name="T9" fmla="*/ 24 h 101"/>
                <a:gd name="T10" fmla="*/ 24 w 80"/>
                <a:gd name="T11" fmla="*/ 33 h 101"/>
                <a:gd name="T12" fmla="*/ 20 w 80"/>
                <a:gd name="T13" fmla="*/ 41 h 101"/>
                <a:gd name="T14" fmla="*/ 15 w 80"/>
                <a:gd name="T15" fmla="*/ 46 h 101"/>
                <a:gd name="T16" fmla="*/ 13 w 80"/>
                <a:gd name="T17" fmla="*/ 49 h 101"/>
                <a:gd name="T18" fmla="*/ 10 w 80"/>
                <a:gd name="T19" fmla="*/ 50 h 101"/>
                <a:gd name="T20" fmla="*/ 6 w 80"/>
                <a:gd name="T21" fmla="*/ 51 h 101"/>
                <a:gd name="T22" fmla="*/ 2 w 80"/>
                <a:gd name="T23" fmla="*/ 51 h 101"/>
                <a:gd name="T24" fmla="*/ 0 w 80"/>
                <a:gd name="T25" fmla="*/ 49 h 101"/>
                <a:gd name="T26" fmla="*/ 1 w 80"/>
                <a:gd name="T27" fmla="*/ 46 h 101"/>
                <a:gd name="T28" fmla="*/ 3 w 80"/>
                <a:gd name="T29" fmla="*/ 41 h 101"/>
                <a:gd name="T30" fmla="*/ 7 w 80"/>
                <a:gd name="T31" fmla="*/ 33 h 101"/>
                <a:gd name="T32" fmla="*/ 12 w 80"/>
                <a:gd name="T33" fmla="*/ 25 h 101"/>
                <a:gd name="T34" fmla="*/ 17 w 80"/>
                <a:gd name="T35" fmla="*/ 16 h 101"/>
                <a:gd name="T36" fmla="*/ 21 w 80"/>
                <a:gd name="T37" fmla="*/ 9 h 101"/>
                <a:gd name="T38" fmla="*/ 25 w 80"/>
                <a:gd name="T39" fmla="*/ 4 h 101"/>
                <a:gd name="T40" fmla="*/ 27 w 80"/>
                <a:gd name="T41" fmla="*/ 1 h 101"/>
                <a:gd name="T42" fmla="*/ 30 w 80"/>
                <a:gd name="T43" fmla="*/ 0 h 101"/>
                <a:gd name="T44" fmla="*/ 33 w 80"/>
                <a:gd name="T45" fmla="*/ 1 h 101"/>
                <a:gd name="T46" fmla="*/ 37 w 80"/>
                <a:gd name="T47" fmla="*/ 2 h 101"/>
                <a:gd name="T48" fmla="*/ 40 w 80"/>
                <a:gd name="T49" fmla="*/ 3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101"/>
                <a:gd name="T77" fmla="*/ 80 w 80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101">
                  <a:moveTo>
                    <a:pt x="80" y="5"/>
                  </a:moveTo>
                  <a:lnTo>
                    <a:pt x="80" y="9"/>
                  </a:lnTo>
                  <a:lnTo>
                    <a:pt x="75" y="19"/>
                  </a:lnTo>
                  <a:lnTo>
                    <a:pt x="67" y="32"/>
                  </a:lnTo>
                  <a:lnTo>
                    <a:pt x="59" y="48"/>
                  </a:lnTo>
                  <a:lnTo>
                    <a:pt x="49" y="66"/>
                  </a:lnTo>
                  <a:lnTo>
                    <a:pt x="40" y="81"/>
                  </a:lnTo>
                  <a:lnTo>
                    <a:pt x="31" y="91"/>
                  </a:lnTo>
                  <a:lnTo>
                    <a:pt x="27" y="97"/>
                  </a:lnTo>
                  <a:lnTo>
                    <a:pt x="20" y="100"/>
                  </a:lnTo>
                  <a:lnTo>
                    <a:pt x="12" y="101"/>
                  </a:lnTo>
                  <a:lnTo>
                    <a:pt x="4" y="101"/>
                  </a:lnTo>
                  <a:lnTo>
                    <a:pt x="0" y="98"/>
                  </a:lnTo>
                  <a:lnTo>
                    <a:pt x="2" y="92"/>
                  </a:lnTo>
                  <a:lnTo>
                    <a:pt x="7" y="81"/>
                  </a:lnTo>
                  <a:lnTo>
                    <a:pt x="14" y="66"/>
                  </a:lnTo>
                  <a:lnTo>
                    <a:pt x="25" y="50"/>
                  </a:lnTo>
                  <a:lnTo>
                    <a:pt x="34" y="32"/>
                  </a:lnTo>
                  <a:lnTo>
                    <a:pt x="43" y="17"/>
                  </a:lnTo>
                  <a:lnTo>
                    <a:pt x="50" y="7"/>
                  </a:lnTo>
                  <a:lnTo>
                    <a:pt x="55" y="1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73" y="4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39" name="Freeform 22"/>
            <p:cNvSpPr>
              <a:spLocks/>
            </p:cNvSpPr>
            <p:nvPr/>
          </p:nvSpPr>
          <p:spPr bwMode="auto">
            <a:xfrm>
              <a:off x="1140" y="1234"/>
              <a:ext cx="39" cy="51"/>
            </a:xfrm>
            <a:custGeom>
              <a:avLst/>
              <a:gdLst>
                <a:gd name="T0" fmla="*/ 39 w 77"/>
                <a:gd name="T1" fmla="*/ 3 h 102"/>
                <a:gd name="T2" fmla="*/ 39 w 77"/>
                <a:gd name="T3" fmla="*/ 5 h 102"/>
                <a:gd name="T4" fmla="*/ 36 w 77"/>
                <a:gd name="T5" fmla="*/ 10 h 102"/>
                <a:gd name="T6" fmla="*/ 33 w 77"/>
                <a:gd name="T7" fmla="*/ 17 h 102"/>
                <a:gd name="T8" fmla="*/ 29 w 77"/>
                <a:gd name="T9" fmla="*/ 25 h 102"/>
                <a:gd name="T10" fmla="*/ 24 w 77"/>
                <a:gd name="T11" fmla="*/ 33 h 102"/>
                <a:gd name="T12" fmla="*/ 20 w 77"/>
                <a:gd name="T13" fmla="*/ 40 h 102"/>
                <a:gd name="T14" fmla="*/ 16 w 77"/>
                <a:gd name="T15" fmla="*/ 45 h 102"/>
                <a:gd name="T16" fmla="*/ 13 w 77"/>
                <a:gd name="T17" fmla="*/ 48 h 102"/>
                <a:gd name="T18" fmla="*/ 10 w 77"/>
                <a:gd name="T19" fmla="*/ 51 h 102"/>
                <a:gd name="T20" fmla="*/ 6 w 77"/>
                <a:gd name="T21" fmla="*/ 51 h 102"/>
                <a:gd name="T22" fmla="*/ 2 w 77"/>
                <a:gd name="T23" fmla="*/ 51 h 102"/>
                <a:gd name="T24" fmla="*/ 0 w 77"/>
                <a:gd name="T25" fmla="*/ 49 h 102"/>
                <a:gd name="T26" fmla="*/ 1 w 77"/>
                <a:gd name="T27" fmla="*/ 47 h 102"/>
                <a:gd name="T28" fmla="*/ 3 w 77"/>
                <a:gd name="T29" fmla="*/ 41 h 102"/>
                <a:gd name="T30" fmla="*/ 7 w 77"/>
                <a:gd name="T31" fmla="*/ 33 h 102"/>
                <a:gd name="T32" fmla="*/ 12 w 77"/>
                <a:gd name="T33" fmla="*/ 25 h 102"/>
                <a:gd name="T34" fmla="*/ 17 w 77"/>
                <a:gd name="T35" fmla="*/ 16 h 102"/>
                <a:gd name="T36" fmla="*/ 21 w 77"/>
                <a:gd name="T37" fmla="*/ 9 h 102"/>
                <a:gd name="T38" fmla="*/ 25 w 77"/>
                <a:gd name="T39" fmla="*/ 3 h 102"/>
                <a:gd name="T40" fmla="*/ 27 w 77"/>
                <a:gd name="T41" fmla="*/ 1 h 102"/>
                <a:gd name="T42" fmla="*/ 30 w 77"/>
                <a:gd name="T43" fmla="*/ 0 h 102"/>
                <a:gd name="T44" fmla="*/ 32 w 77"/>
                <a:gd name="T45" fmla="*/ 1 h 102"/>
                <a:gd name="T46" fmla="*/ 35 w 77"/>
                <a:gd name="T47" fmla="*/ 2 h 102"/>
                <a:gd name="T48" fmla="*/ 39 w 77"/>
                <a:gd name="T49" fmla="*/ 3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102"/>
                <a:gd name="T77" fmla="*/ 77 w 77"/>
                <a:gd name="T78" fmla="*/ 102 h 1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102">
                  <a:moveTo>
                    <a:pt x="77" y="5"/>
                  </a:moveTo>
                  <a:lnTo>
                    <a:pt x="77" y="9"/>
                  </a:lnTo>
                  <a:lnTo>
                    <a:pt x="72" y="19"/>
                  </a:lnTo>
                  <a:lnTo>
                    <a:pt x="65" y="33"/>
                  </a:lnTo>
                  <a:lnTo>
                    <a:pt x="57" y="49"/>
                  </a:lnTo>
                  <a:lnTo>
                    <a:pt x="47" y="65"/>
                  </a:lnTo>
                  <a:lnTo>
                    <a:pt x="39" y="80"/>
                  </a:lnTo>
                  <a:lnTo>
                    <a:pt x="31" y="90"/>
                  </a:lnTo>
                  <a:lnTo>
                    <a:pt x="26" y="96"/>
                  </a:lnTo>
                  <a:lnTo>
                    <a:pt x="19" y="101"/>
                  </a:lnTo>
                  <a:lnTo>
                    <a:pt x="11" y="102"/>
                  </a:lnTo>
                  <a:lnTo>
                    <a:pt x="3" y="102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6" y="81"/>
                  </a:lnTo>
                  <a:lnTo>
                    <a:pt x="13" y="66"/>
                  </a:lnTo>
                  <a:lnTo>
                    <a:pt x="24" y="49"/>
                  </a:lnTo>
                  <a:lnTo>
                    <a:pt x="33" y="32"/>
                  </a:lnTo>
                  <a:lnTo>
                    <a:pt x="42" y="18"/>
                  </a:lnTo>
                  <a:lnTo>
                    <a:pt x="49" y="6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0" name="Freeform 23"/>
            <p:cNvSpPr>
              <a:spLocks/>
            </p:cNvSpPr>
            <p:nvPr/>
          </p:nvSpPr>
          <p:spPr bwMode="auto">
            <a:xfrm>
              <a:off x="1066" y="1235"/>
              <a:ext cx="49" cy="68"/>
            </a:xfrm>
            <a:custGeom>
              <a:avLst/>
              <a:gdLst>
                <a:gd name="T0" fmla="*/ 49 w 99"/>
                <a:gd name="T1" fmla="*/ 3 h 136"/>
                <a:gd name="T2" fmla="*/ 49 w 99"/>
                <a:gd name="T3" fmla="*/ 5 h 136"/>
                <a:gd name="T4" fmla="*/ 45 w 99"/>
                <a:gd name="T5" fmla="*/ 12 h 136"/>
                <a:gd name="T6" fmla="*/ 40 w 99"/>
                <a:gd name="T7" fmla="*/ 21 h 136"/>
                <a:gd name="T8" fmla="*/ 34 w 99"/>
                <a:gd name="T9" fmla="*/ 34 h 136"/>
                <a:gd name="T10" fmla="*/ 27 w 99"/>
                <a:gd name="T11" fmla="*/ 44 h 136"/>
                <a:gd name="T12" fmla="*/ 21 w 99"/>
                <a:gd name="T13" fmla="*/ 54 h 136"/>
                <a:gd name="T14" fmla="*/ 16 w 99"/>
                <a:gd name="T15" fmla="*/ 62 h 136"/>
                <a:gd name="T16" fmla="*/ 13 w 99"/>
                <a:gd name="T17" fmla="*/ 66 h 136"/>
                <a:gd name="T18" fmla="*/ 10 w 99"/>
                <a:gd name="T19" fmla="*/ 67 h 136"/>
                <a:gd name="T20" fmla="*/ 5 w 99"/>
                <a:gd name="T21" fmla="*/ 68 h 136"/>
                <a:gd name="T22" fmla="*/ 1 w 99"/>
                <a:gd name="T23" fmla="*/ 68 h 136"/>
                <a:gd name="T24" fmla="*/ 0 w 99"/>
                <a:gd name="T25" fmla="*/ 66 h 136"/>
                <a:gd name="T26" fmla="*/ 1 w 99"/>
                <a:gd name="T27" fmla="*/ 62 h 136"/>
                <a:gd name="T28" fmla="*/ 4 w 99"/>
                <a:gd name="T29" fmla="*/ 55 h 136"/>
                <a:gd name="T30" fmla="*/ 10 w 99"/>
                <a:gd name="T31" fmla="*/ 45 h 136"/>
                <a:gd name="T32" fmla="*/ 17 w 99"/>
                <a:gd name="T33" fmla="*/ 34 h 136"/>
                <a:gd name="T34" fmla="*/ 23 w 99"/>
                <a:gd name="T35" fmla="*/ 21 h 136"/>
                <a:gd name="T36" fmla="*/ 30 w 99"/>
                <a:gd name="T37" fmla="*/ 11 h 136"/>
                <a:gd name="T38" fmla="*/ 34 w 99"/>
                <a:gd name="T39" fmla="*/ 4 h 136"/>
                <a:gd name="T40" fmla="*/ 37 w 99"/>
                <a:gd name="T41" fmla="*/ 1 h 136"/>
                <a:gd name="T42" fmla="*/ 40 w 99"/>
                <a:gd name="T43" fmla="*/ 0 h 136"/>
                <a:gd name="T44" fmla="*/ 43 w 99"/>
                <a:gd name="T45" fmla="*/ 1 h 136"/>
                <a:gd name="T46" fmla="*/ 46 w 99"/>
                <a:gd name="T47" fmla="*/ 1 h 136"/>
                <a:gd name="T48" fmla="*/ 49 w 99"/>
                <a:gd name="T49" fmla="*/ 3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36"/>
                <a:gd name="T77" fmla="*/ 99 w 99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36">
                  <a:moveTo>
                    <a:pt x="99" y="6"/>
                  </a:moveTo>
                  <a:lnTo>
                    <a:pt x="98" y="10"/>
                  </a:lnTo>
                  <a:lnTo>
                    <a:pt x="91" y="24"/>
                  </a:lnTo>
                  <a:lnTo>
                    <a:pt x="81" y="43"/>
                  </a:lnTo>
                  <a:lnTo>
                    <a:pt x="68" y="67"/>
                  </a:lnTo>
                  <a:lnTo>
                    <a:pt x="55" y="88"/>
                  </a:lnTo>
                  <a:lnTo>
                    <a:pt x="43" y="109"/>
                  </a:lnTo>
                  <a:lnTo>
                    <a:pt x="32" y="124"/>
                  </a:lnTo>
                  <a:lnTo>
                    <a:pt x="26" y="131"/>
                  </a:lnTo>
                  <a:lnTo>
                    <a:pt x="20" y="134"/>
                  </a:lnTo>
                  <a:lnTo>
                    <a:pt x="11" y="136"/>
                  </a:lnTo>
                  <a:lnTo>
                    <a:pt x="3" y="136"/>
                  </a:lnTo>
                  <a:lnTo>
                    <a:pt x="0" y="132"/>
                  </a:lnTo>
                  <a:lnTo>
                    <a:pt x="2" y="125"/>
                  </a:lnTo>
                  <a:lnTo>
                    <a:pt x="9" y="110"/>
                  </a:lnTo>
                  <a:lnTo>
                    <a:pt x="21" y="90"/>
                  </a:lnTo>
                  <a:lnTo>
                    <a:pt x="35" y="67"/>
                  </a:lnTo>
                  <a:lnTo>
                    <a:pt x="47" y="43"/>
                  </a:lnTo>
                  <a:lnTo>
                    <a:pt x="60" y="23"/>
                  </a:lnTo>
                  <a:lnTo>
                    <a:pt x="69" y="8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1" name="Freeform 24"/>
            <p:cNvSpPr>
              <a:spLocks/>
            </p:cNvSpPr>
            <p:nvPr/>
          </p:nvSpPr>
          <p:spPr bwMode="auto">
            <a:xfrm>
              <a:off x="1010" y="1245"/>
              <a:ext cx="49" cy="69"/>
            </a:xfrm>
            <a:custGeom>
              <a:avLst/>
              <a:gdLst>
                <a:gd name="T0" fmla="*/ 49 w 99"/>
                <a:gd name="T1" fmla="*/ 3 h 137"/>
                <a:gd name="T2" fmla="*/ 49 w 99"/>
                <a:gd name="T3" fmla="*/ 6 h 137"/>
                <a:gd name="T4" fmla="*/ 45 w 99"/>
                <a:gd name="T5" fmla="*/ 13 h 137"/>
                <a:gd name="T6" fmla="*/ 40 w 99"/>
                <a:gd name="T7" fmla="*/ 23 h 137"/>
                <a:gd name="T8" fmla="*/ 34 w 99"/>
                <a:gd name="T9" fmla="*/ 34 h 137"/>
                <a:gd name="T10" fmla="*/ 27 w 99"/>
                <a:gd name="T11" fmla="*/ 45 h 137"/>
                <a:gd name="T12" fmla="*/ 21 w 99"/>
                <a:gd name="T13" fmla="*/ 55 h 137"/>
                <a:gd name="T14" fmla="*/ 16 w 99"/>
                <a:gd name="T15" fmla="*/ 63 h 137"/>
                <a:gd name="T16" fmla="*/ 13 w 99"/>
                <a:gd name="T17" fmla="*/ 66 h 137"/>
                <a:gd name="T18" fmla="*/ 10 w 99"/>
                <a:gd name="T19" fmla="*/ 68 h 137"/>
                <a:gd name="T20" fmla="*/ 6 w 99"/>
                <a:gd name="T21" fmla="*/ 69 h 137"/>
                <a:gd name="T22" fmla="*/ 2 w 99"/>
                <a:gd name="T23" fmla="*/ 68 h 137"/>
                <a:gd name="T24" fmla="*/ 0 w 99"/>
                <a:gd name="T25" fmla="*/ 67 h 137"/>
                <a:gd name="T26" fmla="*/ 1 w 99"/>
                <a:gd name="T27" fmla="*/ 63 h 137"/>
                <a:gd name="T28" fmla="*/ 4 w 99"/>
                <a:gd name="T29" fmla="*/ 56 h 137"/>
                <a:gd name="T30" fmla="*/ 10 w 99"/>
                <a:gd name="T31" fmla="*/ 45 h 137"/>
                <a:gd name="T32" fmla="*/ 17 w 99"/>
                <a:gd name="T33" fmla="*/ 34 h 137"/>
                <a:gd name="T34" fmla="*/ 23 w 99"/>
                <a:gd name="T35" fmla="*/ 22 h 137"/>
                <a:gd name="T36" fmla="*/ 30 w 99"/>
                <a:gd name="T37" fmla="*/ 12 h 137"/>
                <a:gd name="T38" fmla="*/ 34 w 99"/>
                <a:gd name="T39" fmla="*/ 5 h 137"/>
                <a:gd name="T40" fmla="*/ 37 w 99"/>
                <a:gd name="T41" fmla="*/ 2 h 137"/>
                <a:gd name="T42" fmla="*/ 40 w 99"/>
                <a:gd name="T43" fmla="*/ 0 h 137"/>
                <a:gd name="T44" fmla="*/ 43 w 99"/>
                <a:gd name="T45" fmla="*/ 1 h 137"/>
                <a:gd name="T46" fmla="*/ 46 w 99"/>
                <a:gd name="T47" fmla="*/ 2 h 137"/>
                <a:gd name="T48" fmla="*/ 49 w 99"/>
                <a:gd name="T49" fmla="*/ 3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37"/>
                <a:gd name="T77" fmla="*/ 99 w 99"/>
                <a:gd name="T78" fmla="*/ 137 h 1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37">
                  <a:moveTo>
                    <a:pt x="99" y="6"/>
                  </a:moveTo>
                  <a:lnTo>
                    <a:pt x="98" y="12"/>
                  </a:lnTo>
                  <a:lnTo>
                    <a:pt x="91" y="26"/>
                  </a:lnTo>
                  <a:lnTo>
                    <a:pt x="81" y="45"/>
                  </a:lnTo>
                  <a:lnTo>
                    <a:pt x="68" y="67"/>
                  </a:lnTo>
                  <a:lnTo>
                    <a:pt x="55" y="90"/>
                  </a:lnTo>
                  <a:lnTo>
                    <a:pt x="43" y="110"/>
                  </a:lnTo>
                  <a:lnTo>
                    <a:pt x="32" y="125"/>
                  </a:lnTo>
                  <a:lnTo>
                    <a:pt x="27" y="131"/>
                  </a:lnTo>
                  <a:lnTo>
                    <a:pt x="20" y="135"/>
                  </a:lnTo>
                  <a:lnTo>
                    <a:pt x="12" y="137"/>
                  </a:lnTo>
                  <a:lnTo>
                    <a:pt x="4" y="136"/>
                  </a:lnTo>
                  <a:lnTo>
                    <a:pt x="0" y="133"/>
                  </a:lnTo>
                  <a:lnTo>
                    <a:pt x="2" y="126"/>
                  </a:lnTo>
                  <a:lnTo>
                    <a:pt x="9" y="111"/>
                  </a:lnTo>
                  <a:lnTo>
                    <a:pt x="21" y="90"/>
                  </a:lnTo>
                  <a:lnTo>
                    <a:pt x="35" y="67"/>
                  </a:lnTo>
                  <a:lnTo>
                    <a:pt x="47" y="44"/>
                  </a:lnTo>
                  <a:lnTo>
                    <a:pt x="60" y="23"/>
                  </a:lnTo>
                  <a:lnTo>
                    <a:pt x="69" y="10"/>
                  </a:lnTo>
                  <a:lnTo>
                    <a:pt x="75" y="3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2" y="4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2" name="Freeform 25"/>
            <p:cNvSpPr>
              <a:spLocks/>
            </p:cNvSpPr>
            <p:nvPr/>
          </p:nvSpPr>
          <p:spPr bwMode="auto">
            <a:xfrm>
              <a:off x="942" y="1255"/>
              <a:ext cx="48" cy="87"/>
            </a:xfrm>
            <a:custGeom>
              <a:avLst/>
              <a:gdLst>
                <a:gd name="T0" fmla="*/ 48 w 97"/>
                <a:gd name="T1" fmla="*/ 2 h 174"/>
                <a:gd name="T2" fmla="*/ 48 w 97"/>
                <a:gd name="T3" fmla="*/ 5 h 174"/>
                <a:gd name="T4" fmla="*/ 44 w 97"/>
                <a:gd name="T5" fmla="*/ 15 h 174"/>
                <a:gd name="T6" fmla="*/ 39 w 97"/>
                <a:gd name="T7" fmla="*/ 27 h 174"/>
                <a:gd name="T8" fmla="*/ 33 w 97"/>
                <a:gd name="T9" fmla="*/ 42 h 174"/>
                <a:gd name="T10" fmla="*/ 26 w 97"/>
                <a:gd name="T11" fmla="*/ 57 h 174"/>
                <a:gd name="T12" fmla="*/ 21 w 97"/>
                <a:gd name="T13" fmla="*/ 70 h 174"/>
                <a:gd name="T14" fmla="*/ 16 w 97"/>
                <a:gd name="T15" fmla="*/ 80 h 174"/>
                <a:gd name="T16" fmla="*/ 13 w 97"/>
                <a:gd name="T17" fmla="*/ 84 h 174"/>
                <a:gd name="T18" fmla="*/ 9 w 97"/>
                <a:gd name="T19" fmla="*/ 86 h 174"/>
                <a:gd name="T20" fmla="*/ 5 w 97"/>
                <a:gd name="T21" fmla="*/ 87 h 174"/>
                <a:gd name="T22" fmla="*/ 2 w 97"/>
                <a:gd name="T23" fmla="*/ 86 h 174"/>
                <a:gd name="T24" fmla="*/ 0 w 97"/>
                <a:gd name="T25" fmla="*/ 85 h 174"/>
                <a:gd name="T26" fmla="*/ 1 w 97"/>
                <a:gd name="T27" fmla="*/ 80 h 174"/>
                <a:gd name="T28" fmla="*/ 4 w 97"/>
                <a:gd name="T29" fmla="*/ 71 h 174"/>
                <a:gd name="T30" fmla="*/ 10 w 97"/>
                <a:gd name="T31" fmla="*/ 57 h 174"/>
                <a:gd name="T32" fmla="*/ 16 w 97"/>
                <a:gd name="T33" fmla="*/ 43 h 174"/>
                <a:gd name="T34" fmla="*/ 22 w 97"/>
                <a:gd name="T35" fmla="*/ 27 h 174"/>
                <a:gd name="T36" fmla="*/ 28 w 97"/>
                <a:gd name="T37" fmla="*/ 14 h 174"/>
                <a:gd name="T38" fmla="*/ 33 w 97"/>
                <a:gd name="T39" fmla="*/ 5 h 174"/>
                <a:gd name="T40" fmla="*/ 36 w 97"/>
                <a:gd name="T41" fmla="*/ 1 h 174"/>
                <a:gd name="T42" fmla="*/ 38 w 97"/>
                <a:gd name="T43" fmla="*/ 0 h 174"/>
                <a:gd name="T44" fmla="*/ 41 w 97"/>
                <a:gd name="T45" fmla="*/ 1 h 174"/>
                <a:gd name="T46" fmla="*/ 45 w 97"/>
                <a:gd name="T47" fmla="*/ 1 h 174"/>
                <a:gd name="T48" fmla="*/ 48 w 97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7"/>
                <a:gd name="T76" fmla="*/ 0 h 174"/>
                <a:gd name="T77" fmla="*/ 97 w 97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7" h="174">
                  <a:moveTo>
                    <a:pt x="97" y="4"/>
                  </a:moveTo>
                  <a:lnTo>
                    <a:pt x="96" y="11"/>
                  </a:lnTo>
                  <a:lnTo>
                    <a:pt x="89" y="30"/>
                  </a:lnTo>
                  <a:lnTo>
                    <a:pt x="79" y="55"/>
                  </a:lnTo>
                  <a:lnTo>
                    <a:pt x="67" y="84"/>
                  </a:lnTo>
                  <a:lnTo>
                    <a:pt x="53" y="114"/>
                  </a:lnTo>
                  <a:lnTo>
                    <a:pt x="42" y="140"/>
                  </a:lnTo>
                  <a:lnTo>
                    <a:pt x="32" y="160"/>
                  </a:lnTo>
                  <a:lnTo>
                    <a:pt x="27" y="168"/>
                  </a:lnTo>
                  <a:lnTo>
                    <a:pt x="19" y="172"/>
                  </a:lnTo>
                  <a:lnTo>
                    <a:pt x="11" y="174"/>
                  </a:lnTo>
                  <a:lnTo>
                    <a:pt x="4" y="172"/>
                  </a:lnTo>
                  <a:lnTo>
                    <a:pt x="0" y="169"/>
                  </a:lnTo>
                  <a:lnTo>
                    <a:pt x="3" y="160"/>
                  </a:lnTo>
                  <a:lnTo>
                    <a:pt x="9" y="141"/>
                  </a:lnTo>
                  <a:lnTo>
                    <a:pt x="20" y="115"/>
                  </a:lnTo>
                  <a:lnTo>
                    <a:pt x="32" y="85"/>
                  </a:lnTo>
                  <a:lnTo>
                    <a:pt x="45" y="55"/>
                  </a:lnTo>
                  <a:lnTo>
                    <a:pt x="57" y="29"/>
                  </a:lnTo>
                  <a:lnTo>
                    <a:pt x="66" y="9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3" name="Freeform 26"/>
            <p:cNvSpPr>
              <a:spLocks/>
            </p:cNvSpPr>
            <p:nvPr/>
          </p:nvSpPr>
          <p:spPr bwMode="auto">
            <a:xfrm>
              <a:off x="1382" y="1288"/>
              <a:ext cx="273" cy="241"/>
            </a:xfrm>
            <a:custGeom>
              <a:avLst/>
              <a:gdLst>
                <a:gd name="T0" fmla="*/ 2 w 546"/>
                <a:gd name="T1" fmla="*/ 240 h 480"/>
                <a:gd name="T2" fmla="*/ 14 w 546"/>
                <a:gd name="T3" fmla="*/ 241 h 480"/>
                <a:gd name="T4" fmla="*/ 31 w 546"/>
                <a:gd name="T5" fmla="*/ 240 h 480"/>
                <a:gd name="T6" fmla="*/ 48 w 546"/>
                <a:gd name="T7" fmla="*/ 240 h 480"/>
                <a:gd name="T8" fmla="*/ 59 w 546"/>
                <a:gd name="T9" fmla="*/ 236 h 480"/>
                <a:gd name="T10" fmla="*/ 70 w 546"/>
                <a:gd name="T11" fmla="*/ 224 h 480"/>
                <a:gd name="T12" fmla="*/ 82 w 546"/>
                <a:gd name="T13" fmla="*/ 211 h 480"/>
                <a:gd name="T14" fmla="*/ 97 w 546"/>
                <a:gd name="T15" fmla="*/ 198 h 480"/>
                <a:gd name="T16" fmla="*/ 114 w 546"/>
                <a:gd name="T17" fmla="*/ 186 h 480"/>
                <a:gd name="T18" fmla="*/ 136 w 546"/>
                <a:gd name="T19" fmla="*/ 177 h 480"/>
                <a:gd name="T20" fmla="*/ 159 w 546"/>
                <a:gd name="T21" fmla="*/ 171 h 480"/>
                <a:gd name="T22" fmla="*/ 186 w 546"/>
                <a:gd name="T23" fmla="*/ 172 h 480"/>
                <a:gd name="T24" fmla="*/ 209 w 546"/>
                <a:gd name="T25" fmla="*/ 178 h 480"/>
                <a:gd name="T26" fmla="*/ 225 w 546"/>
                <a:gd name="T27" fmla="*/ 192 h 480"/>
                <a:gd name="T28" fmla="*/ 236 w 546"/>
                <a:gd name="T29" fmla="*/ 211 h 480"/>
                <a:gd name="T30" fmla="*/ 241 w 546"/>
                <a:gd name="T31" fmla="*/ 229 h 480"/>
                <a:gd name="T32" fmla="*/ 241 w 546"/>
                <a:gd name="T33" fmla="*/ 233 h 480"/>
                <a:gd name="T34" fmla="*/ 248 w 546"/>
                <a:gd name="T35" fmla="*/ 227 h 480"/>
                <a:gd name="T36" fmla="*/ 257 w 546"/>
                <a:gd name="T37" fmla="*/ 225 h 480"/>
                <a:gd name="T38" fmla="*/ 264 w 546"/>
                <a:gd name="T39" fmla="*/ 224 h 480"/>
                <a:gd name="T40" fmla="*/ 267 w 546"/>
                <a:gd name="T41" fmla="*/ 203 h 480"/>
                <a:gd name="T42" fmla="*/ 273 w 546"/>
                <a:gd name="T43" fmla="*/ 162 h 480"/>
                <a:gd name="T44" fmla="*/ 263 w 546"/>
                <a:gd name="T45" fmla="*/ 132 h 480"/>
                <a:gd name="T46" fmla="*/ 241 w 546"/>
                <a:gd name="T47" fmla="*/ 117 h 480"/>
                <a:gd name="T48" fmla="*/ 217 w 546"/>
                <a:gd name="T49" fmla="*/ 107 h 480"/>
                <a:gd name="T50" fmla="*/ 200 w 546"/>
                <a:gd name="T51" fmla="*/ 94 h 480"/>
                <a:gd name="T52" fmla="*/ 196 w 546"/>
                <a:gd name="T53" fmla="*/ 76 h 480"/>
                <a:gd name="T54" fmla="*/ 192 w 546"/>
                <a:gd name="T55" fmla="*/ 55 h 480"/>
                <a:gd name="T56" fmla="*/ 185 w 546"/>
                <a:gd name="T57" fmla="*/ 32 h 480"/>
                <a:gd name="T58" fmla="*/ 177 w 546"/>
                <a:gd name="T59" fmla="*/ 14 h 480"/>
                <a:gd name="T60" fmla="*/ 170 w 546"/>
                <a:gd name="T61" fmla="*/ 9 h 480"/>
                <a:gd name="T62" fmla="*/ 160 w 546"/>
                <a:gd name="T63" fmla="*/ 5 h 480"/>
                <a:gd name="T64" fmla="*/ 148 w 546"/>
                <a:gd name="T65" fmla="*/ 3 h 480"/>
                <a:gd name="T66" fmla="*/ 134 w 546"/>
                <a:gd name="T67" fmla="*/ 1 h 480"/>
                <a:gd name="T68" fmla="*/ 118 w 546"/>
                <a:gd name="T69" fmla="*/ 0 h 480"/>
                <a:gd name="T70" fmla="*/ 104 w 546"/>
                <a:gd name="T71" fmla="*/ 1 h 480"/>
                <a:gd name="T72" fmla="*/ 91 w 546"/>
                <a:gd name="T73" fmla="*/ 2 h 480"/>
                <a:gd name="T74" fmla="*/ 81 w 546"/>
                <a:gd name="T75" fmla="*/ 4 h 480"/>
                <a:gd name="T76" fmla="*/ 74 w 546"/>
                <a:gd name="T77" fmla="*/ 9 h 480"/>
                <a:gd name="T78" fmla="*/ 65 w 546"/>
                <a:gd name="T79" fmla="*/ 20 h 480"/>
                <a:gd name="T80" fmla="*/ 56 w 546"/>
                <a:gd name="T81" fmla="*/ 39 h 480"/>
                <a:gd name="T82" fmla="*/ 49 w 546"/>
                <a:gd name="T83" fmla="*/ 64 h 480"/>
                <a:gd name="T84" fmla="*/ 45 w 546"/>
                <a:gd name="T85" fmla="*/ 86 h 480"/>
                <a:gd name="T86" fmla="*/ 38 w 546"/>
                <a:gd name="T87" fmla="*/ 102 h 480"/>
                <a:gd name="T88" fmla="*/ 30 w 546"/>
                <a:gd name="T89" fmla="*/ 119 h 480"/>
                <a:gd name="T90" fmla="*/ 24 w 546"/>
                <a:gd name="T91" fmla="*/ 136 h 480"/>
                <a:gd name="T92" fmla="*/ 20 w 546"/>
                <a:gd name="T93" fmla="*/ 165 h 480"/>
                <a:gd name="T94" fmla="*/ 13 w 546"/>
                <a:gd name="T95" fmla="*/ 196 h 480"/>
                <a:gd name="T96" fmla="*/ 6 w 546"/>
                <a:gd name="T97" fmla="*/ 215 h 480"/>
                <a:gd name="T98" fmla="*/ 1 w 546"/>
                <a:gd name="T99" fmla="*/ 229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6"/>
                <a:gd name="T151" fmla="*/ 0 h 480"/>
                <a:gd name="T152" fmla="*/ 546 w 546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6" h="480">
                  <a:moveTo>
                    <a:pt x="0" y="474"/>
                  </a:moveTo>
                  <a:lnTo>
                    <a:pt x="4" y="478"/>
                  </a:lnTo>
                  <a:lnTo>
                    <a:pt x="14" y="480"/>
                  </a:lnTo>
                  <a:lnTo>
                    <a:pt x="28" y="480"/>
                  </a:lnTo>
                  <a:lnTo>
                    <a:pt x="45" y="480"/>
                  </a:lnTo>
                  <a:lnTo>
                    <a:pt x="62" y="479"/>
                  </a:lnTo>
                  <a:lnTo>
                    <a:pt x="81" y="478"/>
                  </a:lnTo>
                  <a:lnTo>
                    <a:pt x="97" y="479"/>
                  </a:lnTo>
                  <a:lnTo>
                    <a:pt x="110" y="480"/>
                  </a:lnTo>
                  <a:lnTo>
                    <a:pt x="119" y="471"/>
                  </a:lnTo>
                  <a:lnTo>
                    <a:pt x="129" y="460"/>
                  </a:lnTo>
                  <a:lnTo>
                    <a:pt x="140" y="447"/>
                  </a:lnTo>
                  <a:lnTo>
                    <a:pt x="152" y="434"/>
                  </a:lnTo>
                  <a:lnTo>
                    <a:pt x="165" y="421"/>
                  </a:lnTo>
                  <a:lnTo>
                    <a:pt x="179" y="408"/>
                  </a:lnTo>
                  <a:lnTo>
                    <a:pt x="195" y="394"/>
                  </a:lnTo>
                  <a:lnTo>
                    <a:pt x="212" y="382"/>
                  </a:lnTo>
                  <a:lnTo>
                    <a:pt x="229" y="370"/>
                  </a:lnTo>
                  <a:lnTo>
                    <a:pt x="249" y="360"/>
                  </a:lnTo>
                  <a:lnTo>
                    <a:pt x="271" y="352"/>
                  </a:lnTo>
                  <a:lnTo>
                    <a:pt x="294" y="345"/>
                  </a:lnTo>
                  <a:lnTo>
                    <a:pt x="318" y="341"/>
                  </a:lnTo>
                  <a:lnTo>
                    <a:pt x="344" y="340"/>
                  </a:lnTo>
                  <a:lnTo>
                    <a:pt x="373" y="342"/>
                  </a:lnTo>
                  <a:lnTo>
                    <a:pt x="403" y="348"/>
                  </a:lnTo>
                  <a:lnTo>
                    <a:pt x="419" y="355"/>
                  </a:lnTo>
                  <a:lnTo>
                    <a:pt x="435" y="367"/>
                  </a:lnTo>
                  <a:lnTo>
                    <a:pt x="450" y="382"/>
                  </a:lnTo>
                  <a:lnTo>
                    <a:pt x="464" y="400"/>
                  </a:lnTo>
                  <a:lnTo>
                    <a:pt x="473" y="420"/>
                  </a:lnTo>
                  <a:lnTo>
                    <a:pt x="480" y="438"/>
                  </a:lnTo>
                  <a:lnTo>
                    <a:pt x="483" y="457"/>
                  </a:lnTo>
                  <a:lnTo>
                    <a:pt x="479" y="474"/>
                  </a:lnTo>
                  <a:lnTo>
                    <a:pt x="483" y="464"/>
                  </a:lnTo>
                  <a:lnTo>
                    <a:pt x="488" y="457"/>
                  </a:lnTo>
                  <a:lnTo>
                    <a:pt x="496" y="453"/>
                  </a:lnTo>
                  <a:lnTo>
                    <a:pt x="505" y="451"/>
                  </a:lnTo>
                  <a:lnTo>
                    <a:pt x="514" y="449"/>
                  </a:lnTo>
                  <a:lnTo>
                    <a:pt x="522" y="447"/>
                  </a:lnTo>
                  <a:lnTo>
                    <a:pt x="528" y="446"/>
                  </a:lnTo>
                  <a:lnTo>
                    <a:pt x="531" y="445"/>
                  </a:lnTo>
                  <a:lnTo>
                    <a:pt x="533" y="405"/>
                  </a:lnTo>
                  <a:lnTo>
                    <a:pt x="541" y="363"/>
                  </a:lnTo>
                  <a:lnTo>
                    <a:pt x="546" y="323"/>
                  </a:lnTo>
                  <a:lnTo>
                    <a:pt x="540" y="285"/>
                  </a:lnTo>
                  <a:lnTo>
                    <a:pt x="525" y="262"/>
                  </a:lnTo>
                  <a:lnTo>
                    <a:pt x="506" y="245"/>
                  </a:lnTo>
                  <a:lnTo>
                    <a:pt x="482" y="233"/>
                  </a:lnTo>
                  <a:lnTo>
                    <a:pt x="457" y="223"/>
                  </a:lnTo>
                  <a:lnTo>
                    <a:pt x="434" y="214"/>
                  </a:lnTo>
                  <a:lnTo>
                    <a:pt x="414" y="203"/>
                  </a:lnTo>
                  <a:lnTo>
                    <a:pt x="400" y="187"/>
                  </a:lnTo>
                  <a:lnTo>
                    <a:pt x="394" y="166"/>
                  </a:lnTo>
                  <a:lnTo>
                    <a:pt x="392" y="151"/>
                  </a:lnTo>
                  <a:lnTo>
                    <a:pt x="388" y="131"/>
                  </a:lnTo>
                  <a:lnTo>
                    <a:pt x="384" y="109"/>
                  </a:lnTo>
                  <a:lnTo>
                    <a:pt x="377" y="85"/>
                  </a:lnTo>
                  <a:lnTo>
                    <a:pt x="370" y="63"/>
                  </a:lnTo>
                  <a:lnTo>
                    <a:pt x="363" y="43"/>
                  </a:lnTo>
                  <a:lnTo>
                    <a:pt x="355" y="28"/>
                  </a:lnTo>
                  <a:lnTo>
                    <a:pt x="348" y="20"/>
                  </a:lnTo>
                  <a:lnTo>
                    <a:pt x="341" y="17"/>
                  </a:lnTo>
                  <a:lnTo>
                    <a:pt x="332" y="13"/>
                  </a:lnTo>
                  <a:lnTo>
                    <a:pt x="320" y="10"/>
                  </a:lnTo>
                  <a:lnTo>
                    <a:pt x="309" y="8"/>
                  </a:lnTo>
                  <a:lnTo>
                    <a:pt x="296" y="5"/>
                  </a:lnTo>
                  <a:lnTo>
                    <a:pt x="282" y="3"/>
                  </a:lnTo>
                  <a:lnTo>
                    <a:pt x="267" y="2"/>
                  </a:lnTo>
                  <a:lnTo>
                    <a:pt x="252" y="1"/>
                  </a:lnTo>
                  <a:lnTo>
                    <a:pt x="237" y="0"/>
                  </a:lnTo>
                  <a:lnTo>
                    <a:pt x="224" y="0"/>
                  </a:lnTo>
                  <a:lnTo>
                    <a:pt x="209" y="1"/>
                  </a:lnTo>
                  <a:lnTo>
                    <a:pt x="196" y="2"/>
                  </a:lnTo>
                  <a:lnTo>
                    <a:pt x="183" y="3"/>
                  </a:lnTo>
                  <a:lnTo>
                    <a:pt x="172" y="5"/>
                  </a:lnTo>
                  <a:lnTo>
                    <a:pt x="163" y="8"/>
                  </a:lnTo>
                  <a:lnTo>
                    <a:pt x="154" y="11"/>
                  </a:lnTo>
                  <a:lnTo>
                    <a:pt x="148" y="17"/>
                  </a:lnTo>
                  <a:lnTo>
                    <a:pt x="140" y="26"/>
                  </a:lnTo>
                  <a:lnTo>
                    <a:pt x="130" y="40"/>
                  </a:lnTo>
                  <a:lnTo>
                    <a:pt x="122" y="57"/>
                  </a:lnTo>
                  <a:lnTo>
                    <a:pt x="113" y="78"/>
                  </a:lnTo>
                  <a:lnTo>
                    <a:pt x="105" y="101"/>
                  </a:lnTo>
                  <a:lnTo>
                    <a:pt x="99" y="127"/>
                  </a:lnTo>
                  <a:lnTo>
                    <a:pt x="93" y="156"/>
                  </a:lnTo>
                  <a:lnTo>
                    <a:pt x="90" y="171"/>
                  </a:lnTo>
                  <a:lnTo>
                    <a:pt x="84" y="187"/>
                  </a:lnTo>
                  <a:lnTo>
                    <a:pt x="77" y="203"/>
                  </a:lnTo>
                  <a:lnTo>
                    <a:pt x="69" y="220"/>
                  </a:lnTo>
                  <a:lnTo>
                    <a:pt x="61" y="238"/>
                  </a:lnTo>
                  <a:lnTo>
                    <a:pt x="53" y="254"/>
                  </a:lnTo>
                  <a:lnTo>
                    <a:pt x="49" y="270"/>
                  </a:lnTo>
                  <a:lnTo>
                    <a:pt x="45" y="285"/>
                  </a:lnTo>
                  <a:lnTo>
                    <a:pt x="40" y="329"/>
                  </a:lnTo>
                  <a:lnTo>
                    <a:pt x="34" y="363"/>
                  </a:lnTo>
                  <a:lnTo>
                    <a:pt x="27" y="390"/>
                  </a:lnTo>
                  <a:lnTo>
                    <a:pt x="19" y="411"/>
                  </a:lnTo>
                  <a:lnTo>
                    <a:pt x="12" y="429"/>
                  </a:lnTo>
                  <a:lnTo>
                    <a:pt x="6" y="444"/>
                  </a:lnTo>
                  <a:lnTo>
                    <a:pt x="1" y="457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ED0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4" name="Freeform 27"/>
            <p:cNvSpPr>
              <a:spLocks/>
            </p:cNvSpPr>
            <p:nvPr/>
          </p:nvSpPr>
          <p:spPr bwMode="auto">
            <a:xfrm>
              <a:off x="1006" y="1324"/>
              <a:ext cx="411" cy="207"/>
            </a:xfrm>
            <a:custGeom>
              <a:avLst/>
              <a:gdLst>
                <a:gd name="T0" fmla="*/ 348 w 823"/>
                <a:gd name="T1" fmla="*/ 202 h 414"/>
                <a:gd name="T2" fmla="*/ 325 w 823"/>
                <a:gd name="T3" fmla="*/ 204 h 414"/>
                <a:gd name="T4" fmla="*/ 299 w 823"/>
                <a:gd name="T5" fmla="*/ 206 h 414"/>
                <a:gd name="T6" fmla="*/ 282 w 823"/>
                <a:gd name="T7" fmla="*/ 203 h 414"/>
                <a:gd name="T8" fmla="*/ 281 w 823"/>
                <a:gd name="T9" fmla="*/ 193 h 414"/>
                <a:gd name="T10" fmla="*/ 278 w 823"/>
                <a:gd name="T11" fmla="*/ 174 h 414"/>
                <a:gd name="T12" fmla="*/ 272 w 823"/>
                <a:gd name="T13" fmla="*/ 154 h 414"/>
                <a:gd name="T14" fmla="*/ 259 w 823"/>
                <a:gd name="T15" fmla="*/ 139 h 414"/>
                <a:gd name="T16" fmla="*/ 236 w 823"/>
                <a:gd name="T17" fmla="*/ 132 h 414"/>
                <a:gd name="T18" fmla="*/ 208 w 823"/>
                <a:gd name="T19" fmla="*/ 130 h 414"/>
                <a:gd name="T20" fmla="*/ 181 w 823"/>
                <a:gd name="T21" fmla="*/ 135 h 414"/>
                <a:gd name="T22" fmla="*/ 156 w 823"/>
                <a:gd name="T23" fmla="*/ 145 h 414"/>
                <a:gd name="T24" fmla="*/ 134 w 823"/>
                <a:gd name="T25" fmla="*/ 157 h 414"/>
                <a:gd name="T26" fmla="*/ 114 w 823"/>
                <a:gd name="T27" fmla="*/ 171 h 414"/>
                <a:gd name="T28" fmla="*/ 98 w 823"/>
                <a:gd name="T29" fmla="*/ 186 h 414"/>
                <a:gd name="T30" fmla="*/ 85 w 823"/>
                <a:gd name="T31" fmla="*/ 199 h 414"/>
                <a:gd name="T32" fmla="*/ 77 w 823"/>
                <a:gd name="T33" fmla="*/ 206 h 414"/>
                <a:gd name="T34" fmla="*/ 63 w 823"/>
                <a:gd name="T35" fmla="*/ 207 h 414"/>
                <a:gd name="T36" fmla="*/ 44 w 823"/>
                <a:gd name="T37" fmla="*/ 206 h 414"/>
                <a:gd name="T38" fmla="*/ 30 w 823"/>
                <a:gd name="T39" fmla="*/ 204 h 414"/>
                <a:gd name="T40" fmla="*/ 27 w 823"/>
                <a:gd name="T41" fmla="*/ 198 h 414"/>
                <a:gd name="T42" fmla="*/ 21 w 823"/>
                <a:gd name="T43" fmla="*/ 190 h 414"/>
                <a:gd name="T44" fmla="*/ 15 w 823"/>
                <a:gd name="T45" fmla="*/ 188 h 414"/>
                <a:gd name="T46" fmla="*/ 8 w 823"/>
                <a:gd name="T47" fmla="*/ 188 h 414"/>
                <a:gd name="T48" fmla="*/ 3 w 823"/>
                <a:gd name="T49" fmla="*/ 188 h 414"/>
                <a:gd name="T50" fmla="*/ 0 w 823"/>
                <a:gd name="T51" fmla="*/ 185 h 414"/>
                <a:gd name="T52" fmla="*/ 0 w 823"/>
                <a:gd name="T53" fmla="*/ 177 h 414"/>
                <a:gd name="T54" fmla="*/ 6 w 823"/>
                <a:gd name="T55" fmla="*/ 160 h 414"/>
                <a:gd name="T56" fmla="*/ 14 w 823"/>
                <a:gd name="T57" fmla="*/ 134 h 414"/>
                <a:gd name="T58" fmla="*/ 23 w 823"/>
                <a:gd name="T59" fmla="*/ 107 h 414"/>
                <a:gd name="T60" fmla="*/ 31 w 823"/>
                <a:gd name="T61" fmla="*/ 81 h 414"/>
                <a:gd name="T62" fmla="*/ 42 w 823"/>
                <a:gd name="T63" fmla="*/ 56 h 414"/>
                <a:gd name="T64" fmla="*/ 54 w 823"/>
                <a:gd name="T65" fmla="*/ 35 h 414"/>
                <a:gd name="T66" fmla="*/ 63 w 823"/>
                <a:gd name="T67" fmla="*/ 22 h 414"/>
                <a:gd name="T68" fmla="*/ 71 w 823"/>
                <a:gd name="T69" fmla="*/ 14 h 414"/>
                <a:gd name="T70" fmla="*/ 89 w 823"/>
                <a:gd name="T71" fmla="*/ 8 h 414"/>
                <a:gd name="T72" fmla="*/ 110 w 823"/>
                <a:gd name="T73" fmla="*/ 5 h 414"/>
                <a:gd name="T74" fmla="*/ 135 w 823"/>
                <a:gd name="T75" fmla="*/ 4 h 414"/>
                <a:gd name="T76" fmla="*/ 159 w 823"/>
                <a:gd name="T77" fmla="*/ 5 h 414"/>
                <a:gd name="T78" fmla="*/ 183 w 823"/>
                <a:gd name="T79" fmla="*/ 6 h 414"/>
                <a:gd name="T80" fmla="*/ 204 w 823"/>
                <a:gd name="T81" fmla="*/ 6 h 414"/>
                <a:gd name="T82" fmla="*/ 219 w 823"/>
                <a:gd name="T83" fmla="*/ 5 h 414"/>
                <a:gd name="T84" fmla="*/ 232 w 823"/>
                <a:gd name="T85" fmla="*/ 3 h 414"/>
                <a:gd name="T86" fmla="*/ 252 w 823"/>
                <a:gd name="T87" fmla="*/ 1 h 414"/>
                <a:gd name="T88" fmla="*/ 278 w 823"/>
                <a:gd name="T89" fmla="*/ 0 h 414"/>
                <a:gd name="T90" fmla="*/ 309 w 823"/>
                <a:gd name="T91" fmla="*/ 1 h 414"/>
                <a:gd name="T92" fmla="*/ 340 w 823"/>
                <a:gd name="T93" fmla="*/ 1 h 414"/>
                <a:gd name="T94" fmla="*/ 369 w 823"/>
                <a:gd name="T95" fmla="*/ 3 h 414"/>
                <a:gd name="T96" fmla="*/ 392 w 823"/>
                <a:gd name="T97" fmla="*/ 3 h 414"/>
                <a:gd name="T98" fmla="*/ 407 w 823"/>
                <a:gd name="T99" fmla="*/ 3 h 414"/>
                <a:gd name="T100" fmla="*/ 411 w 823"/>
                <a:gd name="T101" fmla="*/ 4 h 414"/>
                <a:gd name="T102" fmla="*/ 403 w 823"/>
                <a:gd name="T103" fmla="*/ 20 h 414"/>
                <a:gd name="T104" fmla="*/ 390 w 823"/>
                <a:gd name="T105" fmla="*/ 46 h 414"/>
                <a:gd name="T106" fmla="*/ 378 w 823"/>
                <a:gd name="T107" fmla="*/ 74 h 414"/>
                <a:gd name="T108" fmla="*/ 372 w 823"/>
                <a:gd name="T109" fmla="*/ 99 h 414"/>
                <a:gd name="T110" fmla="*/ 365 w 823"/>
                <a:gd name="T111" fmla="*/ 130 h 414"/>
                <a:gd name="T112" fmla="*/ 359 w 823"/>
                <a:gd name="T113" fmla="*/ 163 h 414"/>
                <a:gd name="T114" fmla="*/ 355 w 823"/>
                <a:gd name="T115" fmla="*/ 191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3"/>
                <a:gd name="T175" fmla="*/ 0 h 414"/>
                <a:gd name="T176" fmla="*/ 823 w 823"/>
                <a:gd name="T177" fmla="*/ 414 h 4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3" h="414">
                  <a:moveTo>
                    <a:pt x="712" y="400"/>
                  </a:moveTo>
                  <a:lnTo>
                    <a:pt x="697" y="404"/>
                  </a:lnTo>
                  <a:lnTo>
                    <a:pt x="675" y="406"/>
                  </a:lnTo>
                  <a:lnTo>
                    <a:pt x="650" y="408"/>
                  </a:lnTo>
                  <a:lnTo>
                    <a:pt x="624" y="409"/>
                  </a:lnTo>
                  <a:lnTo>
                    <a:pt x="599" y="411"/>
                  </a:lnTo>
                  <a:lnTo>
                    <a:pt x="579" y="409"/>
                  </a:lnTo>
                  <a:lnTo>
                    <a:pt x="565" y="406"/>
                  </a:lnTo>
                  <a:lnTo>
                    <a:pt x="561" y="401"/>
                  </a:lnTo>
                  <a:lnTo>
                    <a:pt x="562" y="386"/>
                  </a:lnTo>
                  <a:lnTo>
                    <a:pt x="561" y="368"/>
                  </a:lnTo>
                  <a:lnTo>
                    <a:pt x="557" y="347"/>
                  </a:lnTo>
                  <a:lnTo>
                    <a:pt x="552" y="328"/>
                  </a:lnTo>
                  <a:lnTo>
                    <a:pt x="544" y="308"/>
                  </a:lnTo>
                  <a:lnTo>
                    <a:pt x="532" y="292"/>
                  </a:lnTo>
                  <a:lnTo>
                    <a:pt x="519" y="278"/>
                  </a:lnTo>
                  <a:lnTo>
                    <a:pt x="503" y="270"/>
                  </a:lnTo>
                  <a:lnTo>
                    <a:pt x="473" y="263"/>
                  </a:lnTo>
                  <a:lnTo>
                    <a:pt x="445" y="260"/>
                  </a:lnTo>
                  <a:lnTo>
                    <a:pt x="417" y="260"/>
                  </a:lnTo>
                  <a:lnTo>
                    <a:pt x="389" y="263"/>
                  </a:lnTo>
                  <a:lnTo>
                    <a:pt x="363" y="269"/>
                  </a:lnTo>
                  <a:lnTo>
                    <a:pt x="337" y="278"/>
                  </a:lnTo>
                  <a:lnTo>
                    <a:pt x="313" y="289"/>
                  </a:lnTo>
                  <a:lnTo>
                    <a:pt x="290" y="300"/>
                  </a:lnTo>
                  <a:lnTo>
                    <a:pt x="268" y="313"/>
                  </a:lnTo>
                  <a:lnTo>
                    <a:pt x="248" y="328"/>
                  </a:lnTo>
                  <a:lnTo>
                    <a:pt x="229" y="342"/>
                  </a:lnTo>
                  <a:lnTo>
                    <a:pt x="212" y="357"/>
                  </a:lnTo>
                  <a:lnTo>
                    <a:pt x="196" y="372"/>
                  </a:lnTo>
                  <a:lnTo>
                    <a:pt x="182" y="385"/>
                  </a:lnTo>
                  <a:lnTo>
                    <a:pt x="170" y="398"/>
                  </a:lnTo>
                  <a:lnTo>
                    <a:pt x="160" y="409"/>
                  </a:lnTo>
                  <a:lnTo>
                    <a:pt x="154" y="412"/>
                  </a:lnTo>
                  <a:lnTo>
                    <a:pt x="142" y="414"/>
                  </a:lnTo>
                  <a:lnTo>
                    <a:pt x="126" y="414"/>
                  </a:lnTo>
                  <a:lnTo>
                    <a:pt x="106" y="413"/>
                  </a:lnTo>
                  <a:lnTo>
                    <a:pt x="88" y="412"/>
                  </a:lnTo>
                  <a:lnTo>
                    <a:pt x="71" y="409"/>
                  </a:lnTo>
                  <a:lnTo>
                    <a:pt x="60" y="407"/>
                  </a:lnTo>
                  <a:lnTo>
                    <a:pt x="55" y="405"/>
                  </a:lnTo>
                  <a:lnTo>
                    <a:pt x="54" y="395"/>
                  </a:lnTo>
                  <a:lnTo>
                    <a:pt x="50" y="386"/>
                  </a:lnTo>
                  <a:lnTo>
                    <a:pt x="43" y="380"/>
                  </a:lnTo>
                  <a:lnTo>
                    <a:pt x="36" y="376"/>
                  </a:lnTo>
                  <a:lnTo>
                    <a:pt x="30" y="375"/>
                  </a:lnTo>
                  <a:lnTo>
                    <a:pt x="23" y="375"/>
                  </a:lnTo>
                  <a:lnTo>
                    <a:pt x="17" y="375"/>
                  </a:lnTo>
                  <a:lnTo>
                    <a:pt x="12" y="375"/>
                  </a:lnTo>
                  <a:lnTo>
                    <a:pt x="7" y="375"/>
                  </a:lnTo>
                  <a:lnTo>
                    <a:pt x="4" y="373"/>
                  </a:lnTo>
                  <a:lnTo>
                    <a:pt x="1" y="369"/>
                  </a:lnTo>
                  <a:lnTo>
                    <a:pt x="0" y="363"/>
                  </a:lnTo>
                  <a:lnTo>
                    <a:pt x="1" y="354"/>
                  </a:lnTo>
                  <a:lnTo>
                    <a:pt x="6" y="338"/>
                  </a:lnTo>
                  <a:lnTo>
                    <a:pt x="13" y="319"/>
                  </a:lnTo>
                  <a:lnTo>
                    <a:pt x="21" y="294"/>
                  </a:lnTo>
                  <a:lnTo>
                    <a:pt x="29" y="268"/>
                  </a:lnTo>
                  <a:lnTo>
                    <a:pt x="38" y="240"/>
                  </a:lnTo>
                  <a:lnTo>
                    <a:pt x="47" y="214"/>
                  </a:lnTo>
                  <a:lnTo>
                    <a:pt x="55" y="187"/>
                  </a:lnTo>
                  <a:lnTo>
                    <a:pt x="63" y="162"/>
                  </a:lnTo>
                  <a:lnTo>
                    <a:pt x="74" y="137"/>
                  </a:lnTo>
                  <a:lnTo>
                    <a:pt x="85" y="113"/>
                  </a:lnTo>
                  <a:lnTo>
                    <a:pt x="98" y="90"/>
                  </a:lnTo>
                  <a:lnTo>
                    <a:pt x="108" y="70"/>
                  </a:lnTo>
                  <a:lnTo>
                    <a:pt x="119" y="55"/>
                  </a:lnTo>
                  <a:lnTo>
                    <a:pt x="126" y="44"/>
                  </a:lnTo>
                  <a:lnTo>
                    <a:pt x="130" y="38"/>
                  </a:lnTo>
                  <a:lnTo>
                    <a:pt x="143" y="29"/>
                  </a:lnTo>
                  <a:lnTo>
                    <a:pt x="159" y="21"/>
                  </a:lnTo>
                  <a:lnTo>
                    <a:pt x="179" y="16"/>
                  </a:lnTo>
                  <a:lnTo>
                    <a:pt x="199" y="11"/>
                  </a:lnTo>
                  <a:lnTo>
                    <a:pt x="221" y="9"/>
                  </a:lnTo>
                  <a:lnTo>
                    <a:pt x="245" y="8"/>
                  </a:lnTo>
                  <a:lnTo>
                    <a:pt x="270" y="8"/>
                  </a:lnTo>
                  <a:lnTo>
                    <a:pt x="295" y="8"/>
                  </a:lnTo>
                  <a:lnTo>
                    <a:pt x="319" y="9"/>
                  </a:lnTo>
                  <a:lnTo>
                    <a:pt x="343" y="10"/>
                  </a:lnTo>
                  <a:lnTo>
                    <a:pt x="366" y="11"/>
                  </a:lnTo>
                  <a:lnTo>
                    <a:pt x="388" y="11"/>
                  </a:lnTo>
                  <a:lnTo>
                    <a:pt x="408" y="13"/>
                  </a:lnTo>
                  <a:lnTo>
                    <a:pt x="425" y="11"/>
                  </a:lnTo>
                  <a:lnTo>
                    <a:pt x="439" y="10"/>
                  </a:lnTo>
                  <a:lnTo>
                    <a:pt x="450" y="8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504" y="1"/>
                  </a:lnTo>
                  <a:lnTo>
                    <a:pt x="530" y="0"/>
                  </a:lnTo>
                  <a:lnTo>
                    <a:pt x="557" y="0"/>
                  </a:lnTo>
                  <a:lnTo>
                    <a:pt x="587" y="0"/>
                  </a:lnTo>
                  <a:lnTo>
                    <a:pt x="618" y="1"/>
                  </a:lnTo>
                  <a:lnTo>
                    <a:pt x="650" y="1"/>
                  </a:lnTo>
                  <a:lnTo>
                    <a:pt x="681" y="2"/>
                  </a:lnTo>
                  <a:lnTo>
                    <a:pt x="709" y="3"/>
                  </a:lnTo>
                  <a:lnTo>
                    <a:pt x="738" y="5"/>
                  </a:lnTo>
                  <a:lnTo>
                    <a:pt x="764" y="5"/>
                  </a:lnTo>
                  <a:lnTo>
                    <a:pt x="785" y="6"/>
                  </a:lnTo>
                  <a:lnTo>
                    <a:pt x="803" y="5"/>
                  </a:lnTo>
                  <a:lnTo>
                    <a:pt x="815" y="5"/>
                  </a:lnTo>
                  <a:lnTo>
                    <a:pt x="823" y="3"/>
                  </a:lnTo>
                  <a:lnTo>
                    <a:pt x="823" y="8"/>
                  </a:lnTo>
                  <a:lnTo>
                    <a:pt x="818" y="21"/>
                  </a:lnTo>
                  <a:lnTo>
                    <a:pt x="807" y="40"/>
                  </a:lnTo>
                  <a:lnTo>
                    <a:pt x="793" y="64"/>
                  </a:lnTo>
                  <a:lnTo>
                    <a:pt x="780" y="92"/>
                  </a:lnTo>
                  <a:lnTo>
                    <a:pt x="767" y="121"/>
                  </a:lnTo>
                  <a:lnTo>
                    <a:pt x="757" y="147"/>
                  </a:lnTo>
                  <a:lnTo>
                    <a:pt x="750" y="171"/>
                  </a:lnTo>
                  <a:lnTo>
                    <a:pt x="745" y="197"/>
                  </a:lnTo>
                  <a:lnTo>
                    <a:pt x="739" y="225"/>
                  </a:lnTo>
                  <a:lnTo>
                    <a:pt x="731" y="259"/>
                  </a:lnTo>
                  <a:lnTo>
                    <a:pt x="724" y="292"/>
                  </a:lnTo>
                  <a:lnTo>
                    <a:pt x="719" y="326"/>
                  </a:lnTo>
                  <a:lnTo>
                    <a:pt x="714" y="357"/>
                  </a:lnTo>
                  <a:lnTo>
                    <a:pt x="711" y="382"/>
                  </a:lnTo>
                  <a:lnTo>
                    <a:pt x="712" y="400"/>
                  </a:lnTo>
                  <a:close/>
                </a:path>
              </a:pathLst>
            </a:custGeom>
            <a:solidFill>
              <a:srgbClr val="ED00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5" name="Freeform 28"/>
            <p:cNvSpPr>
              <a:spLocks/>
            </p:cNvSpPr>
            <p:nvPr/>
          </p:nvSpPr>
          <p:spPr bwMode="auto">
            <a:xfrm>
              <a:off x="1659" y="1433"/>
              <a:ext cx="25" cy="78"/>
            </a:xfrm>
            <a:custGeom>
              <a:avLst/>
              <a:gdLst>
                <a:gd name="T0" fmla="*/ 0 w 50"/>
                <a:gd name="T1" fmla="*/ 75 h 156"/>
                <a:gd name="T2" fmla="*/ 0 w 50"/>
                <a:gd name="T3" fmla="*/ 78 h 156"/>
                <a:gd name="T4" fmla="*/ 3 w 50"/>
                <a:gd name="T5" fmla="*/ 78 h 156"/>
                <a:gd name="T6" fmla="*/ 6 w 50"/>
                <a:gd name="T7" fmla="*/ 78 h 156"/>
                <a:gd name="T8" fmla="*/ 10 w 50"/>
                <a:gd name="T9" fmla="*/ 77 h 156"/>
                <a:gd name="T10" fmla="*/ 15 w 50"/>
                <a:gd name="T11" fmla="*/ 65 h 156"/>
                <a:gd name="T12" fmla="*/ 21 w 50"/>
                <a:gd name="T13" fmla="*/ 43 h 156"/>
                <a:gd name="T14" fmla="*/ 24 w 50"/>
                <a:gd name="T15" fmla="*/ 20 h 156"/>
                <a:gd name="T16" fmla="*/ 25 w 50"/>
                <a:gd name="T17" fmla="*/ 5 h 156"/>
                <a:gd name="T18" fmla="*/ 22 w 50"/>
                <a:gd name="T19" fmla="*/ 1 h 156"/>
                <a:gd name="T20" fmla="*/ 17 w 50"/>
                <a:gd name="T21" fmla="*/ 0 h 156"/>
                <a:gd name="T22" fmla="*/ 12 w 50"/>
                <a:gd name="T23" fmla="*/ 1 h 156"/>
                <a:gd name="T24" fmla="*/ 11 w 50"/>
                <a:gd name="T25" fmla="*/ 4 h 156"/>
                <a:gd name="T26" fmla="*/ 11 w 50"/>
                <a:gd name="T27" fmla="*/ 18 h 156"/>
                <a:gd name="T28" fmla="*/ 7 w 50"/>
                <a:gd name="T29" fmla="*/ 40 h 156"/>
                <a:gd name="T30" fmla="*/ 3 w 50"/>
                <a:gd name="T31" fmla="*/ 61 h 156"/>
                <a:gd name="T32" fmla="*/ 0 w 50"/>
                <a:gd name="T33" fmla="*/ 75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156"/>
                <a:gd name="T53" fmla="*/ 50 w 50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156">
                  <a:moveTo>
                    <a:pt x="0" y="149"/>
                  </a:moveTo>
                  <a:lnTo>
                    <a:pt x="0" y="155"/>
                  </a:lnTo>
                  <a:lnTo>
                    <a:pt x="5" y="156"/>
                  </a:lnTo>
                  <a:lnTo>
                    <a:pt x="12" y="156"/>
                  </a:lnTo>
                  <a:lnTo>
                    <a:pt x="20" y="153"/>
                  </a:lnTo>
                  <a:lnTo>
                    <a:pt x="31" y="130"/>
                  </a:lnTo>
                  <a:lnTo>
                    <a:pt x="42" y="86"/>
                  </a:lnTo>
                  <a:lnTo>
                    <a:pt x="48" y="39"/>
                  </a:lnTo>
                  <a:lnTo>
                    <a:pt x="50" y="10"/>
                  </a:lnTo>
                  <a:lnTo>
                    <a:pt x="44" y="3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22" y="8"/>
                  </a:lnTo>
                  <a:lnTo>
                    <a:pt x="22" y="35"/>
                  </a:lnTo>
                  <a:lnTo>
                    <a:pt x="15" y="80"/>
                  </a:lnTo>
                  <a:lnTo>
                    <a:pt x="7" y="123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ED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6" name="Freeform 29"/>
            <p:cNvSpPr>
              <a:spLocks/>
            </p:cNvSpPr>
            <p:nvPr/>
          </p:nvSpPr>
          <p:spPr bwMode="auto">
            <a:xfrm>
              <a:off x="1626" y="1518"/>
              <a:ext cx="44" cy="29"/>
            </a:xfrm>
            <a:custGeom>
              <a:avLst/>
              <a:gdLst>
                <a:gd name="T0" fmla="*/ 44 w 88"/>
                <a:gd name="T1" fmla="*/ 0 h 57"/>
                <a:gd name="T2" fmla="*/ 38 w 88"/>
                <a:gd name="T3" fmla="*/ 3 h 57"/>
                <a:gd name="T4" fmla="*/ 31 w 88"/>
                <a:gd name="T5" fmla="*/ 5 h 57"/>
                <a:gd name="T6" fmla="*/ 25 w 88"/>
                <a:gd name="T7" fmla="*/ 5 h 57"/>
                <a:gd name="T8" fmla="*/ 21 w 88"/>
                <a:gd name="T9" fmla="*/ 5 h 57"/>
                <a:gd name="T10" fmla="*/ 14 w 88"/>
                <a:gd name="T11" fmla="*/ 5 h 57"/>
                <a:gd name="T12" fmla="*/ 10 w 88"/>
                <a:gd name="T13" fmla="*/ 6 h 57"/>
                <a:gd name="T14" fmla="*/ 6 w 88"/>
                <a:gd name="T15" fmla="*/ 8 h 57"/>
                <a:gd name="T16" fmla="*/ 3 w 88"/>
                <a:gd name="T17" fmla="*/ 11 h 57"/>
                <a:gd name="T18" fmla="*/ 0 w 88"/>
                <a:gd name="T19" fmla="*/ 17 h 57"/>
                <a:gd name="T20" fmla="*/ 1 w 88"/>
                <a:gd name="T21" fmla="*/ 22 h 57"/>
                <a:gd name="T22" fmla="*/ 6 w 88"/>
                <a:gd name="T23" fmla="*/ 26 h 57"/>
                <a:gd name="T24" fmla="*/ 10 w 88"/>
                <a:gd name="T25" fmla="*/ 28 h 57"/>
                <a:gd name="T26" fmla="*/ 21 w 88"/>
                <a:gd name="T27" fmla="*/ 29 h 57"/>
                <a:gd name="T28" fmla="*/ 29 w 88"/>
                <a:gd name="T29" fmla="*/ 27 h 57"/>
                <a:gd name="T30" fmla="*/ 36 w 88"/>
                <a:gd name="T31" fmla="*/ 24 h 57"/>
                <a:gd name="T32" fmla="*/ 40 w 88"/>
                <a:gd name="T33" fmla="*/ 20 h 57"/>
                <a:gd name="T34" fmla="*/ 43 w 88"/>
                <a:gd name="T35" fmla="*/ 14 h 57"/>
                <a:gd name="T36" fmla="*/ 44 w 88"/>
                <a:gd name="T37" fmla="*/ 9 h 57"/>
                <a:gd name="T38" fmla="*/ 44 w 88"/>
                <a:gd name="T39" fmla="*/ 4 h 57"/>
                <a:gd name="T40" fmla="*/ 44 w 8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57"/>
                <a:gd name="T65" fmla="*/ 88 w 8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57">
                  <a:moveTo>
                    <a:pt x="87" y="0"/>
                  </a:moveTo>
                  <a:lnTo>
                    <a:pt x="75" y="5"/>
                  </a:lnTo>
                  <a:lnTo>
                    <a:pt x="63" y="9"/>
                  </a:lnTo>
                  <a:lnTo>
                    <a:pt x="51" y="10"/>
                  </a:lnTo>
                  <a:lnTo>
                    <a:pt x="41" y="10"/>
                  </a:lnTo>
                  <a:lnTo>
                    <a:pt x="29" y="10"/>
                  </a:lnTo>
                  <a:lnTo>
                    <a:pt x="20" y="12"/>
                  </a:lnTo>
                  <a:lnTo>
                    <a:pt x="12" y="15"/>
                  </a:lnTo>
                  <a:lnTo>
                    <a:pt x="5" y="21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0" y="56"/>
                  </a:lnTo>
                  <a:lnTo>
                    <a:pt x="42" y="57"/>
                  </a:lnTo>
                  <a:lnTo>
                    <a:pt x="59" y="54"/>
                  </a:lnTo>
                  <a:lnTo>
                    <a:pt x="72" y="48"/>
                  </a:lnTo>
                  <a:lnTo>
                    <a:pt x="80" y="39"/>
                  </a:lnTo>
                  <a:lnTo>
                    <a:pt x="86" y="28"/>
                  </a:lnTo>
                  <a:lnTo>
                    <a:pt x="88" y="18"/>
                  </a:lnTo>
                  <a:lnTo>
                    <a:pt x="88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500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7" name="Freeform 30"/>
            <p:cNvSpPr>
              <a:spLocks/>
            </p:cNvSpPr>
            <p:nvPr/>
          </p:nvSpPr>
          <p:spPr bwMode="auto">
            <a:xfrm>
              <a:off x="1495" y="1300"/>
              <a:ext cx="70" cy="90"/>
            </a:xfrm>
            <a:custGeom>
              <a:avLst/>
              <a:gdLst>
                <a:gd name="T0" fmla="*/ 43 w 140"/>
                <a:gd name="T1" fmla="*/ 4 h 180"/>
                <a:gd name="T2" fmla="*/ 46 w 140"/>
                <a:gd name="T3" fmla="*/ 10 h 180"/>
                <a:gd name="T4" fmla="*/ 50 w 140"/>
                <a:gd name="T5" fmla="*/ 20 h 180"/>
                <a:gd name="T6" fmla="*/ 55 w 140"/>
                <a:gd name="T7" fmla="*/ 33 h 180"/>
                <a:gd name="T8" fmla="*/ 60 w 140"/>
                <a:gd name="T9" fmla="*/ 48 h 180"/>
                <a:gd name="T10" fmla="*/ 64 w 140"/>
                <a:gd name="T11" fmla="*/ 62 h 180"/>
                <a:gd name="T12" fmla="*/ 68 w 140"/>
                <a:gd name="T13" fmla="*/ 75 h 180"/>
                <a:gd name="T14" fmla="*/ 70 w 140"/>
                <a:gd name="T15" fmla="*/ 85 h 180"/>
                <a:gd name="T16" fmla="*/ 70 w 140"/>
                <a:gd name="T17" fmla="*/ 88 h 180"/>
                <a:gd name="T18" fmla="*/ 69 w 140"/>
                <a:gd name="T19" fmla="*/ 90 h 180"/>
                <a:gd name="T20" fmla="*/ 66 w 140"/>
                <a:gd name="T21" fmla="*/ 90 h 180"/>
                <a:gd name="T22" fmla="*/ 63 w 140"/>
                <a:gd name="T23" fmla="*/ 90 h 180"/>
                <a:gd name="T24" fmla="*/ 59 w 140"/>
                <a:gd name="T25" fmla="*/ 90 h 180"/>
                <a:gd name="T26" fmla="*/ 54 w 140"/>
                <a:gd name="T27" fmla="*/ 88 h 180"/>
                <a:gd name="T28" fmla="*/ 49 w 140"/>
                <a:gd name="T29" fmla="*/ 86 h 180"/>
                <a:gd name="T30" fmla="*/ 44 w 140"/>
                <a:gd name="T31" fmla="*/ 84 h 180"/>
                <a:gd name="T32" fmla="*/ 39 w 140"/>
                <a:gd name="T33" fmla="*/ 81 h 180"/>
                <a:gd name="T34" fmla="*/ 36 w 140"/>
                <a:gd name="T35" fmla="*/ 81 h 180"/>
                <a:gd name="T36" fmla="*/ 31 w 140"/>
                <a:gd name="T37" fmla="*/ 80 h 180"/>
                <a:gd name="T38" fmla="*/ 25 w 140"/>
                <a:gd name="T39" fmla="*/ 80 h 180"/>
                <a:gd name="T40" fmla="*/ 19 w 140"/>
                <a:gd name="T41" fmla="*/ 80 h 180"/>
                <a:gd name="T42" fmla="*/ 12 w 140"/>
                <a:gd name="T43" fmla="*/ 79 h 180"/>
                <a:gd name="T44" fmla="*/ 6 w 140"/>
                <a:gd name="T45" fmla="*/ 79 h 180"/>
                <a:gd name="T46" fmla="*/ 2 w 140"/>
                <a:gd name="T47" fmla="*/ 78 h 180"/>
                <a:gd name="T48" fmla="*/ 1 w 140"/>
                <a:gd name="T49" fmla="*/ 77 h 180"/>
                <a:gd name="T50" fmla="*/ 0 w 140"/>
                <a:gd name="T51" fmla="*/ 62 h 180"/>
                <a:gd name="T52" fmla="*/ 0 w 140"/>
                <a:gd name="T53" fmla="*/ 36 h 180"/>
                <a:gd name="T54" fmla="*/ 1 w 140"/>
                <a:gd name="T55" fmla="*/ 11 h 180"/>
                <a:gd name="T56" fmla="*/ 4 w 140"/>
                <a:gd name="T57" fmla="*/ 0 h 180"/>
                <a:gd name="T58" fmla="*/ 8 w 140"/>
                <a:gd name="T59" fmla="*/ 0 h 180"/>
                <a:gd name="T60" fmla="*/ 12 w 140"/>
                <a:gd name="T61" fmla="*/ 0 h 180"/>
                <a:gd name="T62" fmla="*/ 18 w 140"/>
                <a:gd name="T63" fmla="*/ 0 h 180"/>
                <a:gd name="T64" fmla="*/ 24 w 140"/>
                <a:gd name="T65" fmla="*/ 0 h 180"/>
                <a:gd name="T66" fmla="*/ 30 w 140"/>
                <a:gd name="T67" fmla="*/ 1 h 180"/>
                <a:gd name="T68" fmla="*/ 35 w 140"/>
                <a:gd name="T69" fmla="*/ 1 h 180"/>
                <a:gd name="T70" fmla="*/ 40 w 140"/>
                <a:gd name="T71" fmla="*/ 2 h 180"/>
                <a:gd name="T72" fmla="*/ 43 w 140"/>
                <a:gd name="T73" fmla="*/ 4 h 1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"/>
                <a:gd name="T112" fmla="*/ 0 h 180"/>
                <a:gd name="T113" fmla="*/ 140 w 140"/>
                <a:gd name="T114" fmla="*/ 180 h 1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" h="180">
                  <a:moveTo>
                    <a:pt x="86" y="8"/>
                  </a:moveTo>
                  <a:lnTo>
                    <a:pt x="93" y="19"/>
                  </a:lnTo>
                  <a:lnTo>
                    <a:pt x="101" y="40"/>
                  </a:lnTo>
                  <a:lnTo>
                    <a:pt x="110" y="66"/>
                  </a:lnTo>
                  <a:lnTo>
                    <a:pt x="120" y="96"/>
                  </a:lnTo>
                  <a:lnTo>
                    <a:pt x="128" y="125"/>
                  </a:lnTo>
                  <a:lnTo>
                    <a:pt x="135" y="150"/>
                  </a:lnTo>
                  <a:lnTo>
                    <a:pt x="139" y="169"/>
                  </a:lnTo>
                  <a:lnTo>
                    <a:pt x="140" y="176"/>
                  </a:lnTo>
                  <a:lnTo>
                    <a:pt x="138" y="179"/>
                  </a:lnTo>
                  <a:lnTo>
                    <a:pt x="132" y="180"/>
                  </a:lnTo>
                  <a:lnTo>
                    <a:pt x="127" y="180"/>
                  </a:lnTo>
                  <a:lnTo>
                    <a:pt x="118" y="179"/>
                  </a:lnTo>
                  <a:lnTo>
                    <a:pt x="109" y="176"/>
                  </a:lnTo>
                  <a:lnTo>
                    <a:pt x="99" y="172"/>
                  </a:lnTo>
                  <a:lnTo>
                    <a:pt x="89" y="168"/>
                  </a:lnTo>
                  <a:lnTo>
                    <a:pt x="78" y="162"/>
                  </a:lnTo>
                  <a:lnTo>
                    <a:pt x="72" y="161"/>
                  </a:lnTo>
                  <a:lnTo>
                    <a:pt x="63" y="160"/>
                  </a:lnTo>
                  <a:lnTo>
                    <a:pt x="51" y="160"/>
                  </a:lnTo>
                  <a:lnTo>
                    <a:pt x="38" y="160"/>
                  </a:lnTo>
                  <a:lnTo>
                    <a:pt x="24" y="158"/>
                  </a:lnTo>
                  <a:lnTo>
                    <a:pt x="13" y="157"/>
                  </a:lnTo>
                  <a:lnTo>
                    <a:pt x="4" y="156"/>
                  </a:lnTo>
                  <a:lnTo>
                    <a:pt x="1" y="153"/>
                  </a:lnTo>
                  <a:lnTo>
                    <a:pt x="0" y="124"/>
                  </a:lnTo>
                  <a:lnTo>
                    <a:pt x="0" y="72"/>
                  </a:lnTo>
                  <a:lnTo>
                    <a:pt x="2" y="23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8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8" name="Freeform 31"/>
            <p:cNvSpPr>
              <a:spLocks/>
            </p:cNvSpPr>
            <p:nvPr/>
          </p:nvSpPr>
          <p:spPr bwMode="auto">
            <a:xfrm>
              <a:off x="1503" y="1312"/>
              <a:ext cx="51" cy="64"/>
            </a:xfrm>
            <a:custGeom>
              <a:avLst/>
              <a:gdLst>
                <a:gd name="T0" fmla="*/ 28 w 101"/>
                <a:gd name="T1" fmla="*/ 1 h 129"/>
                <a:gd name="T2" fmla="*/ 28 w 101"/>
                <a:gd name="T3" fmla="*/ 4 h 129"/>
                <a:gd name="T4" fmla="*/ 31 w 101"/>
                <a:gd name="T5" fmla="*/ 13 h 129"/>
                <a:gd name="T6" fmla="*/ 35 w 101"/>
                <a:gd name="T7" fmla="*/ 24 h 129"/>
                <a:gd name="T8" fmla="*/ 37 w 101"/>
                <a:gd name="T9" fmla="*/ 31 h 129"/>
                <a:gd name="T10" fmla="*/ 38 w 101"/>
                <a:gd name="T11" fmla="*/ 39 h 129"/>
                <a:gd name="T12" fmla="*/ 43 w 101"/>
                <a:gd name="T13" fmla="*/ 49 h 129"/>
                <a:gd name="T14" fmla="*/ 47 w 101"/>
                <a:gd name="T15" fmla="*/ 58 h 129"/>
                <a:gd name="T16" fmla="*/ 51 w 101"/>
                <a:gd name="T17" fmla="*/ 64 h 129"/>
                <a:gd name="T18" fmla="*/ 50 w 101"/>
                <a:gd name="T19" fmla="*/ 63 h 129"/>
                <a:gd name="T20" fmla="*/ 48 w 101"/>
                <a:gd name="T21" fmla="*/ 63 h 129"/>
                <a:gd name="T22" fmla="*/ 46 w 101"/>
                <a:gd name="T23" fmla="*/ 62 h 129"/>
                <a:gd name="T24" fmla="*/ 43 w 101"/>
                <a:gd name="T25" fmla="*/ 61 h 129"/>
                <a:gd name="T26" fmla="*/ 41 w 101"/>
                <a:gd name="T27" fmla="*/ 60 h 129"/>
                <a:gd name="T28" fmla="*/ 37 w 101"/>
                <a:gd name="T29" fmla="*/ 59 h 129"/>
                <a:gd name="T30" fmla="*/ 34 w 101"/>
                <a:gd name="T31" fmla="*/ 58 h 129"/>
                <a:gd name="T32" fmla="*/ 30 w 101"/>
                <a:gd name="T33" fmla="*/ 57 h 129"/>
                <a:gd name="T34" fmla="*/ 26 w 101"/>
                <a:gd name="T35" fmla="*/ 57 h 129"/>
                <a:gd name="T36" fmla="*/ 21 w 101"/>
                <a:gd name="T37" fmla="*/ 57 h 129"/>
                <a:gd name="T38" fmla="*/ 16 w 101"/>
                <a:gd name="T39" fmla="*/ 57 h 129"/>
                <a:gd name="T40" fmla="*/ 12 w 101"/>
                <a:gd name="T41" fmla="*/ 56 h 129"/>
                <a:gd name="T42" fmla="*/ 8 w 101"/>
                <a:gd name="T43" fmla="*/ 56 h 129"/>
                <a:gd name="T44" fmla="*/ 5 w 101"/>
                <a:gd name="T45" fmla="*/ 55 h 129"/>
                <a:gd name="T46" fmla="*/ 3 w 101"/>
                <a:gd name="T47" fmla="*/ 56 h 129"/>
                <a:gd name="T48" fmla="*/ 1 w 101"/>
                <a:gd name="T49" fmla="*/ 56 h 129"/>
                <a:gd name="T50" fmla="*/ 0 w 101"/>
                <a:gd name="T51" fmla="*/ 45 h 129"/>
                <a:gd name="T52" fmla="*/ 1 w 101"/>
                <a:gd name="T53" fmla="*/ 27 h 129"/>
                <a:gd name="T54" fmla="*/ 1 w 101"/>
                <a:gd name="T55" fmla="*/ 11 h 129"/>
                <a:gd name="T56" fmla="*/ 2 w 101"/>
                <a:gd name="T57" fmla="*/ 1 h 129"/>
                <a:gd name="T58" fmla="*/ 4 w 101"/>
                <a:gd name="T59" fmla="*/ 0 h 129"/>
                <a:gd name="T60" fmla="*/ 8 w 101"/>
                <a:gd name="T61" fmla="*/ 0 h 129"/>
                <a:gd name="T62" fmla="*/ 11 w 101"/>
                <a:gd name="T63" fmla="*/ 0 h 129"/>
                <a:gd name="T64" fmla="*/ 15 w 101"/>
                <a:gd name="T65" fmla="*/ 0 h 129"/>
                <a:gd name="T66" fmla="*/ 19 w 101"/>
                <a:gd name="T67" fmla="*/ 0 h 129"/>
                <a:gd name="T68" fmla="*/ 22 w 101"/>
                <a:gd name="T69" fmla="*/ 0 h 129"/>
                <a:gd name="T70" fmla="*/ 26 w 101"/>
                <a:gd name="T71" fmla="*/ 0 h 129"/>
                <a:gd name="T72" fmla="*/ 28 w 101"/>
                <a:gd name="T73" fmla="*/ 1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129"/>
                <a:gd name="T113" fmla="*/ 101 w 101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129">
                  <a:moveTo>
                    <a:pt x="55" y="2"/>
                  </a:moveTo>
                  <a:lnTo>
                    <a:pt x="55" y="8"/>
                  </a:lnTo>
                  <a:lnTo>
                    <a:pt x="61" y="26"/>
                  </a:lnTo>
                  <a:lnTo>
                    <a:pt x="69" y="48"/>
                  </a:lnTo>
                  <a:lnTo>
                    <a:pt x="73" y="63"/>
                  </a:lnTo>
                  <a:lnTo>
                    <a:pt x="76" y="79"/>
                  </a:lnTo>
                  <a:lnTo>
                    <a:pt x="85" y="99"/>
                  </a:lnTo>
                  <a:lnTo>
                    <a:pt x="94" y="116"/>
                  </a:lnTo>
                  <a:lnTo>
                    <a:pt x="101" y="129"/>
                  </a:lnTo>
                  <a:lnTo>
                    <a:pt x="99" y="127"/>
                  </a:lnTo>
                  <a:lnTo>
                    <a:pt x="96" y="126"/>
                  </a:lnTo>
                  <a:lnTo>
                    <a:pt x="91" y="125"/>
                  </a:lnTo>
                  <a:lnTo>
                    <a:pt x="86" y="123"/>
                  </a:lnTo>
                  <a:lnTo>
                    <a:pt x="81" y="121"/>
                  </a:lnTo>
                  <a:lnTo>
                    <a:pt x="74" y="118"/>
                  </a:lnTo>
                  <a:lnTo>
                    <a:pt x="67" y="116"/>
                  </a:lnTo>
                  <a:lnTo>
                    <a:pt x="60" y="115"/>
                  </a:lnTo>
                  <a:lnTo>
                    <a:pt x="51" y="115"/>
                  </a:lnTo>
                  <a:lnTo>
                    <a:pt x="41" y="114"/>
                  </a:lnTo>
                  <a:lnTo>
                    <a:pt x="32" y="114"/>
                  </a:lnTo>
                  <a:lnTo>
                    <a:pt x="24" y="113"/>
                  </a:lnTo>
                  <a:lnTo>
                    <a:pt x="16" y="113"/>
                  </a:lnTo>
                  <a:lnTo>
                    <a:pt x="9" y="111"/>
                  </a:lnTo>
                  <a:lnTo>
                    <a:pt x="5" y="113"/>
                  </a:lnTo>
                  <a:lnTo>
                    <a:pt x="1" y="113"/>
                  </a:lnTo>
                  <a:lnTo>
                    <a:pt x="0" y="91"/>
                  </a:lnTo>
                  <a:lnTo>
                    <a:pt x="1" y="55"/>
                  </a:lnTo>
                  <a:lnTo>
                    <a:pt x="2" y="22"/>
                  </a:lnTo>
                  <a:lnTo>
                    <a:pt x="3" y="2"/>
                  </a:lnTo>
                  <a:lnTo>
                    <a:pt x="8" y="1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49" name="Freeform 32"/>
            <p:cNvSpPr>
              <a:spLocks/>
            </p:cNvSpPr>
            <p:nvPr/>
          </p:nvSpPr>
          <p:spPr bwMode="auto">
            <a:xfrm>
              <a:off x="797" y="1484"/>
              <a:ext cx="145" cy="34"/>
            </a:xfrm>
            <a:custGeom>
              <a:avLst/>
              <a:gdLst>
                <a:gd name="T0" fmla="*/ 143 w 290"/>
                <a:gd name="T1" fmla="*/ 21 h 69"/>
                <a:gd name="T2" fmla="*/ 145 w 290"/>
                <a:gd name="T3" fmla="*/ 24 h 69"/>
                <a:gd name="T4" fmla="*/ 145 w 290"/>
                <a:gd name="T5" fmla="*/ 28 h 69"/>
                <a:gd name="T6" fmla="*/ 143 w 290"/>
                <a:gd name="T7" fmla="*/ 32 h 69"/>
                <a:gd name="T8" fmla="*/ 138 w 290"/>
                <a:gd name="T9" fmla="*/ 34 h 69"/>
                <a:gd name="T10" fmla="*/ 133 w 290"/>
                <a:gd name="T11" fmla="*/ 34 h 69"/>
                <a:gd name="T12" fmla="*/ 127 w 290"/>
                <a:gd name="T13" fmla="*/ 34 h 69"/>
                <a:gd name="T14" fmla="*/ 119 w 290"/>
                <a:gd name="T15" fmla="*/ 32 h 69"/>
                <a:gd name="T16" fmla="*/ 110 w 290"/>
                <a:gd name="T17" fmla="*/ 31 h 69"/>
                <a:gd name="T18" fmla="*/ 101 w 290"/>
                <a:gd name="T19" fmla="*/ 29 h 69"/>
                <a:gd name="T20" fmla="*/ 90 w 290"/>
                <a:gd name="T21" fmla="*/ 27 h 69"/>
                <a:gd name="T22" fmla="*/ 79 w 290"/>
                <a:gd name="T23" fmla="*/ 25 h 69"/>
                <a:gd name="T24" fmla="*/ 68 w 290"/>
                <a:gd name="T25" fmla="*/ 23 h 69"/>
                <a:gd name="T26" fmla="*/ 56 w 290"/>
                <a:gd name="T27" fmla="*/ 20 h 69"/>
                <a:gd name="T28" fmla="*/ 46 w 290"/>
                <a:gd name="T29" fmla="*/ 18 h 69"/>
                <a:gd name="T30" fmla="*/ 36 w 290"/>
                <a:gd name="T31" fmla="*/ 16 h 69"/>
                <a:gd name="T32" fmla="*/ 26 w 290"/>
                <a:gd name="T33" fmla="*/ 15 h 69"/>
                <a:gd name="T34" fmla="*/ 19 w 290"/>
                <a:gd name="T35" fmla="*/ 13 h 69"/>
                <a:gd name="T36" fmla="*/ 13 w 290"/>
                <a:gd name="T37" fmla="*/ 12 h 69"/>
                <a:gd name="T38" fmla="*/ 8 w 290"/>
                <a:gd name="T39" fmla="*/ 11 h 69"/>
                <a:gd name="T40" fmla="*/ 6 w 290"/>
                <a:gd name="T41" fmla="*/ 11 h 69"/>
                <a:gd name="T42" fmla="*/ 1 w 290"/>
                <a:gd name="T43" fmla="*/ 8 h 69"/>
                <a:gd name="T44" fmla="*/ 0 w 290"/>
                <a:gd name="T45" fmla="*/ 4 h 69"/>
                <a:gd name="T46" fmla="*/ 2 w 290"/>
                <a:gd name="T47" fmla="*/ 0 h 69"/>
                <a:gd name="T48" fmla="*/ 11 w 290"/>
                <a:gd name="T49" fmla="*/ 0 h 69"/>
                <a:gd name="T50" fmla="*/ 14 w 290"/>
                <a:gd name="T51" fmla="*/ 0 h 69"/>
                <a:gd name="T52" fmla="*/ 19 w 290"/>
                <a:gd name="T53" fmla="*/ 1 h 69"/>
                <a:gd name="T54" fmla="*/ 26 w 290"/>
                <a:gd name="T55" fmla="*/ 2 h 69"/>
                <a:gd name="T56" fmla="*/ 35 w 290"/>
                <a:gd name="T57" fmla="*/ 3 h 69"/>
                <a:gd name="T58" fmla="*/ 44 w 290"/>
                <a:gd name="T59" fmla="*/ 5 h 69"/>
                <a:gd name="T60" fmla="*/ 55 w 290"/>
                <a:gd name="T61" fmla="*/ 7 h 69"/>
                <a:gd name="T62" fmla="*/ 67 w 290"/>
                <a:gd name="T63" fmla="*/ 8 h 69"/>
                <a:gd name="T64" fmla="*/ 78 w 290"/>
                <a:gd name="T65" fmla="*/ 10 h 69"/>
                <a:gd name="T66" fmla="*/ 89 w 290"/>
                <a:gd name="T67" fmla="*/ 12 h 69"/>
                <a:gd name="T68" fmla="*/ 101 w 290"/>
                <a:gd name="T69" fmla="*/ 14 h 69"/>
                <a:gd name="T70" fmla="*/ 111 w 290"/>
                <a:gd name="T71" fmla="*/ 16 h 69"/>
                <a:gd name="T72" fmla="*/ 121 w 290"/>
                <a:gd name="T73" fmla="*/ 17 h 69"/>
                <a:gd name="T74" fmla="*/ 129 w 290"/>
                <a:gd name="T75" fmla="*/ 19 h 69"/>
                <a:gd name="T76" fmla="*/ 136 w 290"/>
                <a:gd name="T77" fmla="*/ 20 h 69"/>
                <a:gd name="T78" fmla="*/ 141 w 290"/>
                <a:gd name="T79" fmla="*/ 21 h 69"/>
                <a:gd name="T80" fmla="*/ 143 w 290"/>
                <a:gd name="T81" fmla="*/ 21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0"/>
                <a:gd name="T124" fmla="*/ 0 h 69"/>
                <a:gd name="T125" fmla="*/ 290 w 290"/>
                <a:gd name="T126" fmla="*/ 69 h 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0" h="69">
                  <a:moveTo>
                    <a:pt x="286" y="43"/>
                  </a:moveTo>
                  <a:lnTo>
                    <a:pt x="290" y="49"/>
                  </a:lnTo>
                  <a:lnTo>
                    <a:pt x="290" y="57"/>
                  </a:lnTo>
                  <a:lnTo>
                    <a:pt x="285" y="65"/>
                  </a:lnTo>
                  <a:lnTo>
                    <a:pt x="275" y="69"/>
                  </a:lnTo>
                  <a:lnTo>
                    <a:pt x="266" y="69"/>
                  </a:lnTo>
                  <a:lnTo>
                    <a:pt x="255" y="68"/>
                  </a:lnTo>
                  <a:lnTo>
                    <a:pt x="239" y="65"/>
                  </a:lnTo>
                  <a:lnTo>
                    <a:pt x="221" y="62"/>
                  </a:lnTo>
                  <a:lnTo>
                    <a:pt x="202" y="58"/>
                  </a:lnTo>
                  <a:lnTo>
                    <a:pt x="180" y="54"/>
                  </a:lnTo>
                  <a:lnTo>
                    <a:pt x="158" y="50"/>
                  </a:lnTo>
                  <a:lnTo>
                    <a:pt x="135" y="46"/>
                  </a:lnTo>
                  <a:lnTo>
                    <a:pt x="113" y="41"/>
                  </a:lnTo>
                  <a:lnTo>
                    <a:pt x="92" y="37"/>
                  </a:lnTo>
                  <a:lnTo>
                    <a:pt x="72" y="33"/>
                  </a:lnTo>
                  <a:lnTo>
                    <a:pt x="53" y="30"/>
                  </a:lnTo>
                  <a:lnTo>
                    <a:pt x="38" y="26"/>
                  </a:lnTo>
                  <a:lnTo>
                    <a:pt x="26" y="24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2" y="17"/>
                  </a:lnTo>
                  <a:lnTo>
                    <a:pt x="0" y="9"/>
                  </a:lnTo>
                  <a:lnTo>
                    <a:pt x="5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8" y="2"/>
                  </a:lnTo>
                  <a:lnTo>
                    <a:pt x="52" y="4"/>
                  </a:lnTo>
                  <a:lnTo>
                    <a:pt x="69" y="7"/>
                  </a:lnTo>
                  <a:lnTo>
                    <a:pt x="89" y="10"/>
                  </a:lnTo>
                  <a:lnTo>
                    <a:pt x="111" y="14"/>
                  </a:lnTo>
                  <a:lnTo>
                    <a:pt x="133" y="17"/>
                  </a:lnTo>
                  <a:lnTo>
                    <a:pt x="156" y="20"/>
                  </a:lnTo>
                  <a:lnTo>
                    <a:pt x="179" y="25"/>
                  </a:lnTo>
                  <a:lnTo>
                    <a:pt x="202" y="29"/>
                  </a:lnTo>
                  <a:lnTo>
                    <a:pt x="222" y="32"/>
                  </a:lnTo>
                  <a:lnTo>
                    <a:pt x="242" y="35"/>
                  </a:lnTo>
                  <a:lnTo>
                    <a:pt x="258" y="38"/>
                  </a:lnTo>
                  <a:lnTo>
                    <a:pt x="272" y="40"/>
                  </a:lnTo>
                  <a:lnTo>
                    <a:pt x="281" y="42"/>
                  </a:lnTo>
                  <a:lnTo>
                    <a:pt x="286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50" name="Freeform 33"/>
            <p:cNvSpPr>
              <a:spLocks/>
            </p:cNvSpPr>
            <p:nvPr/>
          </p:nvSpPr>
          <p:spPr bwMode="auto">
            <a:xfrm>
              <a:off x="857" y="1529"/>
              <a:ext cx="82" cy="19"/>
            </a:xfrm>
            <a:custGeom>
              <a:avLst/>
              <a:gdLst>
                <a:gd name="T0" fmla="*/ 77 w 165"/>
                <a:gd name="T1" fmla="*/ 8 h 36"/>
                <a:gd name="T2" fmla="*/ 80 w 165"/>
                <a:gd name="T3" fmla="*/ 10 h 36"/>
                <a:gd name="T4" fmla="*/ 82 w 165"/>
                <a:gd name="T5" fmla="*/ 14 h 36"/>
                <a:gd name="T6" fmla="*/ 81 w 165"/>
                <a:gd name="T7" fmla="*/ 17 h 36"/>
                <a:gd name="T8" fmla="*/ 77 w 165"/>
                <a:gd name="T9" fmla="*/ 19 h 36"/>
                <a:gd name="T10" fmla="*/ 69 w 165"/>
                <a:gd name="T11" fmla="*/ 19 h 36"/>
                <a:gd name="T12" fmla="*/ 59 w 165"/>
                <a:gd name="T13" fmla="*/ 18 h 36"/>
                <a:gd name="T14" fmla="*/ 48 w 165"/>
                <a:gd name="T15" fmla="*/ 17 h 36"/>
                <a:gd name="T16" fmla="*/ 37 w 165"/>
                <a:gd name="T17" fmla="*/ 16 h 36"/>
                <a:gd name="T18" fmla="*/ 27 w 165"/>
                <a:gd name="T19" fmla="*/ 14 h 36"/>
                <a:gd name="T20" fmla="*/ 18 w 165"/>
                <a:gd name="T21" fmla="*/ 13 h 36"/>
                <a:gd name="T22" fmla="*/ 11 w 165"/>
                <a:gd name="T23" fmla="*/ 12 h 36"/>
                <a:gd name="T24" fmla="*/ 6 w 165"/>
                <a:gd name="T25" fmla="*/ 12 h 36"/>
                <a:gd name="T26" fmla="*/ 1 w 165"/>
                <a:gd name="T27" fmla="*/ 10 h 36"/>
                <a:gd name="T28" fmla="*/ 0 w 165"/>
                <a:gd name="T29" fmla="*/ 6 h 36"/>
                <a:gd name="T30" fmla="*/ 2 w 165"/>
                <a:gd name="T31" fmla="*/ 1 h 36"/>
                <a:gd name="T32" fmla="*/ 11 w 165"/>
                <a:gd name="T33" fmla="*/ 0 h 36"/>
                <a:gd name="T34" fmla="*/ 16 w 165"/>
                <a:gd name="T35" fmla="*/ 1 h 36"/>
                <a:gd name="T36" fmla="*/ 24 w 165"/>
                <a:gd name="T37" fmla="*/ 1 h 36"/>
                <a:gd name="T38" fmla="*/ 34 w 165"/>
                <a:gd name="T39" fmla="*/ 2 h 36"/>
                <a:gd name="T40" fmla="*/ 45 w 165"/>
                <a:gd name="T41" fmla="*/ 4 h 36"/>
                <a:gd name="T42" fmla="*/ 56 w 165"/>
                <a:gd name="T43" fmla="*/ 5 h 36"/>
                <a:gd name="T44" fmla="*/ 65 w 165"/>
                <a:gd name="T45" fmla="*/ 6 h 36"/>
                <a:gd name="T46" fmla="*/ 73 w 165"/>
                <a:gd name="T47" fmla="*/ 7 h 36"/>
                <a:gd name="T48" fmla="*/ 77 w 165"/>
                <a:gd name="T49" fmla="*/ 8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5"/>
                <a:gd name="T76" fmla="*/ 0 h 36"/>
                <a:gd name="T77" fmla="*/ 165 w 165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5" h="36">
                  <a:moveTo>
                    <a:pt x="155" y="15"/>
                  </a:moveTo>
                  <a:lnTo>
                    <a:pt x="161" y="19"/>
                  </a:lnTo>
                  <a:lnTo>
                    <a:pt x="165" y="26"/>
                  </a:lnTo>
                  <a:lnTo>
                    <a:pt x="162" y="33"/>
                  </a:lnTo>
                  <a:lnTo>
                    <a:pt x="154" y="36"/>
                  </a:lnTo>
                  <a:lnTo>
                    <a:pt x="138" y="36"/>
                  </a:lnTo>
                  <a:lnTo>
                    <a:pt x="119" y="34"/>
                  </a:lnTo>
                  <a:lnTo>
                    <a:pt x="97" y="32"/>
                  </a:lnTo>
                  <a:lnTo>
                    <a:pt x="75" y="30"/>
                  </a:lnTo>
                  <a:lnTo>
                    <a:pt x="54" y="27"/>
                  </a:lnTo>
                  <a:lnTo>
                    <a:pt x="36" y="25"/>
                  </a:lnTo>
                  <a:lnTo>
                    <a:pt x="22" y="23"/>
                  </a:lnTo>
                  <a:lnTo>
                    <a:pt x="13" y="23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5" y="2"/>
                  </a:lnTo>
                  <a:lnTo>
                    <a:pt x="22" y="0"/>
                  </a:lnTo>
                  <a:lnTo>
                    <a:pt x="32" y="1"/>
                  </a:lnTo>
                  <a:lnTo>
                    <a:pt x="48" y="2"/>
                  </a:lnTo>
                  <a:lnTo>
                    <a:pt x="69" y="4"/>
                  </a:lnTo>
                  <a:lnTo>
                    <a:pt x="91" y="7"/>
                  </a:lnTo>
                  <a:lnTo>
                    <a:pt x="113" y="9"/>
                  </a:lnTo>
                  <a:lnTo>
                    <a:pt x="131" y="11"/>
                  </a:lnTo>
                  <a:lnTo>
                    <a:pt x="147" y="13"/>
                  </a:lnTo>
                  <a:lnTo>
                    <a:pt x="155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51" name="Freeform 34"/>
            <p:cNvSpPr>
              <a:spLocks/>
            </p:cNvSpPr>
            <p:nvPr/>
          </p:nvSpPr>
          <p:spPr bwMode="auto">
            <a:xfrm>
              <a:off x="771" y="1564"/>
              <a:ext cx="175" cy="17"/>
            </a:xfrm>
            <a:custGeom>
              <a:avLst/>
              <a:gdLst>
                <a:gd name="T0" fmla="*/ 171 w 350"/>
                <a:gd name="T1" fmla="*/ 1 h 33"/>
                <a:gd name="T2" fmla="*/ 174 w 350"/>
                <a:gd name="T3" fmla="*/ 3 h 33"/>
                <a:gd name="T4" fmla="*/ 175 w 350"/>
                <a:gd name="T5" fmla="*/ 8 h 33"/>
                <a:gd name="T6" fmla="*/ 173 w 350"/>
                <a:gd name="T7" fmla="*/ 12 h 33"/>
                <a:gd name="T8" fmla="*/ 163 w 350"/>
                <a:gd name="T9" fmla="*/ 14 h 33"/>
                <a:gd name="T10" fmla="*/ 159 w 350"/>
                <a:gd name="T11" fmla="*/ 14 h 33"/>
                <a:gd name="T12" fmla="*/ 152 w 350"/>
                <a:gd name="T13" fmla="*/ 15 h 33"/>
                <a:gd name="T14" fmla="*/ 143 w 350"/>
                <a:gd name="T15" fmla="*/ 15 h 33"/>
                <a:gd name="T16" fmla="*/ 132 w 350"/>
                <a:gd name="T17" fmla="*/ 15 h 33"/>
                <a:gd name="T18" fmla="*/ 119 w 350"/>
                <a:gd name="T19" fmla="*/ 15 h 33"/>
                <a:gd name="T20" fmla="*/ 106 w 350"/>
                <a:gd name="T21" fmla="*/ 16 h 33"/>
                <a:gd name="T22" fmla="*/ 93 w 350"/>
                <a:gd name="T23" fmla="*/ 16 h 33"/>
                <a:gd name="T24" fmla="*/ 79 w 350"/>
                <a:gd name="T25" fmla="*/ 16 h 33"/>
                <a:gd name="T26" fmla="*/ 65 w 350"/>
                <a:gd name="T27" fmla="*/ 16 h 33"/>
                <a:gd name="T28" fmla="*/ 52 w 350"/>
                <a:gd name="T29" fmla="*/ 16 h 33"/>
                <a:gd name="T30" fmla="*/ 40 w 350"/>
                <a:gd name="T31" fmla="*/ 16 h 33"/>
                <a:gd name="T32" fmla="*/ 29 w 350"/>
                <a:gd name="T33" fmla="*/ 16 h 33"/>
                <a:gd name="T34" fmla="*/ 19 w 350"/>
                <a:gd name="T35" fmla="*/ 16 h 33"/>
                <a:gd name="T36" fmla="*/ 11 w 350"/>
                <a:gd name="T37" fmla="*/ 16 h 33"/>
                <a:gd name="T38" fmla="*/ 6 w 350"/>
                <a:gd name="T39" fmla="*/ 17 h 33"/>
                <a:gd name="T40" fmla="*/ 3 w 350"/>
                <a:gd name="T41" fmla="*/ 17 h 33"/>
                <a:gd name="T42" fmla="*/ 1 w 350"/>
                <a:gd name="T43" fmla="*/ 17 h 33"/>
                <a:gd name="T44" fmla="*/ 0 w 350"/>
                <a:gd name="T45" fmla="*/ 15 h 33"/>
                <a:gd name="T46" fmla="*/ 1 w 350"/>
                <a:gd name="T47" fmla="*/ 13 h 33"/>
                <a:gd name="T48" fmla="*/ 3 w 350"/>
                <a:gd name="T49" fmla="*/ 10 h 33"/>
                <a:gd name="T50" fmla="*/ 7 w 350"/>
                <a:gd name="T51" fmla="*/ 8 h 33"/>
                <a:gd name="T52" fmla="*/ 14 w 350"/>
                <a:gd name="T53" fmla="*/ 5 h 33"/>
                <a:gd name="T54" fmla="*/ 23 w 350"/>
                <a:gd name="T55" fmla="*/ 4 h 33"/>
                <a:gd name="T56" fmla="*/ 35 w 350"/>
                <a:gd name="T57" fmla="*/ 2 h 33"/>
                <a:gd name="T58" fmla="*/ 38 w 350"/>
                <a:gd name="T59" fmla="*/ 2 h 33"/>
                <a:gd name="T60" fmla="*/ 44 w 350"/>
                <a:gd name="T61" fmla="*/ 2 h 33"/>
                <a:gd name="T62" fmla="*/ 51 w 350"/>
                <a:gd name="T63" fmla="*/ 2 h 33"/>
                <a:gd name="T64" fmla="*/ 59 w 350"/>
                <a:gd name="T65" fmla="*/ 2 h 33"/>
                <a:gd name="T66" fmla="*/ 69 w 350"/>
                <a:gd name="T67" fmla="*/ 1 h 33"/>
                <a:gd name="T68" fmla="*/ 80 w 350"/>
                <a:gd name="T69" fmla="*/ 1 h 33"/>
                <a:gd name="T70" fmla="*/ 92 w 350"/>
                <a:gd name="T71" fmla="*/ 1 h 33"/>
                <a:gd name="T72" fmla="*/ 103 w 350"/>
                <a:gd name="T73" fmla="*/ 1 h 33"/>
                <a:gd name="T74" fmla="*/ 116 w 350"/>
                <a:gd name="T75" fmla="*/ 1 h 33"/>
                <a:gd name="T76" fmla="*/ 127 w 350"/>
                <a:gd name="T77" fmla="*/ 1 h 33"/>
                <a:gd name="T78" fmla="*/ 139 w 350"/>
                <a:gd name="T79" fmla="*/ 1 h 33"/>
                <a:gd name="T80" fmla="*/ 148 w 350"/>
                <a:gd name="T81" fmla="*/ 0 h 33"/>
                <a:gd name="T82" fmla="*/ 157 w 350"/>
                <a:gd name="T83" fmla="*/ 0 h 33"/>
                <a:gd name="T84" fmla="*/ 163 w 350"/>
                <a:gd name="T85" fmla="*/ 1 h 33"/>
                <a:gd name="T86" fmla="*/ 168 w 350"/>
                <a:gd name="T87" fmla="*/ 1 h 33"/>
                <a:gd name="T88" fmla="*/ 171 w 350"/>
                <a:gd name="T89" fmla="*/ 1 h 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0"/>
                <a:gd name="T136" fmla="*/ 0 h 33"/>
                <a:gd name="T137" fmla="*/ 350 w 350"/>
                <a:gd name="T138" fmla="*/ 33 h 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0" h="33">
                  <a:moveTo>
                    <a:pt x="341" y="1"/>
                  </a:moveTo>
                  <a:lnTo>
                    <a:pt x="348" y="5"/>
                  </a:lnTo>
                  <a:lnTo>
                    <a:pt x="350" y="15"/>
                  </a:lnTo>
                  <a:lnTo>
                    <a:pt x="345" y="24"/>
                  </a:lnTo>
                  <a:lnTo>
                    <a:pt x="326" y="28"/>
                  </a:lnTo>
                  <a:lnTo>
                    <a:pt x="317" y="28"/>
                  </a:lnTo>
                  <a:lnTo>
                    <a:pt x="303" y="30"/>
                  </a:lnTo>
                  <a:lnTo>
                    <a:pt x="285" y="30"/>
                  </a:lnTo>
                  <a:lnTo>
                    <a:pt x="263" y="30"/>
                  </a:lnTo>
                  <a:lnTo>
                    <a:pt x="239" y="30"/>
                  </a:lnTo>
                  <a:lnTo>
                    <a:pt x="213" y="31"/>
                  </a:lnTo>
                  <a:lnTo>
                    <a:pt x="186" y="31"/>
                  </a:lnTo>
                  <a:lnTo>
                    <a:pt x="158" y="31"/>
                  </a:lnTo>
                  <a:lnTo>
                    <a:pt x="130" y="31"/>
                  </a:lnTo>
                  <a:lnTo>
                    <a:pt x="105" y="31"/>
                  </a:lnTo>
                  <a:lnTo>
                    <a:pt x="80" y="32"/>
                  </a:lnTo>
                  <a:lnTo>
                    <a:pt x="58" y="32"/>
                  </a:lnTo>
                  <a:lnTo>
                    <a:pt x="38" y="32"/>
                  </a:lnTo>
                  <a:lnTo>
                    <a:pt x="22" y="32"/>
                  </a:lnTo>
                  <a:lnTo>
                    <a:pt x="12" y="33"/>
                  </a:lnTo>
                  <a:lnTo>
                    <a:pt x="6" y="33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28" y="10"/>
                  </a:lnTo>
                  <a:lnTo>
                    <a:pt x="46" y="7"/>
                  </a:lnTo>
                  <a:lnTo>
                    <a:pt x="70" y="4"/>
                  </a:lnTo>
                  <a:lnTo>
                    <a:pt x="76" y="4"/>
                  </a:lnTo>
                  <a:lnTo>
                    <a:pt x="87" y="4"/>
                  </a:lnTo>
                  <a:lnTo>
                    <a:pt x="102" y="3"/>
                  </a:lnTo>
                  <a:lnTo>
                    <a:pt x="119" y="3"/>
                  </a:lnTo>
                  <a:lnTo>
                    <a:pt x="138" y="2"/>
                  </a:lnTo>
                  <a:lnTo>
                    <a:pt x="160" y="2"/>
                  </a:lnTo>
                  <a:lnTo>
                    <a:pt x="184" y="2"/>
                  </a:lnTo>
                  <a:lnTo>
                    <a:pt x="207" y="1"/>
                  </a:lnTo>
                  <a:lnTo>
                    <a:pt x="232" y="1"/>
                  </a:lnTo>
                  <a:lnTo>
                    <a:pt x="255" y="1"/>
                  </a:lnTo>
                  <a:lnTo>
                    <a:pt x="277" y="1"/>
                  </a:lnTo>
                  <a:lnTo>
                    <a:pt x="296" y="0"/>
                  </a:lnTo>
                  <a:lnTo>
                    <a:pt x="313" y="0"/>
                  </a:lnTo>
                  <a:lnTo>
                    <a:pt x="326" y="1"/>
                  </a:lnTo>
                  <a:lnTo>
                    <a:pt x="336" y="1"/>
                  </a:lnTo>
                  <a:lnTo>
                    <a:pt x="34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52" name="Freeform 35"/>
            <p:cNvSpPr>
              <a:spLocks/>
            </p:cNvSpPr>
            <p:nvPr/>
          </p:nvSpPr>
          <p:spPr bwMode="auto">
            <a:xfrm>
              <a:off x="632" y="1441"/>
              <a:ext cx="159" cy="133"/>
            </a:xfrm>
            <a:custGeom>
              <a:avLst/>
              <a:gdLst>
                <a:gd name="T0" fmla="*/ 32 w 318"/>
                <a:gd name="T1" fmla="*/ 61 h 267"/>
                <a:gd name="T2" fmla="*/ 7 w 318"/>
                <a:gd name="T3" fmla="*/ 78 h 267"/>
                <a:gd name="T4" fmla="*/ 0 w 318"/>
                <a:gd name="T5" fmla="*/ 104 h 267"/>
                <a:gd name="T6" fmla="*/ 12 w 318"/>
                <a:gd name="T7" fmla="*/ 127 h 267"/>
                <a:gd name="T8" fmla="*/ 31 w 318"/>
                <a:gd name="T9" fmla="*/ 133 h 267"/>
                <a:gd name="T10" fmla="*/ 32 w 318"/>
                <a:gd name="T11" fmla="*/ 128 h 267"/>
                <a:gd name="T12" fmla="*/ 19 w 318"/>
                <a:gd name="T13" fmla="*/ 120 h 267"/>
                <a:gd name="T14" fmla="*/ 12 w 318"/>
                <a:gd name="T15" fmla="*/ 100 h 267"/>
                <a:gd name="T16" fmla="*/ 22 w 318"/>
                <a:gd name="T17" fmla="*/ 81 h 267"/>
                <a:gd name="T18" fmla="*/ 45 w 318"/>
                <a:gd name="T19" fmla="*/ 72 h 267"/>
                <a:gd name="T20" fmla="*/ 62 w 318"/>
                <a:gd name="T21" fmla="*/ 77 h 267"/>
                <a:gd name="T22" fmla="*/ 66 w 318"/>
                <a:gd name="T23" fmla="*/ 71 h 267"/>
                <a:gd name="T24" fmla="*/ 61 w 318"/>
                <a:gd name="T25" fmla="*/ 53 h 267"/>
                <a:gd name="T26" fmla="*/ 70 w 318"/>
                <a:gd name="T27" fmla="*/ 31 h 267"/>
                <a:gd name="T28" fmla="*/ 89 w 318"/>
                <a:gd name="T29" fmla="*/ 21 h 267"/>
                <a:gd name="T30" fmla="*/ 111 w 318"/>
                <a:gd name="T31" fmla="*/ 27 h 267"/>
                <a:gd name="T32" fmla="*/ 123 w 318"/>
                <a:gd name="T33" fmla="*/ 41 h 267"/>
                <a:gd name="T34" fmla="*/ 130 w 318"/>
                <a:gd name="T35" fmla="*/ 36 h 267"/>
                <a:gd name="T36" fmla="*/ 132 w 318"/>
                <a:gd name="T37" fmla="*/ 22 h 267"/>
                <a:gd name="T38" fmla="*/ 138 w 318"/>
                <a:gd name="T39" fmla="*/ 16 h 267"/>
                <a:gd name="T40" fmla="*/ 146 w 318"/>
                <a:gd name="T41" fmla="*/ 21 h 267"/>
                <a:gd name="T42" fmla="*/ 149 w 318"/>
                <a:gd name="T43" fmla="*/ 31 h 267"/>
                <a:gd name="T44" fmla="*/ 148 w 318"/>
                <a:gd name="T45" fmla="*/ 40 h 267"/>
                <a:gd name="T46" fmla="*/ 155 w 318"/>
                <a:gd name="T47" fmla="*/ 38 h 267"/>
                <a:gd name="T48" fmla="*/ 159 w 318"/>
                <a:gd name="T49" fmla="*/ 21 h 267"/>
                <a:gd name="T50" fmla="*/ 153 w 318"/>
                <a:gd name="T51" fmla="*/ 9 h 267"/>
                <a:gd name="T52" fmla="*/ 143 w 318"/>
                <a:gd name="T53" fmla="*/ 3 h 267"/>
                <a:gd name="T54" fmla="*/ 130 w 318"/>
                <a:gd name="T55" fmla="*/ 6 h 267"/>
                <a:gd name="T56" fmla="*/ 115 w 318"/>
                <a:gd name="T57" fmla="*/ 6 h 267"/>
                <a:gd name="T58" fmla="*/ 91 w 318"/>
                <a:gd name="T59" fmla="*/ 0 h 267"/>
                <a:gd name="T60" fmla="*/ 65 w 318"/>
                <a:gd name="T61" fmla="*/ 10 h 267"/>
                <a:gd name="T62" fmla="*/ 49 w 318"/>
                <a:gd name="T63" fmla="*/ 38 h 2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267"/>
                <a:gd name="T98" fmla="*/ 318 w 318"/>
                <a:gd name="T99" fmla="*/ 267 h 2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267">
                  <a:moveTo>
                    <a:pt x="101" y="119"/>
                  </a:moveTo>
                  <a:lnTo>
                    <a:pt x="64" y="122"/>
                  </a:lnTo>
                  <a:lnTo>
                    <a:pt x="34" y="135"/>
                  </a:lnTo>
                  <a:lnTo>
                    <a:pt x="14" y="157"/>
                  </a:lnTo>
                  <a:lnTo>
                    <a:pt x="2" y="182"/>
                  </a:lnTo>
                  <a:lnTo>
                    <a:pt x="0" y="209"/>
                  </a:lnTo>
                  <a:lnTo>
                    <a:pt x="7" y="234"/>
                  </a:lnTo>
                  <a:lnTo>
                    <a:pt x="25" y="255"/>
                  </a:lnTo>
                  <a:lnTo>
                    <a:pt x="53" y="267"/>
                  </a:lnTo>
                  <a:lnTo>
                    <a:pt x="63" y="267"/>
                  </a:lnTo>
                  <a:lnTo>
                    <a:pt x="67" y="263"/>
                  </a:lnTo>
                  <a:lnTo>
                    <a:pt x="64" y="256"/>
                  </a:lnTo>
                  <a:lnTo>
                    <a:pt x="57" y="251"/>
                  </a:lnTo>
                  <a:lnTo>
                    <a:pt x="37" y="240"/>
                  </a:lnTo>
                  <a:lnTo>
                    <a:pt x="25" y="221"/>
                  </a:lnTo>
                  <a:lnTo>
                    <a:pt x="24" y="201"/>
                  </a:lnTo>
                  <a:lnTo>
                    <a:pt x="30" y="180"/>
                  </a:lnTo>
                  <a:lnTo>
                    <a:pt x="44" y="163"/>
                  </a:lnTo>
                  <a:lnTo>
                    <a:pt x="64" y="150"/>
                  </a:lnTo>
                  <a:lnTo>
                    <a:pt x="90" y="145"/>
                  </a:lnTo>
                  <a:lnTo>
                    <a:pt x="118" y="153"/>
                  </a:lnTo>
                  <a:lnTo>
                    <a:pt x="125" y="155"/>
                  </a:lnTo>
                  <a:lnTo>
                    <a:pt x="130" y="149"/>
                  </a:lnTo>
                  <a:lnTo>
                    <a:pt x="131" y="142"/>
                  </a:lnTo>
                  <a:lnTo>
                    <a:pt x="129" y="134"/>
                  </a:lnTo>
                  <a:lnTo>
                    <a:pt x="122" y="106"/>
                  </a:lnTo>
                  <a:lnTo>
                    <a:pt x="127" y="82"/>
                  </a:lnTo>
                  <a:lnTo>
                    <a:pt x="139" y="63"/>
                  </a:lnTo>
                  <a:lnTo>
                    <a:pt x="158" y="49"/>
                  </a:lnTo>
                  <a:lnTo>
                    <a:pt x="179" y="42"/>
                  </a:lnTo>
                  <a:lnTo>
                    <a:pt x="201" y="44"/>
                  </a:lnTo>
                  <a:lnTo>
                    <a:pt x="223" y="55"/>
                  </a:lnTo>
                  <a:lnTo>
                    <a:pt x="242" y="78"/>
                  </a:lnTo>
                  <a:lnTo>
                    <a:pt x="247" y="82"/>
                  </a:lnTo>
                  <a:lnTo>
                    <a:pt x="254" y="80"/>
                  </a:lnTo>
                  <a:lnTo>
                    <a:pt x="259" y="73"/>
                  </a:lnTo>
                  <a:lnTo>
                    <a:pt x="261" y="64"/>
                  </a:lnTo>
                  <a:lnTo>
                    <a:pt x="264" y="45"/>
                  </a:lnTo>
                  <a:lnTo>
                    <a:pt x="269" y="36"/>
                  </a:lnTo>
                  <a:lnTo>
                    <a:pt x="276" y="33"/>
                  </a:lnTo>
                  <a:lnTo>
                    <a:pt x="284" y="35"/>
                  </a:lnTo>
                  <a:lnTo>
                    <a:pt x="291" y="42"/>
                  </a:lnTo>
                  <a:lnTo>
                    <a:pt x="296" y="51"/>
                  </a:lnTo>
                  <a:lnTo>
                    <a:pt x="298" y="63"/>
                  </a:lnTo>
                  <a:lnTo>
                    <a:pt x="296" y="74"/>
                  </a:lnTo>
                  <a:lnTo>
                    <a:pt x="296" y="81"/>
                  </a:lnTo>
                  <a:lnTo>
                    <a:pt x="302" y="83"/>
                  </a:lnTo>
                  <a:lnTo>
                    <a:pt x="310" y="76"/>
                  </a:lnTo>
                  <a:lnTo>
                    <a:pt x="318" y="53"/>
                  </a:lnTo>
                  <a:lnTo>
                    <a:pt x="318" y="42"/>
                  </a:lnTo>
                  <a:lnTo>
                    <a:pt x="314" y="29"/>
                  </a:lnTo>
                  <a:lnTo>
                    <a:pt x="306" y="19"/>
                  </a:lnTo>
                  <a:lnTo>
                    <a:pt x="297" y="11"/>
                  </a:lnTo>
                  <a:lnTo>
                    <a:pt x="285" y="6"/>
                  </a:lnTo>
                  <a:lnTo>
                    <a:pt x="273" y="6"/>
                  </a:lnTo>
                  <a:lnTo>
                    <a:pt x="259" y="13"/>
                  </a:lnTo>
                  <a:lnTo>
                    <a:pt x="246" y="28"/>
                  </a:lnTo>
                  <a:lnTo>
                    <a:pt x="231" y="12"/>
                  </a:lnTo>
                  <a:lnTo>
                    <a:pt x="208" y="3"/>
                  </a:lnTo>
                  <a:lnTo>
                    <a:pt x="182" y="0"/>
                  </a:lnTo>
                  <a:lnTo>
                    <a:pt x="154" y="6"/>
                  </a:lnTo>
                  <a:lnTo>
                    <a:pt x="129" y="20"/>
                  </a:lnTo>
                  <a:lnTo>
                    <a:pt x="109" y="43"/>
                  </a:lnTo>
                  <a:lnTo>
                    <a:pt x="99" y="76"/>
                  </a:lnTo>
                  <a:lnTo>
                    <a:pt x="101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53" name="Freeform 36"/>
            <p:cNvSpPr>
              <a:spLocks/>
            </p:cNvSpPr>
            <p:nvPr/>
          </p:nvSpPr>
          <p:spPr bwMode="auto">
            <a:xfrm>
              <a:off x="700" y="1513"/>
              <a:ext cx="87" cy="109"/>
            </a:xfrm>
            <a:custGeom>
              <a:avLst/>
              <a:gdLst>
                <a:gd name="T0" fmla="*/ 86 w 172"/>
                <a:gd name="T1" fmla="*/ 18 h 220"/>
                <a:gd name="T2" fmla="*/ 86 w 172"/>
                <a:gd name="T3" fmla="*/ 23 h 220"/>
                <a:gd name="T4" fmla="*/ 82 w 172"/>
                <a:gd name="T5" fmla="*/ 26 h 220"/>
                <a:gd name="T6" fmla="*/ 76 w 172"/>
                <a:gd name="T7" fmla="*/ 26 h 220"/>
                <a:gd name="T8" fmla="*/ 59 w 172"/>
                <a:gd name="T9" fmla="*/ 19 h 220"/>
                <a:gd name="T10" fmla="*/ 36 w 172"/>
                <a:gd name="T11" fmla="*/ 21 h 220"/>
                <a:gd name="T12" fmla="*/ 24 w 172"/>
                <a:gd name="T13" fmla="*/ 34 h 220"/>
                <a:gd name="T14" fmla="*/ 23 w 172"/>
                <a:gd name="T15" fmla="*/ 51 h 220"/>
                <a:gd name="T16" fmla="*/ 33 w 172"/>
                <a:gd name="T17" fmla="*/ 62 h 220"/>
                <a:gd name="T18" fmla="*/ 31 w 172"/>
                <a:gd name="T19" fmla="*/ 66 h 220"/>
                <a:gd name="T20" fmla="*/ 17 w 172"/>
                <a:gd name="T21" fmla="*/ 76 h 220"/>
                <a:gd name="T22" fmla="*/ 15 w 172"/>
                <a:gd name="T23" fmla="*/ 90 h 220"/>
                <a:gd name="T24" fmla="*/ 27 w 172"/>
                <a:gd name="T25" fmla="*/ 96 h 220"/>
                <a:gd name="T26" fmla="*/ 40 w 172"/>
                <a:gd name="T27" fmla="*/ 92 h 220"/>
                <a:gd name="T28" fmla="*/ 48 w 172"/>
                <a:gd name="T29" fmla="*/ 81 h 220"/>
                <a:gd name="T30" fmla="*/ 58 w 172"/>
                <a:gd name="T31" fmla="*/ 82 h 220"/>
                <a:gd name="T32" fmla="*/ 56 w 172"/>
                <a:gd name="T33" fmla="*/ 93 h 220"/>
                <a:gd name="T34" fmla="*/ 48 w 172"/>
                <a:gd name="T35" fmla="*/ 102 h 220"/>
                <a:gd name="T36" fmla="*/ 35 w 172"/>
                <a:gd name="T37" fmla="*/ 109 h 220"/>
                <a:gd name="T38" fmla="*/ 17 w 172"/>
                <a:gd name="T39" fmla="*/ 107 h 220"/>
                <a:gd name="T40" fmla="*/ 4 w 172"/>
                <a:gd name="T41" fmla="*/ 98 h 220"/>
                <a:gd name="T42" fmla="*/ 0 w 172"/>
                <a:gd name="T43" fmla="*/ 88 h 220"/>
                <a:gd name="T44" fmla="*/ 2 w 172"/>
                <a:gd name="T45" fmla="*/ 76 h 220"/>
                <a:gd name="T46" fmla="*/ 9 w 172"/>
                <a:gd name="T47" fmla="*/ 67 h 220"/>
                <a:gd name="T48" fmla="*/ 10 w 172"/>
                <a:gd name="T49" fmla="*/ 60 h 220"/>
                <a:gd name="T50" fmla="*/ 4 w 172"/>
                <a:gd name="T51" fmla="*/ 49 h 220"/>
                <a:gd name="T52" fmla="*/ 2 w 172"/>
                <a:gd name="T53" fmla="*/ 35 h 220"/>
                <a:gd name="T54" fmla="*/ 6 w 172"/>
                <a:gd name="T55" fmla="*/ 21 h 220"/>
                <a:gd name="T56" fmla="*/ 15 w 172"/>
                <a:gd name="T57" fmla="*/ 9 h 220"/>
                <a:gd name="T58" fmla="*/ 29 w 172"/>
                <a:gd name="T59" fmla="*/ 2 h 220"/>
                <a:gd name="T60" fmla="*/ 48 w 172"/>
                <a:gd name="T61" fmla="*/ 0 h 220"/>
                <a:gd name="T62" fmla="*/ 71 w 172"/>
                <a:gd name="T63" fmla="*/ 8 h 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220"/>
                <a:gd name="T98" fmla="*/ 172 w 172"/>
                <a:gd name="T99" fmla="*/ 220 h 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220">
                  <a:moveTo>
                    <a:pt x="166" y="32"/>
                  </a:moveTo>
                  <a:lnTo>
                    <a:pt x="170" y="37"/>
                  </a:lnTo>
                  <a:lnTo>
                    <a:pt x="172" y="43"/>
                  </a:lnTo>
                  <a:lnTo>
                    <a:pt x="171" y="46"/>
                  </a:lnTo>
                  <a:lnTo>
                    <a:pt x="168" y="50"/>
                  </a:lnTo>
                  <a:lnTo>
                    <a:pt x="163" y="52"/>
                  </a:lnTo>
                  <a:lnTo>
                    <a:pt x="157" y="53"/>
                  </a:lnTo>
                  <a:lnTo>
                    <a:pt x="151" y="52"/>
                  </a:lnTo>
                  <a:lnTo>
                    <a:pt x="145" y="50"/>
                  </a:lnTo>
                  <a:lnTo>
                    <a:pt x="117" y="38"/>
                  </a:lnTo>
                  <a:lnTo>
                    <a:pt x="93" y="37"/>
                  </a:lnTo>
                  <a:lnTo>
                    <a:pt x="72" y="42"/>
                  </a:lnTo>
                  <a:lnTo>
                    <a:pt x="56" y="53"/>
                  </a:lnTo>
                  <a:lnTo>
                    <a:pt x="47" y="68"/>
                  </a:lnTo>
                  <a:lnTo>
                    <a:pt x="42" y="85"/>
                  </a:lnTo>
                  <a:lnTo>
                    <a:pt x="46" y="102"/>
                  </a:lnTo>
                  <a:lnTo>
                    <a:pt x="57" y="116"/>
                  </a:lnTo>
                  <a:lnTo>
                    <a:pt x="65" y="125"/>
                  </a:lnTo>
                  <a:lnTo>
                    <a:pt x="65" y="130"/>
                  </a:lnTo>
                  <a:lnTo>
                    <a:pt x="61" y="133"/>
                  </a:lnTo>
                  <a:lnTo>
                    <a:pt x="53" y="137"/>
                  </a:lnTo>
                  <a:lnTo>
                    <a:pt x="33" y="154"/>
                  </a:lnTo>
                  <a:lnTo>
                    <a:pt x="26" y="169"/>
                  </a:lnTo>
                  <a:lnTo>
                    <a:pt x="29" y="181"/>
                  </a:lnTo>
                  <a:lnTo>
                    <a:pt x="39" y="189"/>
                  </a:lnTo>
                  <a:lnTo>
                    <a:pt x="53" y="194"/>
                  </a:lnTo>
                  <a:lnTo>
                    <a:pt x="68" y="192"/>
                  </a:lnTo>
                  <a:lnTo>
                    <a:pt x="80" y="185"/>
                  </a:lnTo>
                  <a:lnTo>
                    <a:pt x="88" y="174"/>
                  </a:lnTo>
                  <a:lnTo>
                    <a:pt x="95" y="164"/>
                  </a:lnTo>
                  <a:lnTo>
                    <a:pt x="106" y="161"/>
                  </a:lnTo>
                  <a:lnTo>
                    <a:pt x="114" y="165"/>
                  </a:lnTo>
                  <a:lnTo>
                    <a:pt x="115" y="176"/>
                  </a:lnTo>
                  <a:lnTo>
                    <a:pt x="111" y="187"/>
                  </a:lnTo>
                  <a:lnTo>
                    <a:pt x="105" y="197"/>
                  </a:lnTo>
                  <a:lnTo>
                    <a:pt x="95" y="206"/>
                  </a:lnTo>
                  <a:lnTo>
                    <a:pt x="84" y="214"/>
                  </a:lnTo>
                  <a:lnTo>
                    <a:pt x="69" y="219"/>
                  </a:lnTo>
                  <a:lnTo>
                    <a:pt x="53" y="220"/>
                  </a:lnTo>
                  <a:lnTo>
                    <a:pt x="34" y="215"/>
                  </a:lnTo>
                  <a:lnTo>
                    <a:pt x="14" y="204"/>
                  </a:lnTo>
                  <a:lnTo>
                    <a:pt x="7" y="197"/>
                  </a:lnTo>
                  <a:lnTo>
                    <a:pt x="2" y="188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3" y="154"/>
                  </a:lnTo>
                  <a:lnTo>
                    <a:pt x="9" y="144"/>
                  </a:lnTo>
                  <a:lnTo>
                    <a:pt x="18" y="136"/>
                  </a:lnTo>
                  <a:lnTo>
                    <a:pt x="32" y="130"/>
                  </a:lnTo>
                  <a:lnTo>
                    <a:pt x="20" y="121"/>
                  </a:lnTo>
                  <a:lnTo>
                    <a:pt x="12" y="111"/>
                  </a:lnTo>
                  <a:lnTo>
                    <a:pt x="7" y="98"/>
                  </a:lnTo>
                  <a:lnTo>
                    <a:pt x="4" y="84"/>
                  </a:lnTo>
                  <a:lnTo>
                    <a:pt x="4" y="70"/>
                  </a:lnTo>
                  <a:lnTo>
                    <a:pt x="7" y="55"/>
                  </a:lnTo>
                  <a:lnTo>
                    <a:pt x="12" y="43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2" y="9"/>
                  </a:lnTo>
                  <a:lnTo>
                    <a:pt x="58" y="4"/>
                  </a:lnTo>
                  <a:lnTo>
                    <a:pt x="76" y="0"/>
                  </a:lnTo>
                  <a:lnTo>
                    <a:pt x="94" y="1"/>
                  </a:lnTo>
                  <a:lnTo>
                    <a:pt x="116" y="7"/>
                  </a:lnTo>
                  <a:lnTo>
                    <a:pt x="140" y="16"/>
                  </a:lnTo>
                  <a:lnTo>
                    <a:pt x="16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41317" name="Group 37"/>
          <p:cNvGrpSpPr>
            <a:grpSpLocks/>
          </p:cNvGrpSpPr>
          <p:nvPr/>
        </p:nvGrpSpPr>
        <p:grpSpPr bwMode="auto">
          <a:xfrm>
            <a:off x="1557338" y="2386013"/>
            <a:ext cx="646112" cy="855662"/>
            <a:chOff x="1082" y="1765"/>
            <a:chExt cx="407" cy="539"/>
          </a:xfrm>
        </p:grpSpPr>
        <p:sp>
          <p:nvSpPr>
            <p:cNvPr id="141326" name="Freeform 38"/>
            <p:cNvSpPr>
              <a:spLocks/>
            </p:cNvSpPr>
            <p:nvPr/>
          </p:nvSpPr>
          <p:spPr bwMode="auto">
            <a:xfrm>
              <a:off x="1082" y="1767"/>
              <a:ext cx="258" cy="226"/>
            </a:xfrm>
            <a:custGeom>
              <a:avLst/>
              <a:gdLst>
                <a:gd name="T0" fmla="*/ 226 w 775"/>
                <a:gd name="T1" fmla="*/ 4 h 677"/>
                <a:gd name="T2" fmla="*/ 209 w 775"/>
                <a:gd name="T3" fmla="*/ 5 h 677"/>
                <a:gd name="T4" fmla="*/ 181 w 775"/>
                <a:gd name="T5" fmla="*/ 7 h 677"/>
                <a:gd name="T6" fmla="*/ 173 w 775"/>
                <a:gd name="T7" fmla="*/ 4 h 677"/>
                <a:gd name="T8" fmla="*/ 74 w 775"/>
                <a:gd name="T9" fmla="*/ 4 h 677"/>
                <a:gd name="T10" fmla="*/ 71 w 775"/>
                <a:gd name="T11" fmla="*/ 4 h 677"/>
                <a:gd name="T12" fmla="*/ 63 w 775"/>
                <a:gd name="T13" fmla="*/ 3 h 677"/>
                <a:gd name="T14" fmla="*/ 52 w 775"/>
                <a:gd name="T15" fmla="*/ 3 h 677"/>
                <a:gd name="T16" fmla="*/ 39 w 775"/>
                <a:gd name="T17" fmla="*/ 2 h 677"/>
                <a:gd name="T18" fmla="*/ 26 w 775"/>
                <a:gd name="T19" fmla="*/ 1 h 677"/>
                <a:gd name="T20" fmla="*/ 14 w 775"/>
                <a:gd name="T21" fmla="*/ 1 h 677"/>
                <a:gd name="T22" fmla="*/ 6 w 775"/>
                <a:gd name="T23" fmla="*/ 0 h 677"/>
                <a:gd name="T24" fmla="*/ 3 w 775"/>
                <a:gd name="T25" fmla="*/ 0 h 677"/>
                <a:gd name="T26" fmla="*/ 1 w 775"/>
                <a:gd name="T27" fmla="*/ 2 h 677"/>
                <a:gd name="T28" fmla="*/ 0 w 775"/>
                <a:gd name="T29" fmla="*/ 6 h 677"/>
                <a:gd name="T30" fmla="*/ 3 w 775"/>
                <a:gd name="T31" fmla="*/ 41 h 677"/>
                <a:gd name="T32" fmla="*/ 8 w 775"/>
                <a:gd name="T33" fmla="*/ 114 h 677"/>
                <a:gd name="T34" fmla="*/ 13 w 775"/>
                <a:gd name="T35" fmla="*/ 188 h 677"/>
                <a:gd name="T36" fmla="*/ 16 w 775"/>
                <a:gd name="T37" fmla="*/ 222 h 677"/>
                <a:gd name="T38" fmla="*/ 17 w 775"/>
                <a:gd name="T39" fmla="*/ 224 h 677"/>
                <a:gd name="T40" fmla="*/ 19 w 775"/>
                <a:gd name="T41" fmla="*/ 225 h 677"/>
                <a:gd name="T42" fmla="*/ 23 w 775"/>
                <a:gd name="T43" fmla="*/ 225 h 677"/>
                <a:gd name="T44" fmla="*/ 33 w 775"/>
                <a:gd name="T45" fmla="*/ 225 h 677"/>
                <a:gd name="T46" fmla="*/ 42 w 775"/>
                <a:gd name="T47" fmla="*/ 225 h 677"/>
                <a:gd name="T48" fmla="*/ 46 w 775"/>
                <a:gd name="T49" fmla="*/ 225 h 677"/>
                <a:gd name="T50" fmla="*/ 225 w 775"/>
                <a:gd name="T51" fmla="*/ 225 h 677"/>
                <a:gd name="T52" fmla="*/ 227 w 775"/>
                <a:gd name="T53" fmla="*/ 226 h 677"/>
                <a:gd name="T54" fmla="*/ 234 w 775"/>
                <a:gd name="T55" fmla="*/ 226 h 677"/>
                <a:gd name="T56" fmla="*/ 245 w 775"/>
                <a:gd name="T57" fmla="*/ 226 h 677"/>
                <a:gd name="T58" fmla="*/ 254 w 775"/>
                <a:gd name="T59" fmla="*/ 226 h 677"/>
                <a:gd name="T60" fmla="*/ 256 w 775"/>
                <a:gd name="T61" fmla="*/ 226 h 677"/>
                <a:gd name="T62" fmla="*/ 258 w 775"/>
                <a:gd name="T63" fmla="*/ 224 h 677"/>
                <a:gd name="T64" fmla="*/ 257 w 775"/>
                <a:gd name="T65" fmla="*/ 214 h 677"/>
                <a:gd name="T66" fmla="*/ 253 w 775"/>
                <a:gd name="T67" fmla="*/ 158 h 677"/>
                <a:gd name="T68" fmla="*/ 248 w 775"/>
                <a:gd name="T69" fmla="*/ 83 h 677"/>
                <a:gd name="T70" fmla="*/ 243 w 775"/>
                <a:gd name="T71" fmla="*/ 27 h 6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5"/>
                <a:gd name="T109" fmla="*/ 0 h 677"/>
                <a:gd name="T110" fmla="*/ 775 w 775"/>
                <a:gd name="T111" fmla="*/ 677 h 6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5" h="677">
                  <a:moveTo>
                    <a:pt x="729" y="55"/>
                  </a:moveTo>
                  <a:lnTo>
                    <a:pt x="679" y="11"/>
                  </a:lnTo>
                  <a:lnTo>
                    <a:pt x="626" y="11"/>
                  </a:lnTo>
                  <a:lnTo>
                    <a:pt x="627" y="16"/>
                  </a:lnTo>
                  <a:lnTo>
                    <a:pt x="551" y="15"/>
                  </a:lnTo>
                  <a:lnTo>
                    <a:pt x="545" y="22"/>
                  </a:lnTo>
                  <a:lnTo>
                    <a:pt x="519" y="21"/>
                  </a:lnTo>
                  <a:lnTo>
                    <a:pt x="519" y="11"/>
                  </a:lnTo>
                  <a:lnTo>
                    <a:pt x="221" y="9"/>
                  </a:lnTo>
                  <a:lnTo>
                    <a:pt x="221" y="12"/>
                  </a:lnTo>
                  <a:lnTo>
                    <a:pt x="219" y="12"/>
                  </a:lnTo>
                  <a:lnTo>
                    <a:pt x="212" y="11"/>
                  </a:lnTo>
                  <a:lnTo>
                    <a:pt x="202" y="11"/>
                  </a:lnTo>
                  <a:lnTo>
                    <a:pt x="188" y="10"/>
                  </a:lnTo>
                  <a:lnTo>
                    <a:pt x="173" y="9"/>
                  </a:lnTo>
                  <a:lnTo>
                    <a:pt x="155" y="8"/>
                  </a:lnTo>
                  <a:lnTo>
                    <a:pt x="136" y="7"/>
                  </a:lnTo>
                  <a:lnTo>
                    <a:pt x="117" y="6"/>
                  </a:lnTo>
                  <a:lnTo>
                    <a:pt x="97" y="5"/>
                  </a:lnTo>
                  <a:lnTo>
                    <a:pt x="77" y="4"/>
                  </a:lnTo>
                  <a:lnTo>
                    <a:pt x="59" y="3"/>
                  </a:lnTo>
                  <a:lnTo>
                    <a:pt x="43" y="2"/>
                  </a:lnTo>
                  <a:lnTo>
                    <a:pt x="29" y="1"/>
                  </a:lnTo>
                  <a:lnTo>
                    <a:pt x="18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2" y="48"/>
                  </a:lnTo>
                  <a:lnTo>
                    <a:pt x="8" y="122"/>
                  </a:lnTo>
                  <a:lnTo>
                    <a:pt x="15" y="224"/>
                  </a:lnTo>
                  <a:lnTo>
                    <a:pt x="24" y="342"/>
                  </a:lnTo>
                  <a:lnTo>
                    <a:pt x="32" y="460"/>
                  </a:lnTo>
                  <a:lnTo>
                    <a:pt x="40" y="562"/>
                  </a:lnTo>
                  <a:lnTo>
                    <a:pt x="45" y="636"/>
                  </a:lnTo>
                  <a:lnTo>
                    <a:pt x="47" y="665"/>
                  </a:lnTo>
                  <a:lnTo>
                    <a:pt x="48" y="669"/>
                  </a:lnTo>
                  <a:lnTo>
                    <a:pt x="50" y="671"/>
                  </a:lnTo>
                  <a:lnTo>
                    <a:pt x="53" y="673"/>
                  </a:lnTo>
                  <a:lnTo>
                    <a:pt x="56" y="673"/>
                  </a:lnTo>
                  <a:lnTo>
                    <a:pt x="61" y="673"/>
                  </a:lnTo>
                  <a:lnTo>
                    <a:pt x="70" y="673"/>
                  </a:lnTo>
                  <a:lnTo>
                    <a:pt x="83" y="673"/>
                  </a:lnTo>
                  <a:lnTo>
                    <a:pt x="99" y="673"/>
                  </a:lnTo>
                  <a:lnTo>
                    <a:pt x="113" y="673"/>
                  </a:lnTo>
                  <a:lnTo>
                    <a:pt x="125" y="673"/>
                  </a:lnTo>
                  <a:lnTo>
                    <a:pt x="134" y="673"/>
                  </a:lnTo>
                  <a:lnTo>
                    <a:pt x="137" y="673"/>
                  </a:lnTo>
                  <a:lnTo>
                    <a:pt x="137" y="671"/>
                  </a:lnTo>
                  <a:lnTo>
                    <a:pt x="677" y="674"/>
                  </a:lnTo>
                  <a:lnTo>
                    <a:pt x="677" y="677"/>
                  </a:lnTo>
                  <a:lnTo>
                    <a:pt x="681" y="677"/>
                  </a:lnTo>
                  <a:lnTo>
                    <a:pt x="690" y="677"/>
                  </a:lnTo>
                  <a:lnTo>
                    <a:pt x="704" y="677"/>
                  </a:lnTo>
                  <a:lnTo>
                    <a:pt x="720" y="677"/>
                  </a:lnTo>
                  <a:lnTo>
                    <a:pt x="736" y="677"/>
                  </a:lnTo>
                  <a:lnTo>
                    <a:pt x="751" y="677"/>
                  </a:lnTo>
                  <a:lnTo>
                    <a:pt x="762" y="677"/>
                  </a:lnTo>
                  <a:lnTo>
                    <a:pt x="767" y="677"/>
                  </a:lnTo>
                  <a:lnTo>
                    <a:pt x="770" y="676"/>
                  </a:lnTo>
                  <a:lnTo>
                    <a:pt x="773" y="675"/>
                  </a:lnTo>
                  <a:lnTo>
                    <a:pt x="774" y="672"/>
                  </a:lnTo>
                  <a:lnTo>
                    <a:pt x="775" y="669"/>
                  </a:lnTo>
                  <a:lnTo>
                    <a:pt x="773" y="642"/>
                  </a:lnTo>
                  <a:lnTo>
                    <a:pt x="768" y="572"/>
                  </a:lnTo>
                  <a:lnTo>
                    <a:pt x="760" y="473"/>
                  </a:lnTo>
                  <a:lnTo>
                    <a:pt x="752" y="360"/>
                  </a:lnTo>
                  <a:lnTo>
                    <a:pt x="744" y="249"/>
                  </a:lnTo>
                  <a:lnTo>
                    <a:pt x="736" y="151"/>
                  </a:lnTo>
                  <a:lnTo>
                    <a:pt x="731" y="82"/>
                  </a:lnTo>
                  <a:lnTo>
                    <a:pt x="7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27" name="Freeform 39"/>
            <p:cNvSpPr>
              <a:spLocks/>
            </p:cNvSpPr>
            <p:nvPr/>
          </p:nvSpPr>
          <p:spPr bwMode="auto">
            <a:xfrm>
              <a:off x="1086" y="1766"/>
              <a:ext cx="258" cy="223"/>
            </a:xfrm>
            <a:custGeom>
              <a:avLst/>
              <a:gdLst>
                <a:gd name="T0" fmla="*/ 226 w 776"/>
                <a:gd name="T1" fmla="*/ 1 h 668"/>
                <a:gd name="T2" fmla="*/ 208 w 776"/>
                <a:gd name="T3" fmla="*/ 2 h 668"/>
                <a:gd name="T4" fmla="*/ 181 w 776"/>
                <a:gd name="T5" fmla="*/ 4 h 668"/>
                <a:gd name="T6" fmla="*/ 173 w 776"/>
                <a:gd name="T7" fmla="*/ 0 h 668"/>
                <a:gd name="T8" fmla="*/ 73 w 776"/>
                <a:gd name="T9" fmla="*/ 1 h 668"/>
                <a:gd name="T10" fmla="*/ 70 w 776"/>
                <a:gd name="T11" fmla="*/ 1 h 668"/>
                <a:gd name="T12" fmla="*/ 63 w 776"/>
                <a:gd name="T13" fmla="*/ 1 h 668"/>
                <a:gd name="T14" fmla="*/ 52 w 776"/>
                <a:gd name="T15" fmla="*/ 1 h 668"/>
                <a:gd name="T16" fmla="*/ 39 w 776"/>
                <a:gd name="T17" fmla="*/ 0 h 668"/>
                <a:gd name="T18" fmla="*/ 26 w 776"/>
                <a:gd name="T19" fmla="*/ 0 h 668"/>
                <a:gd name="T20" fmla="*/ 14 w 776"/>
                <a:gd name="T21" fmla="*/ 0 h 668"/>
                <a:gd name="T22" fmla="*/ 6 w 776"/>
                <a:gd name="T23" fmla="*/ 0 h 668"/>
                <a:gd name="T24" fmla="*/ 3 w 776"/>
                <a:gd name="T25" fmla="*/ 0 h 668"/>
                <a:gd name="T26" fmla="*/ 1 w 776"/>
                <a:gd name="T27" fmla="*/ 0 h 668"/>
                <a:gd name="T28" fmla="*/ 0 w 776"/>
                <a:gd name="T29" fmla="*/ 3 h 668"/>
                <a:gd name="T30" fmla="*/ 3 w 776"/>
                <a:gd name="T31" fmla="*/ 37 h 668"/>
                <a:gd name="T32" fmla="*/ 8 w 776"/>
                <a:gd name="T33" fmla="*/ 111 h 668"/>
                <a:gd name="T34" fmla="*/ 13 w 776"/>
                <a:gd name="T35" fmla="*/ 185 h 668"/>
                <a:gd name="T36" fmla="*/ 16 w 776"/>
                <a:gd name="T37" fmla="*/ 219 h 668"/>
                <a:gd name="T38" fmla="*/ 17 w 776"/>
                <a:gd name="T39" fmla="*/ 221 h 668"/>
                <a:gd name="T40" fmla="*/ 19 w 776"/>
                <a:gd name="T41" fmla="*/ 221 h 668"/>
                <a:gd name="T42" fmla="*/ 24 w 776"/>
                <a:gd name="T43" fmla="*/ 221 h 668"/>
                <a:gd name="T44" fmla="*/ 33 w 776"/>
                <a:gd name="T45" fmla="*/ 221 h 668"/>
                <a:gd name="T46" fmla="*/ 42 w 776"/>
                <a:gd name="T47" fmla="*/ 222 h 668"/>
                <a:gd name="T48" fmla="*/ 46 w 776"/>
                <a:gd name="T49" fmla="*/ 222 h 668"/>
                <a:gd name="T50" fmla="*/ 225 w 776"/>
                <a:gd name="T51" fmla="*/ 222 h 668"/>
                <a:gd name="T52" fmla="*/ 226 w 776"/>
                <a:gd name="T53" fmla="*/ 223 h 668"/>
                <a:gd name="T54" fmla="*/ 234 w 776"/>
                <a:gd name="T55" fmla="*/ 223 h 668"/>
                <a:gd name="T56" fmla="*/ 245 w 776"/>
                <a:gd name="T57" fmla="*/ 223 h 668"/>
                <a:gd name="T58" fmla="*/ 253 w 776"/>
                <a:gd name="T59" fmla="*/ 223 h 668"/>
                <a:gd name="T60" fmla="*/ 256 w 776"/>
                <a:gd name="T61" fmla="*/ 223 h 668"/>
                <a:gd name="T62" fmla="*/ 258 w 776"/>
                <a:gd name="T63" fmla="*/ 221 h 668"/>
                <a:gd name="T64" fmla="*/ 257 w 776"/>
                <a:gd name="T65" fmla="*/ 211 h 668"/>
                <a:gd name="T66" fmla="*/ 253 w 776"/>
                <a:gd name="T67" fmla="*/ 155 h 668"/>
                <a:gd name="T68" fmla="*/ 247 w 776"/>
                <a:gd name="T69" fmla="*/ 79 h 668"/>
                <a:gd name="T70" fmla="*/ 243 w 776"/>
                <a:gd name="T71" fmla="*/ 24 h 6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6"/>
                <a:gd name="T109" fmla="*/ 0 h 668"/>
                <a:gd name="T110" fmla="*/ 776 w 776"/>
                <a:gd name="T111" fmla="*/ 668 h 6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6" h="668">
                  <a:moveTo>
                    <a:pt x="729" y="45"/>
                  </a:moveTo>
                  <a:lnTo>
                    <a:pt x="679" y="2"/>
                  </a:lnTo>
                  <a:lnTo>
                    <a:pt x="627" y="2"/>
                  </a:lnTo>
                  <a:lnTo>
                    <a:pt x="627" y="6"/>
                  </a:lnTo>
                  <a:lnTo>
                    <a:pt x="551" y="6"/>
                  </a:lnTo>
                  <a:lnTo>
                    <a:pt x="545" y="12"/>
                  </a:lnTo>
                  <a:lnTo>
                    <a:pt x="520" y="12"/>
                  </a:lnTo>
                  <a:lnTo>
                    <a:pt x="519" y="1"/>
                  </a:lnTo>
                  <a:lnTo>
                    <a:pt x="221" y="0"/>
                  </a:lnTo>
                  <a:lnTo>
                    <a:pt x="221" y="2"/>
                  </a:lnTo>
                  <a:lnTo>
                    <a:pt x="219" y="2"/>
                  </a:lnTo>
                  <a:lnTo>
                    <a:pt x="212" y="2"/>
                  </a:lnTo>
                  <a:lnTo>
                    <a:pt x="202" y="2"/>
                  </a:lnTo>
                  <a:lnTo>
                    <a:pt x="188" y="2"/>
                  </a:lnTo>
                  <a:lnTo>
                    <a:pt x="173" y="2"/>
                  </a:lnTo>
                  <a:lnTo>
                    <a:pt x="155" y="2"/>
                  </a:lnTo>
                  <a:lnTo>
                    <a:pt x="136" y="2"/>
                  </a:lnTo>
                  <a:lnTo>
                    <a:pt x="117" y="1"/>
                  </a:lnTo>
                  <a:lnTo>
                    <a:pt x="97" y="1"/>
                  </a:lnTo>
                  <a:lnTo>
                    <a:pt x="78" y="1"/>
                  </a:lnTo>
                  <a:lnTo>
                    <a:pt x="59" y="1"/>
                  </a:lnTo>
                  <a:lnTo>
                    <a:pt x="43" y="1"/>
                  </a:lnTo>
                  <a:lnTo>
                    <a:pt x="29" y="1"/>
                  </a:lnTo>
                  <a:lnTo>
                    <a:pt x="18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2" y="38"/>
                  </a:lnTo>
                  <a:lnTo>
                    <a:pt x="8" y="112"/>
                  </a:lnTo>
                  <a:lnTo>
                    <a:pt x="15" y="215"/>
                  </a:lnTo>
                  <a:lnTo>
                    <a:pt x="24" y="333"/>
                  </a:lnTo>
                  <a:lnTo>
                    <a:pt x="32" y="451"/>
                  </a:lnTo>
                  <a:lnTo>
                    <a:pt x="40" y="553"/>
                  </a:lnTo>
                  <a:lnTo>
                    <a:pt x="45" y="627"/>
                  </a:lnTo>
                  <a:lnTo>
                    <a:pt x="47" y="656"/>
                  </a:lnTo>
                  <a:lnTo>
                    <a:pt x="48" y="659"/>
                  </a:lnTo>
                  <a:lnTo>
                    <a:pt x="50" y="661"/>
                  </a:lnTo>
                  <a:lnTo>
                    <a:pt x="53" y="663"/>
                  </a:lnTo>
                  <a:lnTo>
                    <a:pt x="56" y="663"/>
                  </a:lnTo>
                  <a:lnTo>
                    <a:pt x="61" y="663"/>
                  </a:lnTo>
                  <a:lnTo>
                    <a:pt x="71" y="663"/>
                  </a:lnTo>
                  <a:lnTo>
                    <a:pt x="85" y="663"/>
                  </a:lnTo>
                  <a:lnTo>
                    <a:pt x="99" y="663"/>
                  </a:lnTo>
                  <a:lnTo>
                    <a:pt x="113" y="664"/>
                  </a:lnTo>
                  <a:lnTo>
                    <a:pt x="125" y="664"/>
                  </a:lnTo>
                  <a:lnTo>
                    <a:pt x="134" y="664"/>
                  </a:lnTo>
                  <a:lnTo>
                    <a:pt x="137" y="664"/>
                  </a:lnTo>
                  <a:lnTo>
                    <a:pt x="137" y="662"/>
                  </a:lnTo>
                  <a:lnTo>
                    <a:pt x="677" y="664"/>
                  </a:lnTo>
                  <a:lnTo>
                    <a:pt x="677" y="667"/>
                  </a:lnTo>
                  <a:lnTo>
                    <a:pt x="681" y="667"/>
                  </a:lnTo>
                  <a:lnTo>
                    <a:pt x="690" y="667"/>
                  </a:lnTo>
                  <a:lnTo>
                    <a:pt x="704" y="667"/>
                  </a:lnTo>
                  <a:lnTo>
                    <a:pt x="720" y="667"/>
                  </a:lnTo>
                  <a:lnTo>
                    <a:pt x="736" y="667"/>
                  </a:lnTo>
                  <a:lnTo>
                    <a:pt x="751" y="667"/>
                  </a:lnTo>
                  <a:lnTo>
                    <a:pt x="762" y="668"/>
                  </a:lnTo>
                  <a:lnTo>
                    <a:pt x="767" y="668"/>
                  </a:lnTo>
                  <a:lnTo>
                    <a:pt x="771" y="667"/>
                  </a:lnTo>
                  <a:lnTo>
                    <a:pt x="774" y="665"/>
                  </a:lnTo>
                  <a:lnTo>
                    <a:pt x="775" y="663"/>
                  </a:lnTo>
                  <a:lnTo>
                    <a:pt x="776" y="660"/>
                  </a:lnTo>
                  <a:lnTo>
                    <a:pt x="774" y="632"/>
                  </a:lnTo>
                  <a:lnTo>
                    <a:pt x="768" y="561"/>
                  </a:lnTo>
                  <a:lnTo>
                    <a:pt x="760" y="463"/>
                  </a:lnTo>
                  <a:lnTo>
                    <a:pt x="752" y="351"/>
                  </a:lnTo>
                  <a:lnTo>
                    <a:pt x="744" y="238"/>
                  </a:lnTo>
                  <a:lnTo>
                    <a:pt x="736" y="141"/>
                  </a:lnTo>
                  <a:lnTo>
                    <a:pt x="731" y="71"/>
                  </a:lnTo>
                  <a:lnTo>
                    <a:pt x="729" y="4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28" name="Freeform 40"/>
            <p:cNvSpPr>
              <a:spLocks/>
            </p:cNvSpPr>
            <p:nvPr/>
          </p:nvSpPr>
          <p:spPr bwMode="auto">
            <a:xfrm>
              <a:off x="1311" y="1765"/>
              <a:ext cx="18" cy="17"/>
            </a:xfrm>
            <a:custGeom>
              <a:avLst/>
              <a:gdLst>
                <a:gd name="T0" fmla="*/ 1 w 54"/>
                <a:gd name="T1" fmla="*/ 3 h 50"/>
                <a:gd name="T2" fmla="*/ 0 w 54"/>
                <a:gd name="T3" fmla="*/ 2 h 50"/>
                <a:gd name="T4" fmla="*/ 17 w 54"/>
                <a:gd name="T5" fmla="*/ 17 h 50"/>
                <a:gd name="T6" fmla="*/ 18 w 54"/>
                <a:gd name="T7" fmla="*/ 15 h 50"/>
                <a:gd name="T8" fmla="*/ 1 w 54"/>
                <a:gd name="T9" fmla="*/ 0 h 50"/>
                <a:gd name="T10" fmla="*/ 1 w 54"/>
                <a:gd name="T11" fmla="*/ 0 h 50"/>
                <a:gd name="T12" fmla="*/ 1 w 54"/>
                <a:gd name="T13" fmla="*/ 0 h 50"/>
                <a:gd name="T14" fmla="*/ 1 w 54"/>
                <a:gd name="T15" fmla="*/ 0 h 50"/>
                <a:gd name="T16" fmla="*/ 1 w 54"/>
                <a:gd name="T17" fmla="*/ 0 h 50"/>
                <a:gd name="T18" fmla="*/ 1 w 54"/>
                <a:gd name="T19" fmla="*/ 3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50"/>
                <a:gd name="T32" fmla="*/ 54 w 54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50">
                  <a:moveTo>
                    <a:pt x="2" y="8"/>
                  </a:moveTo>
                  <a:lnTo>
                    <a:pt x="0" y="7"/>
                  </a:lnTo>
                  <a:lnTo>
                    <a:pt x="50" y="50"/>
                  </a:lnTo>
                  <a:lnTo>
                    <a:pt x="54" y="44"/>
                  </a:lnTo>
                  <a:lnTo>
                    <a:pt x="4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29" name="Freeform 41"/>
            <p:cNvSpPr>
              <a:spLocks/>
            </p:cNvSpPr>
            <p:nvPr/>
          </p:nvSpPr>
          <p:spPr bwMode="auto">
            <a:xfrm>
              <a:off x="1293" y="1765"/>
              <a:ext cx="19" cy="3"/>
            </a:xfrm>
            <a:custGeom>
              <a:avLst/>
              <a:gdLst>
                <a:gd name="T0" fmla="*/ 3 w 56"/>
                <a:gd name="T1" fmla="*/ 2 h 8"/>
                <a:gd name="T2" fmla="*/ 1 w 56"/>
                <a:gd name="T3" fmla="*/ 3 h 8"/>
                <a:gd name="T4" fmla="*/ 19 w 56"/>
                <a:gd name="T5" fmla="*/ 3 h 8"/>
                <a:gd name="T6" fmla="*/ 19 w 56"/>
                <a:gd name="T7" fmla="*/ 0 h 8"/>
                <a:gd name="T8" fmla="*/ 1 w 56"/>
                <a:gd name="T9" fmla="*/ 0 h 8"/>
                <a:gd name="T10" fmla="*/ 0 w 56"/>
                <a:gd name="T11" fmla="*/ 2 h 8"/>
                <a:gd name="T12" fmla="*/ 1 w 56"/>
                <a:gd name="T13" fmla="*/ 0 h 8"/>
                <a:gd name="T14" fmla="*/ 0 w 56"/>
                <a:gd name="T15" fmla="*/ 0 h 8"/>
                <a:gd name="T16" fmla="*/ 0 w 56"/>
                <a:gd name="T17" fmla="*/ 2 h 8"/>
                <a:gd name="T18" fmla="*/ 3 w 56"/>
                <a:gd name="T19" fmla="*/ 2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8"/>
                <a:gd name="T32" fmla="*/ 56 w 5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8">
                  <a:moveTo>
                    <a:pt x="8" y="4"/>
                  </a:moveTo>
                  <a:lnTo>
                    <a:pt x="4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0" name="Freeform 42"/>
            <p:cNvSpPr>
              <a:spLocks/>
            </p:cNvSpPr>
            <p:nvPr/>
          </p:nvSpPr>
          <p:spPr bwMode="auto">
            <a:xfrm>
              <a:off x="1293" y="1767"/>
              <a:ext cx="3" cy="2"/>
            </a:xfrm>
            <a:custGeom>
              <a:avLst/>
              <a:gdLst>
                <a:gd name="T0" fmla="*/ 2 w 8"/>
                <a:gd name="T1" fmla="*/ 2 h 8"/>
                <a:gd name="T2" fmla="*/ 3 w 8"/>
                <a:gd name="T3" fmla="*/ 1 h 8"/>
                <a:gd name="T4" fmla="*/ 3 w 8"/>
                <a:gd name="T5" fmla="*/ 0 h 8"/>
                <a:gd name="T6" fmla="*/ 0 w 8"/>
                <a:gd name="T7" fmla="*/ 0 h 8"/>
                <a:gd name="T8" fmla="*/ 0 w 8"/>
                <a:gd name="T9" fmla="*/ 1 h 8"/>
                <a:gd name="T10" fmla="*/ 2 w 8"/>
                <a:gd name="T11" fmla="*/ 0 h 8"/>
                <a:gd name="T12" fmla="*/ 2 w 8"/>
                <a:gd name="T13" fmla="*/ 2 h 8"/>
                <a:gd name="T14" fmla="*/ 3 w 8"/>
                <a:gd name="T15" fmla="*/ 2 h 8"/>
                <a:gd name="T16" fmla="*/ 3 w 8"/>
                <a:gd name="T17" fmla="*/ 1 h 8"/>
                <a:gd name="T18" fmla="*/ 2 w 8"/>
                <a:gd name="T19" fmla="*/ 2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4" y="8"/>
                  </a:move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1" name="Freeform 43"/>
            <p:cNvSpPr>
              <a:spLocks/>
            </p:cNvSpPr>
            <p:nvPr/>
          </p:nvSpPr>
          <p:spPr bwMode="auto">
            <a:xfrm>
              <a:off x="1268" y="1767"/>
              <a:ext cx="27" cy="2"/>
            </a:xfrm>
            <a:custGeom>
              <a:avLst/>
              <a:gdLst>
                <a:gd name="T0" fmla="*/ 2 w 79"/>
                <a:gd name="T1" fmla="*/ 2 h 8"/>
                <a:gd name="T2" fmla="*/ 1 w 79"/>
                <a:gd name="T3" fmla="*/ 2 h 8"/>
                <a:gd name="T4" fmla="*/ 27 w 79"/>
                <a:gd name="T5" fmla="*/ 2 h 8"/>
                <a:gd name="T6" fmla="*/ 27 w 79"/>
                <a:gd name="T7" fmla="*/ 0 h 8"/>
                <a:gd name="T8" fmla="*/ 1 w 79"/>
                <a:gd name="T9" fmla="*/ 0 h 8"/>
                <a:gd name="T10" fmla="*/ 0 w 79"/>
                <a:gd name="T11" fmla="*/ 0 h 8"/>
                <a:gd name="T12" fmla="*/ 1 w 79"/>
                <a:gd name="T13" fmla="*/ 0 h 8"/>
                <a:gd name="T14" fmla="*/ 1 w 79"/>
                <a:gd name="T15" fmla="*/ 0 h 8"/>
                <a:gd name="T16" fmla="*/ 0 w 79"/>
                <a:gd name="T17" fmla="*/ 0 h 8"/>
                <a:gd name="T18" fmla="*/ 2 w 79"/>
                <a:gd name="T19" fmla="*/ 2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8"/>
                <a:gd name="T32" fmla="*/ 79 w 7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8">
                  <a:moveTo>
                    <a:pt x="6" y="7"/>
                  </a:moveTo>
                  <a:lnTo>
                    <a:pt x="3" y="8"/>
                  </a:lnTo>
                  <a:lnTo>
                    <a:pt x="79" y="8"/>
                  </a:lnTo>
                  <a:lnTo>
                    <a:pt x="79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2" name="Freeform 44"/>
            <p:cNvSpPr>
              <a:spLocks/>
            </p:cNvSpPr>
            <p:nvPr/>
          </p:nvSpPr>
          <p:spPr bwMode="auto">
            <a:xfrm>
              <a:off x="1266" y="1767"/>
              <a:ext cx="4" cy="4"/>
            </a:xfrm>
            <a:custGeom>
              <a:avLst/>
              <a:gdLst>
                <a:gd name="T0" fmla="*/ 1 w 12"/>
                <a:gd name="T1" fmla="*/ 4 h 13"/>
                <a:gd name="T2" fmla="*/ 2 w 12"/>
                <a:gd name="T3" fmla="*/ 4 h 13"/>
                <a:gd name="T4" fmla="*/ 4 w 12"/>
                <a:gd name="T5" fmla="*/ 2 h 13"/>
                <a:gd name="T6" fmla="*/ 2 w 12"/>
                <a:gd name="T7" fmla="*/ 0 h 13"/>
                <a:gd name="T8" fmla="*/ 0 w 12"/>
                <a:gd name="T9" fmla="*/ 2 h 13"/>
                <a:gd name="T10" fmla="*/ 1 w 12"/>
                <a:gd name="T11" fmla="*/ 2 h 13"/>
                <a:gd name="T12" fmla="*/ 1 w 12"/>
                <a:gd name="T13" fmla="*/ 4 h 13"/>
                <a:gd name="T14" fmla="*/ 1 w 12"/>
                <a:gd name="T15" fmla="*/ 4 h 13"/>
                <a:gd name="T16" fmla="*/ 2 w 12"/>
                <a:gd name="T17" fmla="*/ 4 h 13"/>
                <a:gd name="T18" fmla="*/ 1 w 12"/>
                <a:gd name="T19" fmla="*/ 4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3"/>
                <a:gd name="T32" fmla="*/ 12 w 1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3">
                  <a:moveTo>
                    <a:pt x="3" y="13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3" y="5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3" name="Freeform 45"/>
            <p:cNvSpPr>
              <a:spLocks/>
            </p:cNvSpPr>
            <p:nvPr/>
          </p:nvSpPr>
          <p:spPr bwMode="auto">
            <a:xfrm>
              <a:off x="1258" y="1769"/>
              <a:ext cx="9" cy="2"/>
            </a:xfrm>
            <a:custGeom>
              <a:avLst/>
              <a:gdLst>
                <a:gd name="T0" fmla="*/ 0 w 29"/>
                <a:gd name="T1" fmla="*/ 1 h 8"/>
                <a:gd name="T2" fmla="*/ 1 w 29"/>
                <a:gd name="T3" fmla="*/ 2 h 8"/>
                <a:gd name="T4" fmla="*/ 9 w 29"/>
                <a:gd name="T5" fmla="*/ 2 h 8"/>
                <a:gd name="T6" fmla="*/ 9 w 29"/>
                <a:gd name="T7" fmla="*/ 0 h 8"/>
                <a:gd name="T8" fmla="*/ 1 w 29"/>
                <a:gd name="T9" fmla="*/ 0 h 8"/>
                <a:gd name="T10" fmla="*/ 2 w 29"/>
                <a:gd name="T11" fmla="*/ 1 h 8"/>
                <a:gd name="T12" fmla="*/ 0 w 29"/>
                <a:gd name="T13" fmla="*/ 1 h 8"/>
                <a:gd name="T14" fmla="*/ 0 w 29"/>
                <a:gd name="T15" fmla="*/ 2 h 8"/>
                <a:gd name="T16" fmla="*/ 1 w 29"/>
                <a:gd name="T17" fmla="*/ 2 h 8"/>
                <a:gd name="T18" fmla="*/ 0 w 29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8"/>
                <a:gd name="T32" fmla="*/ 29 w 2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8">
                  <a:moveTo>
                    <a:pt x="0" y="4"/>
                  </a:moveTo>
                  <a:lnTo>
                    <a:pt x="4" y="8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4" name="Freeform 46"/>
            <p:cNvSpPr>
              <a:spLocks/>
            </p:cNvSpPr>
            <p:nvPr/>
          </p:nvSpPr>
          <p:spPr bwMode="auto">
            <a:xfrm>
              <a:off x="1257" y="1765"/>
              <a:ext cx="3" cy="5"/>
            </a:xfrm>
            <a:custGeom>
              <a:avLst/>
              <a:gdLst>
                <a:gd name="T0" fmla="*/ 1 w 9"/>
                <a:gd name="T1" fmla="*/ 3 h 15"/>
                <a:gd name="T2" fmla="*/ 0 w 9"/>
                <a:gd name="T3" fmla="*/ 1 h 15"/>
                <a:gd name="T4" fmla="*/ 0 w 9"/>
                <a:gd name="T5" fmla="*/ 5 h 15"/>
                <a:gd name="T6" fmla="*/ 3 w 9"/>
                <a:gd name="T7" fmla="*/ 5 h 15"/>
                <a:gd name="T8" fmla="*/ 3 w 9"/>
                <a:gd name="T9" fmla="*/ 1 h 15"/>
                <a:gd name="T10" fmla="*/ 1 w 9"/>
                <a:gd name="T11" fmla="*/ 0 h 15"/>
                <a:gd name="T12" fmla="*/ 3 w 9"/>
                <a:gd name="T13" fmla="*/ 1 h 15"/>
                <a:gd name="T14" fmla="*/ 3 w 9"/>
                <a:gd name="T15" fmla="*/ 0 h 15"/>
                <a:gd name="T16" fmla="*/ 1 w 9"/>
                <a:gd name="T17" fmla="*/ 0 h 15"/>
                <a:gd name="T18" fmla="*/ 1 w 9"/>
                <a:gd name="T19" fmla="*/ 3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5"/>
                <a:gd name="T32" fmla="*/ 9 w 9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5">
                  <a:moveTo>
                    <a:pt x="4" y="8"/>
                  </a:moveTo>
                  <a:lnTo>
                    <a:pt x="0" y="4"/>
                  </a:lnTo>
                  <a:lnTo>
                    <a:pt x="1" y="15"/>
                  </a:lnTo>
                  <a:lnTo>
                    <a:pt x="9" y="15"/>
                  </a:lnTo>
                  <a:lnTo>
                    <a:pt x="8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5" name="Freeform 47"/>
            <p:cNvSpPr>
              <a:spLocks/>
            </p:cNvSpPr>
            <p:nvPr/>
          </p:nvSpPr>
          <p:spPr bwMode="auto">
            <a:xfrm>
              <a:off x="1158" y="1765"/>
              <a:ext cx="101" cy="3"/>
            </a:xfrm>
            <a:custGeom>
              <a:avLst/>
              <a:gdLst>
                <a:gd name="T0" fmla="*/ 3 w 302"/>
                <a:gd name="T1" fmla="*/ 1 h 9"/>
                <a:gd name="T2" fmla="*/ 1 w 302"/>
                <a:gd name="T3" fmla="*/ 3 h 9"/>
                <a:gd name="T4" fmla="*/ 101 w 302"/>
                <a:gd name="T5" fmla="*/ 3 h 9"/>
                <a:gd name="T6" fmla="*/ 101 w 302"/>
                <a:gd name="T7" fmla="*/ 0 h 9"/>
                <a:gd name="T8" fmla="*/ 1 w 302"/>
                <a:gd name="T9" fmla="*/ 0 h 9"/>
                <a:gd name="T10" fmla="*/ 0 w 302"/>
                <a:gd name="T11" fmla="*/ 1 h 9"/>
                <a:gd name="T12" fmla="*/ 1 w 302"/>
                <a:gd name="T13" fmla="*/ 0 h 9"/>
                <a:gd name="T14" fmla="*/ 0 w 302"/>
                <a:gd name="T15" fmla="*/ 0 h 9"/>
                <a:gd name="T16" fmla="*/ 0 w 302"/>
                <a:gd name="T17" fmla="*/ 1 h 9"/>
                <a:gd name="T18" fmla="*/ 3 w 302"/>
                <a:gd name="T19" fmla="*/ 1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2"/>
                <a:gd name="T31" fmla="*/ 0 h 9"/>
                <a:gd name="T32" fmla="*/ 302 w 30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2" h="9">
                  <a:moveTo>
                    <a:pt x="8" y="4"/>
                  </a:moveTo>
                  <a:lnTo>
                    <a:pt x="4" y="8"/>
                  </a:lnTo>
                  <a:lnTo>
                    <a:pt x="302" y="9"/>
                  </a:lnTo>
                  <a:lnTo>
                    <a:pt x="302" y="1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6" name="Freeform 48"/>
            <p:cNvSpPr>
              <a:spLocks/>
            </p:cNvSpPr>
            <p:nvPr/>
          </p:nvSpPr>
          <p:spPr bwMode="auto">
            <a:xfrm>
              <a:off x="1158" y="1765"/>
              <a:ext cx="3" cy="3"/>
            </a:xfrm>
            <a:custGeom>
              <a:avLst/>
              <a:gdLst>
                <a:gd name="T0" fmla="*/ 2 w 8"/>
                <a:gd name="T1" fmla="*/ 3 h 8"/>
                <a:gd name="T2" fmla="*/ 3 w 8"/>
                <a:gd name="T3" fmla="*/ 2 h 8"/>
                <a:gd name="T4" fmla="*/ 3 w 8"/>
                <a:gd name="T5" fmla="*/ 1 h 8"/>
                <a:gd name="T6" fmla="*/ 0 w 8"/>
                <a:gd name="T7" fmla="*/ 1 h 8"/>
                <a:gd name="T8" fmla="*/ 0 w 8"/>
                <a:gd name="T9" fmla="*/ 2 h 8"/>
                <a:gd name="T10" fmla="*/ 2 w 8"/>
                <a:gd name="T11" fmla="*/ 0 h 8"/>
                <a:gd name="T12" fmla="*/ 2 w 8"/>
                <a:gd name="T13" fmla="*/ 3 h 8"/>
                <a:gd name="T14" fmla="*/ 3 w 8"/>
                <a:gd name="T15" fmla="*/ 3 h 8"/>
                <a:gd name="T16" fmla="*/ 3 w 8"/>
                <a:gd name="T17" fmla="*/ 2 h 8"/>
                <a:gd name="T18" fmla="*/ 2 w 8"/>
                <a:gd name="T19" fmla="*/ 3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4" y="8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7" name="Freeform 49"/>
            <p:cNvSpPr>
              <a:spLocks/>
            </p:cNvSpPr>
            <p:nvPr/>
          </p:nvSpPr>
          <p:spPr bwMode="auto">
            <a:xfrm>
              <a:off x="1088" y="1765"/>
              <a:ext cx="71" cy="3"/>
            </a:xfrm>
            <a:custGeom>
              <a:avLst/>
              <a:gdLst>
                <a:gd name="T0" fmla="*/ 0 w 213"/>
                <a:gd name="T1" fmla="*/ 3 h 9"/>
                <a:gd name="T2" fmla="*/ 0 w 213"/>
                <a:gd name="T3" fmla="*/ 3 h 9"/>
                <a:gd name="T4" fmla="*/ 1 w 213"/>
                <a:gd name="T5" fmla="*/ 3 h 9"/>
                <a:gd name="T6" fmla="*/ 3 w 213"/>
                <a:gd name="T7" fmla="*/ 3 h 9"/>
                <a:gd name="T8" fmla="*/ 7 w 213"/>
                <a:gd name="T9" fmla="*/ 3 h 9"/>
                <a:gd name="T10" fmla="*/ 12 w 213"/>
                <a:gd name="T11" fmla="*/ 3 h 9"/>
                <a:gd name="T12" fmla="*/ 17 w 213"/>
                <a:gd name="T13" fmla="*/ 3 h 9"/>
                <a:gd name="T14" fmla="*/ 23 w 213"/>
                <a:gd name="T15" fmla="*/ 3 h 9"/>
                <a:gd name="T16" fmla="*/ 30 w 213"/>
                <a:gd name="T17" fmla="*/ 3 h 9"/>
                <a:gd name="T18" fmla="*/ 36 w 213"/>
                <a:gd name="T19" fmla="*/ 3 h 9"/>
                <a:gd name="T20" fmla="*/ 43 w 213"/>
                <a:gd name="T21" fmla="*/ 3 h 9"/>
                <a:gd name="T22" fmla="*/ 49 w 213"/>
                <a:gd name="T23" fmla="*/ 3 h 9"/>
                <a:gd name="T24" fmla="*/ 55 w 213"/>
                <a:gd name="T25" fmla="*/ 3 h 9"/>
                <a:gd name="T26" fmla="*/ 60 w 213"/>
                <a:gd name="T27" fmla="*/ 3 h 9"/>
                <a:gd name="T28" fmla="*/ 65 w 213"/>
                <a:gd name="T29" fmla="*/ 3 h 9"/>
                <a:gd name="T30" fmla="*/ 68 w 213"/>
                <a:gd name="T31" fmla="*/ 3 h 9"/>
                <a:gd name="T32" fmla="*/ 70 w 213"/>
                <a:gd name="T33" fmla="*/ 3 h 9"/>
                <a:gd name="T34" fmla="*/ 71 w 213"/>
                <a:gd name="T35" fmla="*/ 3 h 9"/>
                <a:gd name="T36" fmla="*/ 71 w 213"/>
                <a:gd name="T37" fmla="*/ 0 h 9"/>
                <a:gd name="T38" fmla="*/ 70 w 213"/>
                <a:gd name="T39" fmla="*/ 0 h 9"/>
                <a:gd name="T40" fmla="*/ 68 w 213"/>
                <a:gd name="T41" fmla="*/ 0 h 9"/>
                <a:gd name="T42" fmla="*/ 65 w 213"/>
                <a:gd name="T43" fmla="*/ 0 h 9"/>
                <a:gd name="T44" fmla="*/ 60 w 213"/>
                <a:gd name="T45" fmla="*/ 0 h 9"/>
                <a:gd name="T46" fmla="*/ 55 w 213"/>
                <a:gd name="T47" fmla="*/ 0 h 9"/>
                <a:gd name="T48" fmla="*/ 49 w 213"/>
                <a:gd name="T49" fmla="*/ 0 h 9"/>
                <a:gd name="T50" fmla="*/ 43 w 213"/>
                <a:gd name="T51" fmla="*/ 0 h 9"/>
                <a:gd name="T52" fmla="*/ 36 w 213"/>
                <a:gd name="T53" fmla="*/ 0 h 9"/>
                <a:gd name="T54" fmla="*/ 30 w 213"/>
                <a:gd name="T55" fmla="*/ 0 h 9"/>
                <a:gd name="T56" fmla="*/ 23 w 213"/>
                <a:gd name="T57" fmla="*/ 0 h 9"/>
                <a:gd name="T58" fmla="*/ 17 w 213"/>
                <a:gd name="T59" fmla="*/ 0 h 9"/>
                <a:gd name="T60" fmla="*/ 12 w 213"/>
                <a:gd name="T61" fmla="*/ 0 h 9"/>
                <a:gd name="T62" fmla="*/ 7 w 213"/>
                <a:gd name="T63" fmla="*/ 0 h 9"/>
                <a:gd name="T64" fmla="*/ 3 w 213"/>
                <a:gd name="T65" fmla="*/ 0 h 9"/>
                <a:gd name="T66" fmla="*/ 1 w 213"/>
                <a:gd name="T67" fmla="*/ 0 h 9"/>
                <a:gd name="T68" fmla="*/ 0 w 213"/>
                <a:gd name="T69" fmla="*/ 0 h 9"/>
                <a:gd name="T70" fmla="*/ 0 w 213"/>
                <a:gd name="T71" fmla="*/ 0 h 9"/>
                <a:gd name="T72" fmla="*/ 0 w 213"/>
                <a:gd name="T73" fmla="*/ 3 h 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3"/>
                <a:gd name="T112" fmla="*/ 0 h 9"/>
                <a:gd name="T113" fmla="*/ 213 w 213"/>
                <a:gd name="T114" fmla="*/ 9 h 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3" h="9">
                  <a:moveTo>
                    <a:pt x="0" y="8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10" y="8"/>
                  </a:lnTo>
                  <a:lnTo>
                    <a:pt x="21" y="8"/>
                  </a:lnTo>
                  <a:lnTo>
                    <a:pt x="35" y="8"/>
                  </a:lnTo>
                  <a:lnTo>
                    <a:pt x="51" y="8"/>
                  </a:lnTo>
                  <a:lnTo>
                    <a:pt x="70" y="8"/>
                  </a:lnTo>
                  <a:lnTo>
                    <a:pt x="89" y="8"/>
                  </a:lnTo>
                  <a:lnTo>
                    <a:pt x="109" y="8"/>
                  </a:lnTo>
                  <a:lnTo>
                    <a:pt x="128" y="9"/>
                  </a:lnTo>
                  <a:lnTo>
                    <a:pt x="147" y="9"/>
                  </a:lnTo>
                  <a:lnTo>
                    <a:pt x="165" y="9"/>
                  </a:lnTo>
                  <a:lnTo>
                    <a:pt x="180" y="9"/>
                  </a:lnTo>
                  <a:lnTo>
                    <a:pt x="194" y="9"/>
                  </a:lnTo>
                  <a:lnTo>
                    <a:pt x="204" y="9"/>
                  </a:lnTo>
                  <a:lnTo>
                    <a:pt x="211" y="9"/>
                  </a:lnTo>
                  <a:lnTo>
                    <a:pt x="213" y="9"/>
                  </a:lnTo>
                  <a:lnTo>
                    <a:pt x="213" y="1"/>
                  </a:lnTo>
                  <a:lnTo>
                    <a:pt x="211" y="1"/>
                  </a:lnTo>
                  <a:lnTo>
                    <a:pt x="204" y="1"/>
                  </a:lnTo>
                  <a:lnTo>
                    <a:pt x="194" y="1"/>
                  </a:lnTo>
                  <a:lnTo>
                    <a:pt x="180" y="1"/>
                  </a:lnTo>
                  <a:lnTo>
                    <a:pt x="165" y="1"/>
                  </a:lnTo>
                  <a:lnTo>
                    <a:pt x="147" y="1"/>
                  </a:lnTo>
                  <a:lnTo>
                    <a:pt x="128" y="1"/>
                  </a:lnTo>
                  <a:lnTo>
                    <a:pt x="109" y="0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1" y="0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8" name="Freeform 50"/>
            <p:cNvSpPr>
              <a:spLocks/>
            </p:cNvSpPr>
            <p:nvPr/>
          </p:nvSpPr>
          <p:spPr bwMode="auto">
            <a:xfrm>
              <a:off x="1084" y="1765"/>
              <a:ext cx="4" cy="4"/>
            </a:xfrm>
            <a:custGeom>
              <a:avLst/>
              <a:gdLst>
                <a:gd name="T0" fmla="*/ 3 w 12"/>
                <a:gd name="T1" fmla="*/ 4 h 11"/>
                <a:gd name="T2" fmla="*/ 3 w 12"/>
                <a:gd name="T3" fmla="*/ 4 h 11"/>
                <a:gd name="T4" fmla="*/ 3 w 12"/>
                <a:gd name="T5" fmla="*/ 3 h 11"/>
                <a:gd name="T6" fmla="*/ 3 w 12"/>
                <a:gd name="T7" fmla="*/ 3 h 11"/>
                <a:gd name="T8" fmla="*/ 3 w 12"/>
                <a:gd name="T9" fmla="*/ 3 h 11"/>
                <a:gd name="T10" fmla="*/ 4 w 12"/>
                <a:gd name="T11" fmla="*/ 3 h 11"/>
                <a:gd name="T12" fmla="*/ 4 w 12"/>
                <a:gd name="T13" fmla="*/ 0 h 11"/>
                <a:gd name="T14" fmla="*/ 3 w 12"/>
                <a:gd name="T15" fmla="*/ 0 h 11"/>
                <a:gd name="T16" fmla="*/ 2 w 12"/>
                <a:gd name="T17" fmla="*/ 0 h 11"/>
                <a:gd name="T18" fmla="*/ 0 w 12"/>
                <a:gd name="T19" fmla="*/ 2 h 11"/>
                <a:gd name="T20" fmla="*/ 0 w 12"/>
                <a:gd name="T21" fmla="*/ 4 h 11"/>
                <a:gd name="T22" fmla="*/ 0 w 12"/>
                <a:gd name="T23" fmla="*/ 4 h 11"/>
                <a:gd name="T24" fmla="*/ 3 w 12"/>
                <a:gd name="T25" fmla="*/ 4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1"/>
                <a:gd name="T41" fmla="*/ 12 w 12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1">
                  <a:moveTo>
                    <a:pt x="8" y="11"/>
                  </a:moveTo>
                  <a:lnTo>
                    <a:pt x="8" y="11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39" name="Freeform 51"/>
            <p:cNvSpPr>
              <a:spLocks/>
            </p:cNvSpPr>
            <p:nvPr/>
          </p:nvSpPr>
          <p:spPr bwMode="auto">
            <a:xfrm>
              <a:off x="1084" y="1769"/>
              <a:ext cx="19" cy="216"/>
            </a:xfrm>
            <a:custGeom>
              <a:avLst/>
              <a:gdLst>
                <a:gd name="T0" fmla="*/ 19 w 55"/>
                <a:gd name="T1" fmla="*/ 216 h 648"/>
                <a:gd name="T2" fmla="*/ 19 w 55"/>
                <a:gd name="T3" fmla="*/ 216 h 648"/>
                <a:gd name="T4" fmla="*/ 18 w 55"/>
                <a:gd name="T5" fmla="*/ 206 h 648"/>
                <a:gd name="T6" fmla="*/ 17 w 55"/>
                <a:gd name="T7" fmla="*/ 182 h 648"/>
                <a:gd name="T8" fmla="*/ 14 w 55"/>
                <a:gd name="T9" fmla="*/ 148 h 648"/>
                <a:gd name="T10" fmla="*/ 11 w 55"/>
                <a:gd name="T11" fmla="*/ 108 h 648"/>
                <a:gd name="T12" fmla="*/ 8 w 55"/>
                <a:gd name="T13" fmla="*/ 69 h 648"/>
                <a:gd name="T14" fmla="*/ 6 w 55"/>
                <a:gd name="T15" fmla="*/ 35 h 648"/>
                <a:gd name="T16" fmla="*/ 3 w 55"/>
                <a:gd name="T17" fmla="*/ 10 h 648"/>
                <a:gd name="T18" fmla="*/ 3 w 55"/>
                <a:gd name="T19" fmla="*/ 0 h 648"/>
                <a:gd name="T20" fmla="*/ 0 w 55"/>
                <a:gd name="T21" fmla="*/ 0 h 648"/>
                <a:gd name="T22" fmla="*/ 1 w 55"/>
                <a:gd name="T23" fmla="*/ 10 h 648"/>
                <a:gd name="T24" fmla="*/ 3 w 55"/>
                <a:gd name="T25" fmla="*/ 35 h 648"/>
                <a:gd name="T26" fmla="*/ 5 w 55"/>
                <a:gd name="T27" fmla="*/ 69 h 648"/>
                <a:gd name="T28" fmla="*/ 8 w 55"/>
                <a:gd name="T29" fmla="*/ 108 h 648"/>
                <a:gd name="T30" fmla="*/ 11 w 55"/>
                <a:gd name="T31" fmla="*/ 148 h 648"/>
                <a:gd name="T32" fmla="*/ 14 w 55"/>
                <a:gd name="T33" fmla="*/ 182 h 648"/>
                <a:gd name="T34" fmla="*/ 16 w 55"/>
                <a:gd name="T35" fmla="*/ 206 h 648"/>
                <a:gd name="T36" fmla="*/ 16 w 55"/>
                <a:gd name="T37" fmla="*/ 216 h 648"/>
                <a:gd name="T38" fmla="*/ 16 w 55"/>
                <a:gd name="T39" fmla="*/ 216 h 648"/>
                <a:gd name="T40" fmla="*/ 19 w 55"/>
                <a:gd name="T41" fmla="*/ 216 h 6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648"/>
                <a:gd name="T65" fmla="*/ 55 w 55"/>
                <a:gd name="T66" fmla="*/ 648 h 6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648">
                  <a:moveTo>
                    <a:pt x="55" y="648"/>
                  </a:moveTo>
                  <a:lnTo>
                    <a:pt x="55" y="648"/>
                  </a:lnTo>
                  <a:lnTo>
                    <a:pt x="53" y="619"/>
                  </a:lnTo>
                  <a:lnTo>
                    <a:pt x="48" y="545"/>
                  </a:lnTo>
                  <a:lnTo>
                    <a:pt x="40" y="443"/>
                  </a:lnTo>
                  <a:lnTo>
                    <a:pt x="32" y="325"/>
                  </a:lnTo>
                  <a:lnTo>
                    <a:pt x="23" y="207"/>
                  </a:lnTo>
                  <a:lnTo>
                    <a:pt x="16" y="104"/>
                  </a:lnTo>
                  <a:lnTo>
                    <a:pt x="10" y="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8" y="104"/>
                  </a:lnTo>
                  <a:lnTo>
                    <a:pt x="15" y="207"/>
                  </a:lnTo>
                  <a:lnTo>
                    <a:pt x="24" y="325"/>
                  </a:lnTo>
                  <a:lnTo>
                    <a:pt x="32" y="443"/>
                  </a:lnTo>
                  <a:lnTo>
                    <a:pt x="40" y="545"/>
                  </a:lnTo>
                  <a:lnTo>
                    <a:pt x="45" y="619"/>
                  </a:lnTo>
                  <a:lnTo>
                    <a:pt x="47" y="648"/>
                  </a:lnTo>
                  <a:lnTo>
                    <a:pt x="55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0" name="Freeform 52"/>
            <p:cNvSpPr>
              <a:spLocks/>
            </p:cNvSpPr>
            <p:nvPr/>
          </p:nvSpPr>
          <p:spPr bwMode="auto">
            <a:xfrm>
              <a:off x="1100" y="1985"/>
              <a:ext cx="4" cy="3"/>
            </a:xfrm>
            <a:custGeom>
              <a:avLst/>
              <a:gdLst>
                <a:gd name="T0" fmla="*/ 4 w 13"/>
                <a:gd name="T1" fmla="*/ 1 h 11"/>
                <a:gd name="T2" fmla="*/ 4 w 13"/>
                <a:gd name="T3" fmla="*/ 1 h 11"/>
                <a:gd name="T4" fmla="*/ 3 w 13"/>
                <a:gd name="T5" fmla="*/ 1 h 11"/>
                <a:gd name="T6" fmla="*/ 3 w 13"/>
                <a:gd name="T7" fmla="*/ 1 h 11"/>
                <a:gd name="T8" fmla="*/ 2 w 13"/>
                <a:gd name="T9" fmla="*/ 0 h 11"/>
                <a:gd name="T10" fmla="*/ 2 w 13"/>
                <a:gd name="T11" fmla="*/ 0 h 11"/>
                <a:gd name="T12" fmla="*/ 0 w 13"/>
                <a:gd name="T13" fmla="*/ 0 h 11"/>
                <a:gd name="T14" fmla="*/ 1 w 13"/>
                <a:gd name="T15" fmla="*/ 1 h 11"/>
                <a:gd name="T16" fmla="*/ 2 w 13"/>
                <a:gd name="T17" fmla="*/ 2 h 11"/>
                <a:gd name="T18" fmla="*/ 3 w 13"/>
                <a:gd name="T19" fmla="*/ 3 h 11"/>
                <a:gd name="T20" fmla="*/ 4 w 13"/>
                <a:gd name="T21" fmla="*/ 3 h 11"/>
                <a:gd name="T22" fmla="*/ 4 w 13"/>
                <a:gd name="T23" fmla="*/ 3 h 11"/>
                <a:gd name="T24" fmla="*/ 4 w 13"/>
                <a:gd name="T25" fmla="*/ 1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1"/>
                <a:gd name="T41" fmla="*/ 13 w 13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1">
                  <a:moveTo>
                    <a:pt x="13" y="3"/>
                  </a:moveTo>
                  <a:lnTo>
                    <a:pt x="13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8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1" name="Freeform 53"/>
            <p:cNvSpPr>
              <a:spLocks/>
            </p:cNvSpPr>
            <p:nvPr/>
          </p:nvSpPr>
          <p:spPr bwMode="auto">
            <a:xfrm>
              <a:off x="1104" y="1986"/>
              <a:ext cx="29" cy="3"/>
            </a:xfrm>
            <a:custGeom>
              <a:avLst/>
              <a:gdLst>
                <a:gd name="T0" fmla="*/ 26 w 85"/>
                <a:gd name="T1" fmla="*/ 2 h 9"/>
                <a:gd name="T2" fmla="*/ 28 w 85"/>
                <a:gd name="T3" fmla="*/ 0 h 9"/>
                <a:gd name="T4" fmla="*/ 27 w 85"/>
                <a:gd name="T5" fmla="*/ 0 h 9"/>
                <a:gd name="T6" fmla="*/ 24 w 85"/>
                <a:gd name="T7" fmla="*/ 0 h 9"/>
                <a:gd name="T8" fmla="*/ 19 w 85"/>
                <a:gd name="T9" fmla="*/ 0 h 9"/>
                <a:gd name="T10" fmla="*/ 15 w 85"/>
                <a:gd name="T11" fmla="*/ 0 h 9"/>
                <a:gd name="T12" fmla="*/ 10 w 85"/>
                <a:gd name="T13" fmla="*/ 0 h 9"/>
                <a:gd name="T14" fmla="*/ 5 w 85"/>
                <a:gd name="T15" fmla="*/ 0 h 9"/>
                <a:gd name="T16" fmla="*/ 2 w 85"/>
                <a:gd name="T17" fmla="*/ 0 h 9"/>
                <a:gd name="T18" fmla="*/ 0 w 85"/>
                <a:gd name="T19" fmla="*/ 0 h 9"/>
                <a:gd name="T20" fmla="*/ 0 w 85"/>
                <a:gd name="T21" fmla="*/ 3 h 9"/>
                <a:gd name="T22" fmla="*/ 2 w 85"/>
                <a:gd name="T23" fmla="*/ 3 h 9"/>
                <a:gd name="T24" fmla="*/ 5 w 85"/>
                <a:gd name="T25" fmla="*/ 3 h 9"/>
                <a:gd name="T26" fmla="*/ 10 w 85"/>
                <a:gd name="T27" fmla="*/ 3 h 9"/>
                <a:gd name="T28" fmla="*/ 15 w 85"/>
                <a:gd name="T29" fmla="*/ 3 h 9"/>
                <a:gd name="T30" fmla="*/ 19 w 85"/>
                <a:gd name="T31" fmla="*/ 3 h 9"/>
                <a:gd name="T32" fmla="*/ 24 w 85"/>
                <a:gd name="T33" fmla="*/ 3 h 9"/>
                <a:gd name="T34" fmla="*/ 27 w 85"/>
                <a:gd name="T35" fmla="*/ 3 h 9"/>
                <a:gd name="T36" fmla="*/ 28 w 85"/>
                <a:gd name="T37" fmla="*/ 3 h 9"/>
                <a:gd name="T38" fmla="*/ 29 w 85"/>
                <a:gd name="T39" fmla="*/ 2 h 9"/>
                <a:gd name="T40" fmla="*/ 28 w 85"/>
                <a:gd name="T41" fmla="*/ 3 h 9"/>
                <a:gd name="T42" fmla="*/ 29 w 85"/>
                <a:gd name="T43" fmla="*/ 3 h 9"/>
                <a:gd name="T44" fmla="*/ 29 w 85"/>
                <a:gd name="T45" fmla="*/ 2 h 9"/>
                <a:gd name="T46" fmla="*/ 26 w 85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"/>
                <a:gd name="T73" fmla="*/ 0 h 9"/>
                <a:gd name="T74" fmla="*/ 85 w 85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" h="9">
                  <a:moveTo>
                    <a:pt x="77" y="5"/>
                  </a:moveTo>
                  <a:lnTo>
                    <a:pt x="81" y="1"/>
                  </a:lnTo>
                  <a:lnTo>
                    <a:pt x="78" y="1"/>
                  </a:lnTo>
                  <a:lnTo>
                    <a:pt x="69" y="1"/>
                  </a:lnTo>
                  <a:lnTo>
                    <a:pt x="57" y="1"/>
                  </a:lnTo>
                  <a:lnTo>
                    <a:pt x="43" y="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15" y="8"/>
                  </a:lnTo>
                  <a:lnTo>
                    <a:pt x="29" y="8"/>
                  </a:lnTo>
                  <a:lnTo>
                    <a:pt x="43" y="8"/>
                  </a:lnTo>
                  <a:lnTo>
                    <a:pt x="57" y="9"/>
                  </a:lnTo>
                  <a:lnTo>
                    <a:pt x="69" y="9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5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5" y="5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2" name="Freeform 54"/>
            <p:cNvSpPr>
              <a:spLocks/>
            </p:cNvSpPr>
            <p:nvPr/>
          </p:nvSpPr>
          <p:spPr bwMode="auto">
            <a:xfrm>
              <a:off x="1130" y="1985"/>
              <a:ext cx="3" cy="3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2 h 8"/>
                <a:gd name="T4" fmla="*/ 0 w 8"/>
                <a:gd name="T5" fmla="*/ 2 h 8"/>
                <a:gd name="T6" fmla="*/ 3 w 8"/>
                <a:gd name="T7" fmla="*/ 2 h 8"/>
                <a:gd name="T8" fmla="*/ 3 w 8"/>
                <a:gd name="T9" fmla="*/ 2 h 8"/>
                <a:gd name="T10" fmla="*/ 2 w 8"/>
                <a:gd name="T11" fmla="*/ 3 h 8"/>
                <a:gd name="T12" fmla="*/ 2 w 8"/>
                <a:gd name="T13" fmla="*/ 0 h 8"/>
                <a:gd name="T14" fmla="*/ 0 w 8"/>
                <a:gd name="T15" fmla="*/ 0 h 8"/>
                <a:gd name="T16" fmla="*/ 0 w 8"/>
                <a:gd name="T17" fmla="*/ 2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3" name="Freeform 55"/>
            <p:cNvSpPr>
              <a:spLocks/>
            </p:cNvSpPr>
            <p:nvPr/>
          </p:nvSpPr>
          <p:spPr bwMode="auto">
            <a:xfrm>
              <a:off x="1131" y="1985"/>
              <a:ext cx="182" cy="4"/>
            </a:xfrm>
            <a:custGeom>
              <a:avLst/>
              <a:gdLst>
                <a:gd name="T0" fmla="*/ 182 w 544"/>
                <a:gd name="T1" fmla="*/ 2 h 10"/>
                <a:gd name="T2" fmla="*/ 181 w 544"/>
                <a:gd name="T3" fmla="*/ 1 h 10"/>
                <a:gd name="T4" fmla="*/ 0 w 544"/>
                <a:gd name="T5" fmla="*/ 0 h 10"/>
                <a:gd name="T6" fmla="*/ 0 w 544"/>
                <a:gd name="T7" fmla="*/ 3 h 10"/>
                <a:gd name="T8" fmla="*/ 181 w 544"/>
                <a:gd name="T9" fmla="*/ 4 h 10"/>
                <a:gd name="T10" fmla="*/ 179 w 544"/>
                <a:gd name="T11" fmla="*/ 2 h 10"/>
                <a:gd name="T12" fmla="*/ 182 w 544"/>
                <a:gd name="T13" fmla="*/ 2 h 10"/>
                <a:gd name="T14" fmla="*/ 182 w 544"/>
                <a:gd name="T15" fmla="*/ 1 h 10"/>
                <a:gd name="T16" fmla="*/ 181 w 544"/>
                <a:gd name="T17" fmla="*/ 1 h 10"/>
                <a:gd name="T18" fmla="*/ 182 w 544"/>
                <a:gd name="T19" fmla="*/ 2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4"/>
                <a:gd name="T31" fmla="*/ 0 h 10"/>
                <a:gd name="T32" fmla="*/ 544 w 544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4" h="10">
                  <a:moveTo>
                    <a:pt x="544" y="6"/>
                  </a:moveTo>
                  <a:lnTo>
                    <a:pt x="540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540" y="10"/>
                  </a:lnTo>
                  <a:lnTo>
                    <a:pt x="536" y="6"/>
                  </a:lnTo>
                  <a:lnTo>
                    <a:pt x="544" y="6"/>
                  </a:lnTo>
                  <a:lnTo>
                    <a:pt x="544" y="2"/>
                  </a:lnTo>
                  <a:lnTo>
                    <a:pt x="540" y="2"/>
                  </a:lnTo>
                  <a:lnTo>
                    <a:pt x="54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4" name="Freeform 56"/>
            <p:cNvSpPr>
              <a:spLocks/>
            </p:cNvSpPr>
            <p:nvPr/>
          </p:nvSpPr>
          <p:spPr bwMode="auto">
            <a:xfrm>
              <a:off x="1310" y="1987"/>
              <a:ext cx="3" cy="3"/>
            </a:xfrm>
            <a:custGeom>
              <a:avLst/>
              <a:gdLst>
                <a:gd name="T0" fmla="*/ 2 w 8"/>
                <a:gd name="T1" fmla="*/ 0 h 8"/>
                <a:gd name="T2" fmla="*/ 3 w 8"/>
                <a:gd name="T3" fmla="*/ 2 h 8"/>
                <a:gd name="T4" fmla="*/ 3 w 8"/>
                <a:gd name="T5" fmla="*/ 0 h 8"/>
                <a:gd name="T6" fmla="*/ 0 w 8"/>
                <a:gd name="T7" fmla="*/ 0 h 8"/>
                <a:gd name="T8" fmla="*/ 0 w 8"/>
                <a:gd name="T9" fmla="*/ 2 h 8"/>
                <a:gd name="T10" fmla="*/ 2 w 8"/>
                <a:gd name="T11" fmla="*/ 3 h 8"/>
                <a:gd name="T12" fmla="*/ 0 w 8"/>
                <a:gd name="T13" fmla="*/ 2 h 8"/>
                <a:gd name="T14" fmla="*/ 0 w 8"/>
                <a:gd name="T15" fmla="*/ 3 h 8"/>
                <a:gd name="T16" fmla="*/ 2 w 8"/>
                <a:gd name="T17" fmla="*/ 3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4" y="0"/>
                  </a:moveTo>
                  <a:lnTo>
                    <a:pt x="8" y="4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5" name="Freeform 57"/>
            <p:cNvSpPr>
              <a:spLocks/>
            </p:cNvSpPr>
            <p:nvPr/>
          </p:nvSpPr>
          <p:spPr bwMode="auto">
            <a:xfrm>
              <a:off x="1311" y="1987"/>
              <a:ext cx="30" cy="3"/>
            </a:xfrm>
            <a:custGeom>
              <a:avLst/>
              <a:gdLst>
                <a:gd name="T0" fmla="*/ 30 w 90"/>
                <a:gd name="T1" fmla="*/ 0 h 9"/>
                <a:gd name="T2" fmla="*/ 30 w 90"/>
                <a:gd name="T3" fmla="*/ 0 h 9"/>
                <a:gd name="T4" fmla="*/ 28 w 90"/>
                <a:gd name="T5" fmla="*/ 0 h 9"/>
                <a:gd name="T6" fmla="*/ 25 w 90"/>
                <a:gd name="T7" fmla="*/ 0 h 9"/>
                <a:gd name="T8" fmla="*/ 20 w 90"/>
                <a:gd name="T9" fmla="*/ 0 h 9"/>
                <a:gd name="T10" fmla="*/ 14 w 90"/>
                <a:gd name="T11" fmla="*/ 0 h 9"/>
                <a:gd name="T12" fmla="*/ 9 w 90"/>
                <a:gd name="T13" fmla="*/ 0 h 9"/>
                <a:gd name="T14" fmla="*/ 4 w 90"/>
                <a:gd name="T15" fmla="*/ 0 h 9"/>
                <a:gd name="T16" fmla="*/ 1 w 90"/>
                <a:gd name="T17" fmla="*/ 0 h 9"/>
                <a:gd name="T18" fmla="*/ 0 w 90"/>
                <a:gd name="T19" fmla="*/ 0 h 9"/>
                <a:gd name="T20" fmla="*/ 0 w 90"/>
                <a:gd name="T21" fmla="*/ 3 h 9"/>
                <a:gd name="T22" fmla="*/ 1 w 90"/>
                <a:gd name="T23" fmla="*/ 3 h 9"/>
                <a:gd name="T24" fmla="*/ 4 w 90"/>
                <a:gd name="T25" fmla="*/ 3 h 9"/>
                <a:gd name="T26" fmla="*/ 9 w 90"/>
                <a:gd name="T27" fmla="*/ 3 h 9"/>
                <a:gd name="T28" fmla="*/ 14 w 90"/>
                <a:gd name="T29" fmla="*/ 3 h 9"/>
                <a:gd name="T30" fmla="*/ 20 w 90"/>
                <a:gd name="T31" fmla="*/ 3 h 9"/>
                <a:gd name="T32" fmla="*/ 25 w 90"/>
                <a:gd name="T33" fmla="*/ 3 h 9"/>
                <a:gd name="T34" fmla="*/ 28 w 90"/>
                <a:gd name="T35" fmla="*/ 3 h 9"/>
                <a:gd name="T36" fmla="*/ 30 w 90"/>
                <a:gd name="T37" fmla="*/ 3 h 9"/>
                <a:gd name="T38" fmla="*/ 30 w 90"/>
                <a:gd name="T39" fmla="*/ 3 h 9"/>
                <a:gd name="T40" fmla="*/ 30 w 90"/>
                <a:gd name="T41" fmla="*/ 0 h 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9"/>
                <a:gd name="T65" fmla="*/ 90 w 90"/>
                <a:gd name="T66" fmla="*/ 9 h 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9">
                  <a:moveTo>
                    <a:pt x="90" y="1"/>
                  </a:moveTo>
                  <a:lnTo>
                    <a:pt x="90" y="1"/>
                  </a:lnTo>
                  <a:lnTo>
                    <a:pt x="85" y="1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13" y="8"/>
                  </a:lnTo>
                  <a:lnTo>
                    <a:pt x="27" y="8"/>
                  </a:lnTo>
                  <a:lnTo>
                    <a:pt x="43" y="8"/>
                  </a:lnTo>
                  <a:lnTo>
                    <a:pt x="59" y="8"/>
                  </a:lnTo>
                  <a:lnTo>
                    <a:pt x="74" y="8"/>
                  </a:lnTo>
                  <a:lnTo>
                    <a:pt x="85" y="9"/>
                  </a:lnTo>
                  <a:lnTo>
                    <a:pt x="90" y="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6" name="Freeform 58"/>
            <p:cNvSpPr>
              <a:spLocks/>
            </p:cNvSpPr>
            <p:nvPr/>
          </p:nvSpPr>
          <p:spPr bwMode="auto">
            <a:xfrm>
              <a:off x="1341" y="1986"/>
              <a:ext cx="5" cy="4"/>
            </a:xfrm>
            <a:custGeom>
              <a:avLst/>
              <a:gdLst>
                <a:gd name="T0" fmla="*/ 2 w 13"/>
                <a:gd name="T1" fmla="*/ 0 h 12"/>
                <a:gd name="T2" fmla="*/ 2 w 13"/>
                <a:gd name="T3" fmla="*/ 0 h 12"/>
                <a:gd name="T4" fmla="*/ 2 w 13"/>
                <a:gd name="T5" fmla="*/ 1 h 12"/>
                <a:gd name="T6" fmla="*/ 2 w 13"/>
                <a:gd name="T7" fmla="*/ 1 h 12"/>
                <a:gd name="T8" fmla="*/ 0 w 13"/>
                <a:gd name="T9" fmla="*/ 1 h 12"/>
                <a:gd name="T10" fmla="*/ 0 w 13"/>
                <a:gd name="T11" fmla="*/ 1 h 12"/>
                <a:gd name="T12" fmla="*/ 0 w 13"/>
                <a:gd name="T13" fmla="*/ 4 h 12"/>
                <a:gd name="T14" fmla="*/ 2 w 13"/>
                <a:gd name="T15" fmla="*/ 4 h 12"/>
                <a:gd name="T16" fmla="*/ 4 w 13"/>
                <a:gd name="T17" fmla="*/ 3 h 12"/>
                <a:gd name="T18" fmla="*/ 5 w 13"/>
                <a:gd name="T19" fmla="*/ 1 h 12"/>
                <a:gd name="T20" fmla="*/ 5 w 13"/>
                <a:gd name="T21" fmla="*/ 0 h 12"/>
                <a:gd name="T22" fmla="*/ 5 w 13"/>
                <a:gd name="T23" fmla="*/ 0 h 12"/>
                <a:gd name="T24" fmla="*/ 2 w 13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2"/>
                <a:gd name="T41" fmla="*/ 13 w 13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2">
                  <a:moveTo>
                    <a:pt x="5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12"/>
                  </a:lnTo>
                  <a:lnTo>
                    <a:pt x="6" y="11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7" name="Freeform 59"/>
            <p:cNvSpPr>
              <a:spLocks/>
            </p:cNvSpPr>
            <p:nvPr/>
          </p:nvSpPr>
          <p:spPr bwMode="auto">
            <a:xfrm>
              <a:off x="1327" y="1780"/>
              <a:ext cx="19" cy="206"/>
            </a:xfrm>
            <a:custGeom>
              <a:avLst/>
              <a:gdLst>
                <a:gd name="T0" fmla="*/ 1 w 55"/>
                <a:gd name="T1" fmla="*/ 2 h 618"/>
                <a:gd name="T2" fmla="*/ 0 w 55"/>
                <a:gd name="T3" fmla="*/ 1 h 618"/>
                <a:gd name="T4" fmla="*/ 1 w 55"/>
                <a:gd name="T5" fmla="*/ 10 h 618"/>
                <a:gd name="T6" fmla="*/ 2 w 55"/>
                <a:gd name="T7" fmla="*/ 33 h 618"/>
                <a:gd name="T8" fmla="*/ 5 w 55"/>
                <a:gd name="T9" fmla="*/ 65 h 618"/>
                <a:gd name="T10" fmla="*/ 8 w 55"/>
                <a:gd name="T11" fmla="*/ 103 h 618"/>
                <a:gd name="T12" fmla="*/ 11 w 55"/>
                <a:gd name="T13" fmla="*/ 140 h 618"/>
                <a:gd name="T14" fmla="*/ 13 w 55"/>
                <a:gd name="T15" fmla="*/ 173 h 618"/>
                <a:gd name="T16" fmla="*/ 15 w 55"/>
                <a:gd name="T17" fmla="*/ 197 h 618"/>
                <a:gd name="T18" fmla="*/ 16 w 55"/>
                <a:gd name="T19" fmla="*/ 206 h 618"/>
                <a:gd name="T20" fmla="*/ 19 w 55"/>
                <a:gd name="T21" fmla="*/ 206 h 618"/>
                <a:gd name="T22" fmla="*/ 18 w 55"/>
                <a:gd name="T23" fmla="*/ 197 h 618"/>
                <a:gd name="T24" fmla="*/ 17 w 55"/>
                <a:gd name="T25" fmla="*/ 173 h 618"/>
                <a:gd name="T26" fmla="*/ 13 w 55"/>
                <a:gd name="T27" fmla="*/ 140 h 618"/>
                <a:gd name="T28" fmla="*/ 11 w 55"/>
                <a:gd name="T29" fmla="*/ 103 h 618"/>
                <a:gd name="T30" fmla="*/ 8 w 55"/>
                <a:gd name="T31" fmla="*/ 65 h 618"/>
                <a:gd name="T32" fmla="*/ 5 w 55"/>
                <a:gd name="T33" fmla="*/ 33 h 618"/>
                <a:gd name="T34" fmla="*/ 3 w 55"/>
                <a:gd name="T35" fmla="*/ 10 h 618"/>
                <a:gd name="T36" fmla="*/ 3 w 55"/>
                <a:gd name="T37" fmla="*/ 1 h 618"/>
                <a:gd name="T38" fmla="*/ 2 w 55"/>
                <a:gd name="T39" fmla="*/ 0 h 618"/>
                <a:gd name="T40" fmla="*/ 3 w 55"/>
                <a:gd name="T41" fmla="*/ 1 h 618"/>
                <a:gd name="T42" fmla="*/ 3 w 55"/>
                <a:gd name="T43" fmla="*/ 0 h 618"/>
                <a:gd name="T44" fmla="*/ 2 w 55"/>
                <a:gd name="T45" fmla="*/ 0 h 618"/>
                <a:gd name="T46" fmla="*/ 1 w 55"/>
                <a:gd name="T47" fmla="*/ 2 h 6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18"/>
                <a:gd name="T74" fmla="*/ 55 w 55"/>
                <a:gd name="T75" fmla="*/ 618 h 6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18">
                  <a:moveTo>
                    <a:pt x="2" y="6"/>
                  </a:moveTo>
                  <a:lnTo>
                    <a:pt x="0" y="3"/>
                  </a:lnTo>
                  <a:lnTo>
                    <a:pt x="2" y="29"/>
                  </a:lnTo>
                  <a:lnTo>
                    <a:pt x="7" y="99"/>
                  </a:lnTo>
                  <a:lnTo>
                    <a:pt x="15" y="196"/>
                  </a:lnTo>
                  <a:lnTo>
                    <a:pt x="23" y="309"/>
                  </a:lnTo>
                  <a:lnTo>
                    <a:pt x="31" y="421"/>
                  </a:lnTo>
                  <a:lnTo>
                    <a:pt x="39" y="519"/>
                  </a:lnTo>
                  <a:lnTo>
                    <a:pt x="44" y="590"/>
                  </a:lnTo>
                  <a:lnTo>
                    <a:pt x="47" y="618"/>
                  </a:lnTo>
                  <a:lnTo>
                    <a:pt x="55" y="618"/>
                  </a:lnTo>
                  <a:lnTo>
                    <a:pt x="53" y="590"/>
                  </a:lnTo>
                  <a:lnTo>
                    <a:pt x="48" y="519"/>
                  </a:lnTo>
                  <a:lnTo>
                    <a:pt x="39" y="421"/>
                  </a:lnTo>
                  <a:lnTo>
                    <a:pt x="31" y="309"/>
                  </a:lnTo>
                  <a:lnTo>
                    <a:pt x="23" y="196"/>
                  </a:lnTo>
                  <a:lnTo>
                    <a:pt x="15" y="99"/>
                  </a:lnTo>
                  <a:lnTo>
                    <a:pt x="10" y="29"/>
                  </a:lnTo>
                  <a:lnTo>
                    <a:pt x="8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8" name="Freeform 60"/>
            <p:cNvSpPr>
              <a:spLocks/>
            </p:cNvSpPr>
            <p:nvPr/>
          </p:nvSpPr>
          <p:spPr bwMode="auto">
            <a:xfrm>
              <a:off x="1123" y="1864"/>
              <a:ext cx="188" cy="123"/>
            </a:xfrm>
            <a:custGeom>
              <a:avLst/>
              <a:gdLst>
                <a:gd name="T0" fmla="*/ 8 w 565"/>
                <a:gd name="T1" fmla="*/ 122 h 370"/>
                <a:gd name="T2" fmla="*/ 188 w 565"/>
                <a:gd name="T3" fmla="*/ 123 h 370"/>
                <a:gd name="T4" fmla="*/ 187 w 565"/>
                <a:gd name="T5" fmla="*/ 109 h 370"/>
                <a:gd name="T6" fmla="*/ 185 w 565"/>
                <a:gd name="T7" fmla="*/ 77 h 370"/>
                <a:gd name="T8" fmla="*/ 182 w 565"/>
                <a:gd name="T9" fmla="*/ 38 h 370"/>
                <a:gd name="T10" fmla="*/ 179 w 565"/>
                <a:gd name="T11" fmla="*/ 5 h 370"/>
                <a:gd name="T12" fmla="*/ 179 w 565"/>
                <a:gd name="T13" fmla="*/ 4 h 370"/>
                <a:gd name="T14" fmla="*/ 178 w 565"/>
                <a:gd name="T15" fmla="*/ 2 h 370"/>
                <a:gd name="T16" fmla="*/ 177 w 565"/>
                <a:gd name="T17" fmla="*/ 1 h 370"/>
                <a:gd name="T18" fmla="*/ 174 w 565"/>
                <a:gd name="T19" fmla="*/ 1 h 370"/>
                <a:gd name="T20" fmla="*/ 172 w 565"/>
                <a:gd name="T21" fmla="*/ 1 h 370"/>
                <a:gd name="T22" fmla="*/ 166 w 565"/>
                <a:gd name="T23" fmla="*/ 1 h 370"/>
                <a:gd name="T24" fmla="*/ 157 w 565"/>
                <a:gd name="T25" fmla="*/ 1 h 370"/>
                <a:gd name="T26" fmla="*/ 147 w 565"/>
                <a:gd name="T27" fmla="*/ 1 h 370"/>
                <a:gd name="T28" fmla="*/ 134 w 565"/>
                <a:gd name="T29" fmla="*/ 1 h 370"/>
                <a:gd name="T30" fmla="*/ 120 w 565"/>
                <a:gd name="T31" fmla="*/ 0 h 370"/>
                <a:gd name="T32" fmla="*/ 105 w 565"/>
                <a:gd name="T33" fmla="*/ 0 h 370"/>
                <a:gd name="T34" fmla="*/ 89 w 565"/>
                <a:gd name="T35" fmla="*/ 0 h 370"/>
                <a:gd name="T36" fmla="*/ 74 w 565"/>
                <a:gd name="T37" fmla="*/ 0 h 370"/>
                <a:gd name="T38" fmla="*/ 59 w 565"/>
                <a:gd name="T39" fmla="*/ 0 h 370"/>
                <a:gd name="T40" fmla="*/ 45 w 565"/>
                <a:gd name="T41" fmla="*/ 0 h 370"/>
                <a:gd name="T42" fmla="*/ 32 w 565"/>
                <a:gd name="T43" fmla="*/ 0 h 370"/>
                <a:gd name="T44" fmla="*/ 21 w 565"/>
                <a:gd name="T45" fmla="*/ 0 h 370"/>
                <a:gd name="T46" fmla="*/ 13 w 565"/>
                <a:gd name="T47" fmla="*/ 0 h 370"/>
                <a:gd name="T48" fmla="*/ 7 w 565"/>
                <a:gd name="T49" fmla="*/ 0 h 370"/>
                <a:gd name="T50" fmla="*/ 5 w 565"/>
                <a:gd name="T51" fmla="*/ 0 h 370"/>
                <a:gd name="T52" fmla="*/ 3 w 565"/>
                <a:gd name="T53" fmla="*/ 0 h 370"/>
                <a:gd name="T54" fmla="*/ 1 w 565"/>
                <a:gd name="T55" fmla="*/ 1 h 370"/>
                <a:gd name="T56" fmla="*/ 0 w 565"/>
                <a:gd name="T57" fmla="*/ 3 h 370"/>
                <a:gd name="T58" fmla="*/ 0 w 565"/>
                <a:gd name="T59" fmla="*/ 5 h 370"/>
                <a:gd name="T60" fmla="*/ 3 w 565"/>
                <a:gd name="T61" fmla="*/ 43 h 370"/>
                <a:gd name="T62" fmla="*/ 5 w 565"/>
                <a:gd name="T63" fmla="*/ 81 h 370"/>
                <a:gd name="T64" fmla="*/ 8 w 565"/>
                <a:gd name="T65" fmla="*/ 111 h 370"/>
                <a:gd name="T66" fmla="*/ 8 w 565"/>
                <a:gd name="T67" fmla="*/ 122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5"/>
                <a:gd name="T103" fmla="*/ 0 h 370"/>
                <a:gd name="T104" fmla="*/ 565 w 565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5" h="370">
                  <a:moveTo>
                    <a:pt x="25" y="368"/>
                  </a:moveTo>
                  <a:lnTo>
                    <a:pt x="565" y="370"/>
                  </a:lnTo>
                  <a:lnTo>
                    <a:pt x="562" y="329"/>
                  </a:lnTo>
                  <a:lnTo>
                    <a:pt x="555" y="232"/>
                  </a:lnTo>
                  <a:lnTo>
                    <a:pt x="546" y="114"/>
                  </a:lnTo>
                  <a:lnTo>
                    <a:pt x="539" y="16"/>
                  </a:lnTo>
                  <a:lnTo>
                    <a:pt x="538" y="11"/>
                  </a:lnTo>
                  <a:lnTo>
                    <a:pt x="535" y="7"/>
                  </a:lnTo>
                  <a:lnTo>
                    <a:pt x="531" y="3"/>
                  </a:lnTo>
                  <a:lnTo>
                    <a:pt x="524" y="2"/>
                  </a:lnTo>
                  <a:lnTo>
                    <a:pt x="517" y="2"/>
                  </a:lnTo>
                  <a:lnTo>
                    <a:pt x="499" y="2"/>
                  </a:lnTo>
                  <a:lnTo>
                    <a:pt x="473" y="2"/>
                  </a:lnTo>
                  <a:lnTo>
                    <a:pt x="441" y="2"/>
                  </a:lnTo>
                  <a:lnTo>
                    <a:pt x="403" y="2"/>
                  </a:lnTo>
                  <a:lnTo>
                    <a:pt x="360" y="1"/>
                  </a:lnTo>
                  <a:lnTo>
                    <a:pt x="316" y="1"/>
                  </a:lnTo>
                  <a:lnTo>
                    <a:pt x="268" y="1"/>
                  </a:lnTo>
                  <a:lnTo>
                    <a:pt x="222" y="1"/>
                  </a:lnTo>
                  <a:lnTo>
                    <a:pt x="177" y="1"/>
                  </a:lnTo>
                  <a:lnTo>
                    <a:pt x="134" y="0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3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8" y="130"/>
                  </a:lnTo>
                  <a:lnTo>
                    <a:pt x="16" y="244"/>
                  </a:lnTo>
                  <a:lnTo>
                    <a:pt x="23" y="333"/>
                  </a:lnTo>
                  <a:lnTo>
                    <a:pt x="25" y="3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49" name="Freeform 61"/>
            <p:cNvSpPr>
              <a:spLocks/>
            </p:cNvSpPr>
            <p:nvPr/>
          </p:nvSpPr>
          <p:spPr bwMode="auto">
            <a:xfrm>
              <a:off x="1123" y="1864"/>
              <a:ext cx="188" cy="123"/>
            </a:xfrm>
            <a:custGeom>
              <a:avLst/>
              <a:gdLst>
                <a:gd name="T0" fmla="*/ 8 w 565"/>
                <a:gd name="T1" fmla="*/ 122 h 370"/>
                <a:gd name="T2" fmla="*/ 188 w 565"/>
                <a:gd name="T3" fmla="*/ 123 h 370"/>
                <a:gd name="T4" fmla="*/ 188 w 565"/>
                <a:gd name="T5" fmla="*/ 123 h 370"/>
                <a:gd name="T6" fmla="*/ 187 w 565"/>
                <a:gd name="T7" fmla="*/ 109 h 370"/>
                <a:gd name="T8" fmla="*/ 185 w 565"/>
                <a:gd name="T9" fmla="*/ 77 h 370"/>
                <a:gd name="T10" fmla="*/ 182 w 565"/>
                <a:gd name="T11" fmla="*/ 38 h 370"/>
                <a:gd name="T12" fmla="*/ 179 w 565"/>
                <a:gd name="T13" fmla="*/ 5 h 370"/>
                <a:gd name="T14" fmla="*/ 179 w 565"/>
                <a:gd name="T15" fmla="*/ 5 h 370"/>
                <a:gd name="T16" fmla="*/ 179 w 565"/>
                <a:gd name="T17" fmla="*/ 4 h 370"/>
                <a:gd name="T18" fmla="*/ 178 w 565"/>
                <a:gd name="T19" fmla="*/ 2 h 370"/>
                <a:gd name="T20" fmla="*/ 177 w 565"/>
                <a:gd name="T21" fmla="*/ 1 h 370"/>
                <a:gd name="T22" fmla="*/ 174 w 565"/>
                <a:gd name="T23" fmla="*/ 1 h 370"/>
                <a:gd name="T24" fmla="*/ 174 w 565"/>
                <a:gd name="T25" fmla="*/ 1 h 370"/>
                <a:gd name="T26" fmla="*/ 172 w 565"/>
                <a:gd name="T27" fmla="*/ 1 h 370"/>
                <a:gd name="T28" fmla="*/ 166 w 565"/>
                <a:gd name="T29" fmla="*/ 1 h 370"/>
                <a:gd name="T30" fmla="*/ 157 w 565"/>
                <a:gd name="T31" fmla="*/ 1 h 370"/>
                <a:gd name="T32" fmla="*/ 147 w 565"/>
                <a:gd name="T33" fmla="*/ 1 h 370"/>
                <a:gd name="T34" fmla="*/ 134 w 565"/>
                <a:gd name="T35" fmla="*/ 1 h 370"/>
                <a:gd name="T36" fmla="*/ 120 w 565"/>
                <a:gd name="T37" fmla="*/ 0 h 370"/>
                <a:gd name="T38" fmla="*/ 105 w 565"/>
                <a:gd name="T39" fmla="*/ 0 h 370"/>
                <a:gd name="T40" fmla="*/ 89 w 565"/>
                <a:gd name="T41" fmla="*/ 0 h 370"/>
                <a:gd name="T42" fmla="*/ 74 w 565"/>
                <a:gd name="T43" fmla="*/ 0 h 370"/>
                <a:gd name="T44" fmla="*/ 59 w 565"/>
                <a:gd name="T45" fmla="*/ 0 h 370"/>
                <a:gd name="T46" fmla="*/ 45 w 565"/>
                <a:gd name="T47" fmla="*/ 0 h 370"/>
                <a:gd name="T48" fmla="*/ 32 w 565"/>
                <a:gd name="T49" fmla="*/ 0 h 370"/>
                <a:gd name="T50" fmla="*/ 21 w 565"/>
                <a:gd name="T51" fmla="*/ 0 h 370"/>
                <a:gd name="T52" fmla="*/ 13 w 565"/>
                <a:gd name="T53" fmla="*/ 0 h 370"/>
                <a:gd name="T54" fmla="*/ 7 w 565"/>
                <a:gd name="T55" fmla="*/ 0 h 370"/>
                <a:gd name="T56" fmla="*/ 5 w 565"/>
                <a:gd name="T57" fmla="*/ 0 h 370"/>
                <a:gd name="T58" fmla="*/ 5 w 565"/>
                <a:gd name="T59" fmla="*/ 0 h 370"/>
                <a:gd name="T60" fmla="*/ 3 w 565"/>
                <a:gd name="T61" fmla="*/ 0 h 370"/>
                <a:gd name="T62" fmla="*/ 1 w 565"/>
                <a:gd name="T63" fmla="*/ 1 h 370"/>
                <a:gd name="T64" fmla="*/ 0 w 565"/>
                <a:gd name="T65" fmla="*/ 3 h 370"/>
                <a:gd name="T66" fmla="*/ 0 w 565"/>
                <a:gd name="T67" fmla="*/ 5 h 370"/>
                <a:gd name="T68" fmla="*/ 0 w 565"/>
                <a:gd name="T69" fmla="*/ 5 h 370"/>
                <a:gd name="T70" fmla="*/ 3 w 565"/>
                <a:gd name="T71" fmla="*/ 43 h 370"/>
                <a:gd name="T72" fmla="*/ 5 w 565"/>
                <a:gd name="T73" fmla="*/ 81 h 370"/>
                <a:gd name="T74" fmla="*/ 8 w 565"/>
                <a:gd name="T75" fmla="*/ 111 h 370"/>
                <a:gd name="T76" fmla="*/ 8 w 565"/>
                <a:gd name="T77" fmla="*/ 122 h 3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5"/>
                <a:gd name="T118" fmla="*/ 0 h 370"/>
                <a:gd name="T119" fmla="*/ 565 w 565"/>
                <a:gd name="T120" fmla="*/ 370 h 3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5" h="370">
                  <a:moveTo>
                    <a:pt x="25" y="368"/>
                  </a:moveTo>
                  <a:lnTo>
                    <a:pt x="565" y="370"/>
                  </a:lnTo>
                  <a:lnTo>
                    <a:pt x="562" y="329"/>
                  </a:lnTo>
                  <a:lnTo>
                    <a:pt x="555" y="232"/>
                  </a:lnTo>
                  <a:lnTo>
                    <a:pt x="546" y="114"/>
                  </a:lnTo>
                  <a:lnTo>
                    <a:pt x="539" y="16"/>
                  </a:lnTo>
                  <a:lnTo>
                    <a:pt x="538" y="11"/>
                  </a:lnTo>
                  <a:lnTo>
                    <a:pt x="535" y="7"/>
                  </a:lnTo>
                  <a:lnTo>
                    <a:pt x="531" y="3"/>
                  </a:lnTo>
                  <a:lnTo>
                    <a:pt x="524" y="2"/>
                  </a:lnTo>
                  <a:lnTo>
                    <a:pt x="517" y="2"/>
                  </a:lnTo>
                  <a:lnTo>
                    <a:pt x="499" y="2"/>
                  </a:lnTo>
                  <a:lnTo>
                    <a:pt x="473" y="2"/>
                  </a:lnTo>
                  <a:lnTo>
                    <a:pt x="441" y="2"/>
                  </a:lnTo>
                  <a:lnTo>
                    <a:pt x="403" y="2"/>
                  </a:lnTo>
                  <a:lnTo>
                    <a:pt x="360" y="1"/>
                  </a:lnTo>
                  <a:lnTo>
                    <a:pt x="316" y="1"/>
                  </a:lnTo>
                  <a:lnTo>
                    <a:pt x="268" y="1"/>
                  </a:lnTo>
                  <a:lnTo>
                    <a:pt x="222" y="1"/>
                  </a:lnTo>
                  <a:lnTo>
                    <a:pt x="177" y="1"/>
                  </a:lnTo>
                  <a:lnTo>
                    <a:pt x="134" y="0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3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8" y="130"/>
                  </a:lnTo>
                  <a:lnTo>
                    <a:pt x="16" y="244"/>
                  </a:lnTo>
                  <a:lnTo>
                    <a:pt x="23" y="333"/>
                  </a:lnTo>
                  <a:lnTo>
                    <a:pt x="25" y="36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0" name="Freeform 62"/>
            <p:cNvSpPr>
              <a:spLocks/>
            </p:cNvSpPr>
            <p:nvPr/>
          </p:nvSpPr>
          <p:spPr bwMode="auto">
            <a:xfrm>
              <a:off x="1107" y="1960"/>
              <a:ext cx="18" cy="11"/>
            </a:xfrm>
            <a:custGeom>
              <a:avLst/>
              <a:gdLst>
                <a:gd name="T0" fmla="*/ 0 w 53"/>
                <a:gd name="T1" fmla="*/ 0 h 33"/>
                <a:gd name="T2" fmla="*/ 1 w 53"/>
                <a:gd name="T3" fmla="*/ 11 h 33"/>
                <a:gd name="T4" fmla="*/ 18 w 53"/>
                <a:gd name="T5" fmla="*/ 11 h 33"/>
                <a:gd name="T6" fmla="*/ 17 w 53"/>
                <a:gd name="T7" fmla="*/ 0 h 33"/>
                <a:gd name="T8" fmla="*/ 0 w 53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33"/>
                <a:gd name="T17" fmla="*/ 53 w 5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33">
                  <a:moveTo>
                    <a:pt x="0" y="0"/>
                  </a:moveTo>
                  <a:lnTo>
                    <a:pt x="2" y="33"/>
                  </a:lnTo>
                  <a:lnTo>
                    <a:pt x="53" y="33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1" name="Freeform 63"/>
            <p:cNvSpPr>
              <a:spLocks/>
            </p:cNvSpPr>
            <p:nvPr/>
          </p:nvSpPr>
          <p:spPr bwMode="auto">
            <a:xfrm>
              <a:off x="1121" y="1960"/>
              <a:ext cx="6" cy="13"/>
            </a:xfrm>
            <a:custGeom>
              <a:avLst/>
              <a:gdLst>
                <a:gd name="T0" fmla="*/ 3 w 18"/>
                <a:gd name="T1" fmla="*/ 13 h 39"/>
                <a:gd name="T2" fmla="*/ 6 w 18"/>
                <a:gd name="T3" fmla="*/ 11 h 39"/>
                <a:gd name="T4" fmla="*/ 5 w 18"/>
                <a:gd name="T5" fmla="*/ 0 h 39"/>
                <a:gd name="T6" fmla="*/ 0 w 18"/>
                <a:gd name="T7" fmla="*/ 0 h 39"/>
                <a:gd name="T8" fmla="*/ 1 w 18"/>
                <a:gd name="T9" fmla="*/ 11 h 39"/>
                <a:gd name="T10" fmla="*/ 3 w 18"/>
                <a:gd name="T11" fmla="*/ 8 h 39"/>
                <a:gd name="T12" fmla="*/ 3 w 18"/>
                <a:gd name="T13" fmla="*/ 13 h 39"/>
                <a:gd name="T14" fmla="*/ 6 w 18"/>
                <a:gd name="T15" fmla="*/ 13 h 39"/>
                <a:gd name="T16" fmla="*/ 6 w 18"/>
                <a:gd name="T17" fmla="*/ 11 h 39"/>
                <a:gd name="T18" fmla="*/ 3 w 18"/>
                <a:gd name="T19" fmla="*/ 13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9"/>
                <a:gd name="T32" fmla="*/ 18 w 18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9">
                  <a:moveTo>
                    <a:pt x="10" y="39"/>
                  </a:moveTo>
                  <a:lnTo>
                    <a:pt x="17" y="3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3" y="32"/>
                  </a:lnTo>
                  <a:lnTo>
                    <a:pt x="10" y="25"/>
                  </a:lnTo>
                  <a:lnTo>
                    <a:pt x="10" y="39"/>
                  </a:lnTo>
                  <a:lnTo>
                    <a:pt x="18" y="39"/>
                  </a:lnTo>
                  <a:lnTo>
                    <a:pt x="17" y="32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2" name="Freeform 64"/>
            <p:cNvSpPr>
              <a:spLocks/>
            </p:cNvSpPr>
            <p:nvPr/>
          </p:nvSpPr>
          <p:spPr bwMode="auto">
            <a:xfrm>
              <a:off x="1108" y="1968"/>
              <a:ext cx="16" cy="5"/>
            </a:xfrm>
            <a:custGeom>
              <a:avLst/>
              <a:gdLst>
                <a:gd name="T0" fmla="*/ 0 w 49"/>
                <a:gd name="T1" fmla="*/ 2 h 15"/>
                <a:gd name="T2" fmla="*/ 0 w 49"/>
                <a:gd name="T3" fmla="*/ 5 h 15"/>
                <a:gd name="T4" fmla="*/ 16 w 49"/>
                <a:gd name="T5" fmla="*/ 5 h 15"/>
                <a:gd name="T6" fmla="*/ 16 w 49"/>
                <a:gd name="T7" fmla="*/ 0 h 15"/>
                <a:gd name="T8" fmla="*/ 0 w 49"/>
                <a:gd name="T9" fmla="*/ 0 h 15"/>
                <a:gd name="T10" fmla="*/ 0 w 49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5"/>
                <a:gd name="T20" fmla="*/ 49 w 4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5">
                  <a:moveTo>
                    <a:pt x="0" y="7"/>
                  </a:moveTo>
                  <a:lnTo>
                    <a:pt x="0" y="14"/>
                  </a:lnTo>
                  <a:lnTo>
                    <a:pt x="49" y="15"/>
                  </a:lnTo>
                  <a:lnTo>
                    <a:pt x="4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3" name="Freeform 65"/>
            <p:cNvSpPr>
              <a:spLocks/>
            </p:cNvSpPr>
            <p:nvPr/>
          </p:nvSpPr>
          <p:spPr bwMode="auto">
            <a:xfrm>
              <a:off x="1116" y="1766"/>
              <a:ext cx="149" cy="72"/>
            </a:xfrm>
            <a:custGeom>
              <a:avLst/>
              <a:gdLst>
                <a:gd name="T0" fmla="*/ 0 w 449"/>
                <a:gd name="T1" fmla="*/ 0 h 217"/>
                <a:gd name="T2" fmla="*/ 8 w 449"/>
                <a:gd name="T3" fmla="*/ 0 h 217"/>
                <a:gd name="T4" fmla="*/ 15 w 449"/>
                <a:gd name="T5" fmla="*/ 1 h 217"/>
                <a:gd name="T6" fmla="*/ 23 w 449"/>
                <a:gd name="T7" fmla="*/ 1 h 217"/>
                <a:gd name="T8" fmla="*/ 29 w 449"/>
                <a:gd name="T9" fmla="*/ 1 h 217"/>
                <a:gd name="T10" fmla="*/ 35 w 449"/>
                <a:gd name="T11" fmla="*/ 1 h 217"/>
                <a:gd name="T12" fmla="*/ 39 w 449"/>
                <a:gd name="T13" fmla="*/ 1 h 217"/>
                <a:gd name="T14" fmla="*/ 42 w 449"/>
                <a:gd name="T15" fmla="*/ 1 h 217"/>
                <a:gd name="T16" fmla="*/ 43 w 449"/>
                <a:gd name="T17" fmla="*/ 1 h 217"/>
                <a:gd name="T18" fmla="*/ 43 w 449"/>
                <a:gd name="T19" fmla="*/ 0 h 217"/>
                <a:gd name="T20" fmla="*/ 142 w 449"/>
                <a:gd name="T21" fmla="*/ 0 h 217"/>
                <a:gd name="T22" fmla="*/ 143 w 449"/>
                <a:gd name="T23" fmla="*/ 4 h 217"/>
                <a:gd name="T24" fmla="*/ 144 w 449"/>
                <a:gd name="T25" fmla="*/ 4 h 217"/>
                <a:gd name="T26" fmla="*/ 145 w 449"/>
                <a:gd name="T27" fmla="*/ 14 h 217"/>
                <a:gd name="T28" fmla="*/ 147 w 449"/>
                <a:gd name="T29" fmla="*/ 36 h 217"/>
                <a:gd name="T30" fmla="*/ 148 w 449"/>
                <a:gd name="T31" fmla="*/ 58 h 217"/>
                <a:gd name="T32" fmla="*/ 149 w 449"/>
                <a:gd name="T33" fmla="*/ 69 h 217"/>
                <a:gd name="T34" fmla="*/ 149 w 449"/>
                <a:gd name="T35" fmla="*/ 70 h 217"/>
                <a:gd name="T36" fmla="*/ 148 w 449"/>
                <a:gd name="T37" fmla="*/ 71 h 217"/>
                <a:gd name="T38" fmla="*/ 147 w 449"/>
                <a:gd name="T39" fmla="*/ 72 h 217"/>
                <a:gd name="T40" fmla="*/ 146 w 449"/>
                <a:gd name="T41" fmla="*/ 72 h 217"/>
                <a:gd name="T42" fmla="*/ 144 w 449"/>
                <a:gd name="T43" fmla="*/ 72 h 217"/>
                <a:gd name="T44" fmla="*/ 140 w 449"/>
                <a:gd name="T45" fmla="*/ 72 h 217"/>
                <a:gd name="T46" fmla="*/ 133 w 449"/>
                <a:gd name="T47" fmla="*/ 72 h 217"/>
                <a:gd name="T48" fmla="*/ 124 w 449"/>
                <a:gd name="T49" fmla="*/ 72 h 217"/>
                <a:gd name="T50" fmla="*/ 114 w 449"/>
                <a:gd name="T51" fmla="*/ 72 h 217"/>
                <a:gd name="T52" fmla="*/ 103 w 449"/>
                <a:gd name="T53" fmla="*/ 72 h 217"/>
                <a:gd name="T54" fmla="*/ 91 w 449"/>
                <a:gd name="T55" fmla="*/ 72 h 217"/>
                <a:gd name="T56" fmla="*/ 78 w 449"/>
                <a:gd name="T57" fmla="*/ 72 h 217"/>
                <a:gd name="T58" fmla="*/ 65 w 449"/>
                <a:gd name="T59" fmla="*/ 72 h 217"/>
                <a:gd name="T60" fmla="*/ 53 w 449"/>
                <a:gd name="T61" fmla="*/ 72 h 217"/>
                <a:gd name="T62" fmla="*/ 41 w 449"/>
                <a:gd name="T63" fmla="*/ 71 h 217"/>
                <a:gd name="T64" fmla="*/ 31 w 449"/>
                <a:gd name="T65" fmla="*/ 71 h 217"/>
                <a:gd name="T66" fmla="*/ 22 w 449"/>
                <a:gd name="T67" fmla="*/ 71 h 217"/>
                <a:gd name="T68" fmla="*/ 15 w 449"/>
                <a:gd name="T69" fmla="*/ 71 h 217"/>
                <a:gd name="T70" fmla="*/ 11 w 449"/>
                <a:gd name="T71" fmla="*/ 71 h 217"/>
                <a:gd name="T72" fmla="*/ 9 w 449"/>
                <a:gd name="T73" fmla="*/ 71 h 217"/>
                <a:gd name="T74" fmla="*/ 7 w 449"/>
                <a:gd name="T75" fmla="*/ 71 h 217"/>
                <a:gd name="T76" fmla="*/ 6 w 449"/>
                <a:gd name="T77" fmla="*/ 70 h 217"/>
                <a:gd name="T78" fmla="*/ 5 w 449"/>
                <a:gd name="T79" fmla="*/ 69 h 217"/>
                <a:gd name="T80" fmla="*/ 5 w 449"/>
                <a:gd name="T81" fmla="*/ 68 h 217"/>
                <a:gd name="T82" fmla="*/ 4 w 449"/>
                <a:gd name="T83" fmla="*/ 58 h 217"/>
                <a:gd name="T84" fmla="*/ 3 w 449"/>
                <a:gd name="T85" fmla="*/ 37 h 217"/>
                <a:gd name="T86" fmla="*/ 1 w 449"/>
                <a:gd name="T87" fmla="*/ 15 h 217"/>
                <a:gd name="T88" fmla="*/ 0 w 449"/>
                <a:gd name="T89" fmla="*/ 5 h 217"/>
                <a:gd name="T90" fmla="*/ 0 w 449"/>
                <a:gd name="T91" fmla="*/ 0 h 2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49"/>
                <a:gd name="T139" fmla="*/ 0 h 217"/>
                <a:gd name="T140" fmla="*/ 449 w 449"/>
                <a:gd name="T141" fmla="*/ 217 h 2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49" h="217">
                  <a:moveTo>
                    <a:pt x="0" y="1"/>
                  </a:moveTo>
                  <a:lnTo>
                    <a:pt x="23" y="1"/>
                  </a:lnTo>
                  <a:lnTo>
                    <a:pt x="46" y="2"/>
                  </a:lnTo>
                  <a:lnTo>
                    <a:pt x="68" y="2"/>
                  </a:lnTo>
                  <a:lnTo>
                    <a:pt x="88" y="2"/>
                  </a:lnTo>
                  <a:lnTo>
                    <a:pt x="105" y="2"/>
                  </a:lnTo>
                  <a:lnTo>
                    <a:pt x="119" y="2"/>
                  </a:lnTo>
                  <a:lnTo>
                    <a:pt x="128" y="2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429" y="1"/>
                  </a:lnTo>
                  <a:lnTo>
                    <a:pt x="430" y="12"/>
                  </a:lnTo>
                  <a:lnTo>
                    <a:pt x="435" y="12"/>
                  </a:lnTo>
                  <a:lnTo>
                    <a:pt x="437" y="41"/>
                  </a:lnTo>
                  <a:lnTo>
                    <a:pt x="442" y="107"/>
                  </a:lnTo>
                  <a:lnTo>
                    <a:pt x="447" y="174"/>
                  </a:lnTo>
                  <a:lnTo>
                    <a:pt x="449" y="207"/>
                  </a:lnTo>
                  <a:lnTo>
                    <a:pt x="448" y="212"/>
                  </a:lnTo>
                  <a:lnTo>
                    <a:pt x="446" y="215"/>
                  </a:lnTo>
                  <a:lnTo>
                    <a:pt x="443" y="217"/>
                  </a:lnTo>
                  <a:lnTo>
                    <a:pt x="440" y="217"/>
                  </a:lnTo>
                  <a:lnTo>
                    <a:pt x="435" y="217"/>
                  </a:lnTo>
                  <a:lnTo>
                    <a:pt x="422" y="217"/>
                  </a:lnTo>
                  <a:lnTo>
                    <a:pt x="401" y="217"/>
                  </a:lnTo>
                  <a:lnTo>
                    <a:pt x="375" y="217"/>
                  </a:lnTo>
                  <a:lnTo>
                    <a:pt x="344" y="217"/>
                  </a:lnTo>
                  <a:lnTo>
                    <a:pt x="309" y="216"/>
                  </a:lnTo>
                  <a:lnTo>
                    <a:pt x="273" y="216"/>
                  </a:lnTo>
                  <a:lnTo>
                    <a:pt x="235" y="216"/>
                  </a:lnTo>
                  <a:lnTo>
                    <a:pt x="197" y="216"/>
                  </a:lnTo>
                  <a:lnTo>
                    <a:pt x="160" y="216"/>
                  </a:lnTo>
                  <a:lnTo>
                    <a:pt x="125" y="215"/>
                  </a:lnTo>
                  <a:lnTo>
                    <a:pt x="94" y="215"/>
                  </a:lnTo>
                  <a:lnTo>
                    <a:pt x="67" y="215"/>
                  </a:lnTo>
                  <a:lnTo>
                    <a:pt x="46" y="215"/>
                  </a:lnTo>
                  <a:lnTo>
                    <a:pt x="32" y="215"/>
                  </a:lnTo>
                  <a:lnTo>
                    <a:pt x="26" y="215"/>
                  </a:lnTo>
                  <a:lnTo>
                    <a:pt x="20" y="214"/>
                  </a:lnTo>
                  <a:lnTo>
                    <a:pt x="17" y="211"/>
                  </a:lnTo>
                  <a:lnTo>
                    <a:pt x="15" y="208"/>
                  </a:lnTo>
                  <a:lnTo>
                    <a:pt x="15" y="205"/>
                  </a:lnTo>
                  <a:lnTo>
                    <a:pt x="13" y="175"/>
                  </a:lnTo>
                  <a:lnTo>
                    <a:pt x="8" y="111"/>
                  </a:lnTo>
                  <a:lnTo>
                    <a:pt x="3" y="46"/>
                  </a:lnTo>
                  <a:lnTo>
                    <a:pt x="1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4" name="Freeform 66"/>
            <p:cNvSpPr>
              <a:spLocks/>
            </p:cNvSpPr>
            <p:nvPr/>
          </p:nvSpPr>
          <p:spPr bwMode="auto">
            <a:xfrm>
              <a:off x="1116" y="1765"/>
              <a:ext cx="45" cy="3"/>
            </a:xfrm>
            <a:custGeom>
              <a:avLst/>
              <a:gdLst>
                <a:gd name="T0" fmla="*/ 42 w 135"/>
                <a:gd name="T1" fmla="*/ 2 h 9"/>
                <a:gd name="T2" fmla="*/ 44 w 135"/>
                <a:gd name="T3" fmla="*/ 0 h 9"/>
                <a:gd name="T4" fmla="*/ 43 w 135"/>
                <a:gd name="T5" fmla="*/ 0 h 9"/>
                <a:gd name="T6" fmla="*/ 40 w 135"/>
                <a:gd name="T7" fmla="*/ 0 h 9"/>
                <a:gd name="T8" fmla="*/ 35 w 135"/>
                <a:gd name="T9" fmla="*/ 0 h 9"/>
                <a:gd name="T10" fmla="*/ 29 w 135"/>
                <a:gd name="T11" fmla="*/ 0 h 9"/>
                <a:gd name="T12" fmla="*/ 23 w 135"/>
                <a:gd name="T13" fmla="*/ 0 h 9"/>
                <a:gd name="T14" fmla="*/ 15 w 135"/>
                <a:gd name="T15" fmla="*/ 0 h 9"/>
                <a:gd name="T16" fmla="*/ 8 w 135"/>
                <a:gd name="T17" fmla="*/ 0 h 9"/>
                <a:gd name="T18" fmla="*/ 0 w 135"/>
                <a:gd name="T19" fmla="*/ 0 h 9"/>
                <a:gd name="T20" fmla="*/ 0 w 135"/>
                <a:gd name="T21" fmla="*/ 3 h 9"/>
                <a:gd name="T22" fmla="*/ 8 w 135"/>
                <a:gd name="T23" fmla="*/ 3 h 9"/>
                <a:gd name="T24" fmla="*/ 15 w 135"/>
                <a:gd name="T25" fmla="*/ 3 h 9"/>
                <a:gd name="T26" fmla="*/ 23 w 135"/>
                <a:gd name="T27" fmla="*/ 3 h 9"/>
                <a:gd name="T28" fmla="*/ 29 w 135"/>
                <a:gd name="T29" fmla="*/ 3 h 9"/>
                <a:gd name="T30" fmla="*/ 35 w 135"/>
                <a:gd name="T31" fmla="*/ 3 h 9"/>
                <a:gd name="T32" fmla="*/ 40 w 135"/>
                <a:gd name="T33" fmla="*/ 3 h 9"/>
                <a:gd name="T34" fmla="*/ 43 w 135"/>
                <a:gd name="T35" fmla="*/ 3 h 9"/>
                <a:gd name="T36" fmla="*/ 44 w 135"/>
                <a:gd name="T37" fmla="*/ 3 h 9"/>
                <a:gd name="T38" fmla="*/ 45 w 135"/>
                <a:gd name="T39" fmla="*/ 2 h 9"/>
                <a:gd name="T40" fmla="*/ 44 w 135"/>
                <a:gd name="T41" fmla="*/ 3 h 9"/>
                <a:gd name="T42" fmla="*/ 45 w 135"/>
                <a:gd name="T43" fmla="*/ 3 h 9"/>
                <a:gd name="T44" fmla="*/ 45 w 135"/>
                <a:gd name="T45" fmla="*/ 2 h 9"/>
                <a:gd name="T46" fmla="*/ 42 w 135"/>
                <a:gd name="T47" fmla="*/ 2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9"/>
                <a:gd name="T74" fmla="*/ 135 w 135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9">
                  <a:moveTo>
                    <a:pt x="127" y="5"/>
                  </a:moveTo>
                  <a:lnTo>
                    <a:pt x="131" y="1"/>
                  </a:lnTo>
                  <a:lnTo>
                    <a:pt x="128" y="1"/>
                  </a:lnTo>
                  <a:lnTo>
                    <a:pt x="119" y="1"/>
                  </a:lnTo>
                  <a:lnTo>
                    <a:pt x="105" y="1"/>
                  </a:lnTo>
                  <a:lnTo>
                    <a:pt x="88" y="1"/>
                  </a:lnTo>
                  <a:lnTo>
                    <a:pt x="68" y="1"/>
                  </a:lnTo>
                  <a:lnTo>
                    <a:pt x="46" y="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" y="8"/>
                  </a:lnTo>
                  <a:lnTo>
                    <a:pt x="46" y="9"/>
                  </a:lnTo>
                  <a:lnTo>
                    <a:pt x="68" y="9"/>
                  </a:lnTo>
                  <a:lnTo>
                    <a:pt x="88" y="9"/>
                  </a:lnTo>
                  <a:lnTo>
                    <a:pt x="105" y="9"/>
                  </a:lnTo>
                  <a:lnTo>
                    <a:pt x="119" y="9"/>
                  </a:lnTo>
                  <a:lnTo>
                    <a:pt x="128" y="9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1" y="9"/>
                  </a:lnTo>
                  <a:lnTo>
                    <a:pt x="135" y="9"/>
                  </a:lnTo>
                  <a:lnTo>
                    <a:pt x="135" y="5"/>
                  </a:lnTo>
                  <a:lnTo>
                    <a:pt x="12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5" name="Freeform 67"/>
            <p:cNvSpPr>
              <a:spLocks/>
            </p:cNvSpPr>
            <p:nvPr/>
          </p:nvSpPr>
          <p:spPr bwMode="auto">
            <a:xfrm>
              <a:off x="1158" y="1765"/>
              <a:ext cx="3" cy="2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1 h 8"/>
                <a:gd name="T4" fmla="*/ 0 w 8"/>
                <a:gd name="T5" fmla="*/ 1 h 8"/>
                <a:gd name="T6" fmla="*/ 3 w 8"/>
                <a:gd name="T7" fmla="*/ 1 h 8"/>
                <a:gd name="T8" fmla="*/ 3 w 8"/>
                <a:gd name="T9" fmla="*/ 1 h 8"/>
                <a:gd name="T10" fmla="*/ 2 w 8"/>
                <a:gd name="T11" fmla="*/ 2 h 8"/>
                <a:gd name="T12" fmla="*/ 2 w 8"/>
                <a:gd name="T13" fmla="*/ 0 h 8"/>
                <a:gd name="T14" fmla="*/ 0 w 8"/>
                <a:gd name="T15" fmla="*/ 0 h 8"/>
                <a:gd name="T16" fmla="*/ 0 w 8"/>
                <a:gd name="T17" fmla="*/ 1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6" name="Freeform 68"/>
            <p:cNvSpPr>
              <a:spLocks/>
            </p:cNvSpPr>
            <p:nvPr/>
          </p:nvSpPr>
          <p:spPr bwMode="auto">
            <a:xfrm>
              <a:off x="1159" y="1765"/>
              <a:ext cx="101" cy="3"/>
            </a:xfrm>
            <a:custGeom>
              <a:avLst/>
              <a:gdLst>
                <a:gd name="T0" fmla="*/ 101 w 302"/>
                <a:gd name="T1" fmla="*/ 2 h 9"/>
                <a:gd name="T2" fmla="*/ 100 w 302"/>
                <a:gd name="T3" fmla="*/ 0 h 9"/>
                <a:gd name="T4" fmla="*/ 0 w 302"/>
                <a:gd name="T5" fmla="*/ 0 h 9"/>
                <a:gd name="T6" fmla="*/ 0 w 302"/>
                <a:gd name="T7" fmla="*/ 3 h 9"/>
                <a:gd name="T8" fmla="*/ 100 w 302"/>
                <a:gd name="T9" fmla="*/ 3 h 9"/>
                <a:gd name="T10" fmla="*/ 98 w 302"/>
                <a:gd name="T11" fmla="*/ 2 h 9"/>
                <a:gd name="T12" fmla="*/ 101 w 302"/>
                <a:gd name="T13" fmla="*/ 2 h 9"/>
                <a:gd name="T14" fmla="*/ 101 w 302"/>
                <a:gd name="T15" fmla="*/ 0 h 9"/>
                <a:gd name="T16" fmla="*/ 100 w 302"/>
                <a:gd name="T17" fmla="*/ 0 h 9"/>
                <a:gd name="T18" fmla="*/ 101 w 302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2"/>
                <a:gd name="T31" fmla="*/ 0 h 9"/>
                <a:gd name="T32" fmla="*/ 302 w 30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2" h="9">
                  <a:moveTo>
                    <a:pt x="302" y="5"/>
                  </a:moveTo>
                  <a:lnTo>
                    <a:pt x="298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298" y="9"/>
                  </a:lnTo>
                  <a:lnTo>
                    <a:pt x="294" y="5"/>
                  </a:lnTo>
                  <a:lnTo>
                    <a:pt x="302" y="5"/>
                  </a:lnTo>
                  <a:lnTo>
                    <a:pt x="302" y="1"/>
                  </a:lnTo>
                  <a:lnTo>
                    <a:pt x="298" y="1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7" name="Freeform 69"/>
            <p:cNvSpPr>
              <a:spLocks/>
            </p:cNvSpPr>
            <p:nvPr/>
          </p:nvSpPr>
          <p:spPr bwMode="auto">
            <a:xfrm>
              <a:off x="1257" y="1766"/>
              <a:ext cx="3" cy="5"/>
            </a:xfrm>
            <a:custGeom>
              <a:avLst/>
              <a:gdLst>
                <a:gd name="T0" fmla="*/ 2 w 9"/>
                <a:gd name="T1" fmla="*/ 2 h 15"/>
                <a:gd name="T2" fmla="*/ 3 w 9"/>
                <a:gd name="T3" fmla="*/ 4 h 15"/>
                <a:gd name="T4" fmla="*/ 3 w 9"/>
                <a:gd name="T5" fmla="*/ 0 h 15"/>
                <a:gd name="T6" fmla="*/ 0 w 9"/>
                <a:gd name="T7" fmla="*/ 0 h 15"/>
                <a:gd name="T8" fmla="*/ 0 w 9"/>
                <a:gd name="T9" fmla="*/ 4 h 15"/>
                <a:gd name="T10" fmla="*/ 2 w 9"/>
                <a:gd name="T11" fmla="*/ 5 h 15"/>
                <a:gd name="T12" fmla="*/ 0 w 9"/>
                <a:gd name="T13" fmla="*/ 4 h 15"/>
                <a:gd name="T14" fmla="*/ 0 w 9"/>
                <a:gd name="T15" fmla="*/ 5 h 15"/>
                <a:gd name="T16" fmla="*/ 2 w 9"/>
                <a:gd name="T17" fmla="*/ 5 h 15"/>
                <a:gd name="T18" fmla="*/ 2 w 9"/>
                <a:gd name="T19" fmla="*/ 2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5"/>
                <a:gd name="T32" fmla="*/ 9 w 9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5">
                  <a:moveTo>
                    <a:pt x="5" y="7"/>
                  </a:moveTo>
                  <a:lnTo>
                    <a:pt x="9" y="1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5" y="1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8" name="Freeform 70"/>
            <p:cNvSpPr>
              <a:spLocks/>
            </p:cNvSpPr>
            <p:nvPr/>
          </p:nvSpPr>
          <p:spPr bwMode="auto">
            <a:xfrm>
              <a:off x="1259" y="1769"/>
              <a:ext cx="3" cy="2"/>
            </a:xfrm>
            <a:custGeom>
              <a:avLst/>
              <a:gdLst>
                <a:gd name="T0" fmla="*/ 3 w 9"/>
                <a:gd name="T1" fmla="*/ 1 h 8"/>
                <a:gd name="T2" fmla="*/ 2 w 9"/>
                <a:gd name="T3" fmla="*/ 0 h 8"/>
                <a:gd name="T4" fmla="*/ 0 w 9"/>
                <a:gd name="T5" fmla="*/ 0 h 8"/>
                <a:gd name="T6" fmla="*/ 0 w 9"/>
                <a:gd name="T7" fmla="*/ 2 h 8"/>
                <a:gd name="T8" fmla="*/ 2 w 9"/>
                <a:gd name="T9" fmla="*/ 2 h 8"/>
                <a:gd name="T10" fmla="*/ 0 w 9"/>
                <a:gd name="T11" fmla="*/ 1 h 8"/>
                <a:gd name="T12" fmla="*/ 3 w 9"/>
                <a:gd name="T13" fmla="*/ 1 h 8"/>
                <a:gd name="T14" fmla="*/ 3 w 9"/>
                <a:gd name="T15" fmla="*/ 0 h 8"/>
                <a:gd name="T16" fmla="*/ 2 w 9"/>
                <a:gd name="T17" fmla="*/ 0 h 8"/>
                <a:gd name="T18" fmla="*/ 3 w 9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8"/>
                <a:gd name="T32" fmla="*/ 9 w 9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8">
                  <a:moveTo>
                    <a:pt x="9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1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59" name="Freeform 71"/>
            <p:cNvSpPr>
              <a:spLocks/>
            </p:cNvSpPr>
            <p:nvPr/>
          </p:nvSpPr>
          <p:spPr bwMode="auto">
            <a:xfrm>
              <a:off x="1259" y="1770"/>
              <a:ext cx="8" cy="65"/>
            </a:xfrm>
            <a:custGeom>
              <a:avLst/>
              <a:gdLst>
                <a:gd name="T0" fmla="*/ 8 w 22"/>
                <a:gd name="T1" fmla="*/ 65 h 195"/>
                <a:gd name="T2" fmla="*/ 8 w 22"/>
                <a:gd name="T3" fmla="*/ 65 h 195"/>
                <a:gd name="T4" fmla="*/ 7 w 22"/>
                <a:gd name="T5" fmla="*/ 54 h 195"/>
                <a:gd name="T6" fmla="*/ 5 w 22"/>
                <a:gd name="T7" fmla="*/ 32 h 195"/>
                <a:gd name="T8" fmla="*/ 4 w 22"/>
                <a:gd name="T9" fmla="*/ 10 h 195"/>
                <a:gd name="T10" fmla="*/ 3 w 22"/>
                <a:gd name="T11" fmla="*/ 0 h 195"/>
                <a:gd name="T12" fmla="*/ 0 w 22"/>
                <a:gd name="T13" fmla="*/ 0 h 195"/>
                <a:gd name="T14" fmla="*/ 1 w 22"/>
                <a:gd name="T15" fmla="*/ 10 h 195"/>
                <a:gd name="T16" fmla="*/ 3 w 22"/>
                <a:gd name="T17" fmla="*/ 32 h 195"/>
                <a:gd name="T18" fmla="*/ 4 w 22"/>
                <a:gd name="T19" fmla="*/ 54 h 195"/>
                <a:gd name="T20" fmla="*/ 5 w 22"/>
                <a:gd name="T21" fmla="*/ 65 h 195"/>
                <a:gd name="T22" fmla="*/ 5 w 22"/>
                <a:gd name="T23" fmla="*/ 65 h 195"/>
                <a:gd name="T24" fmla="*/ 8 w 22"/>
                <a:gd name="T25" fmla="*/ 65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95"/>
                <a:gd name="T41" fmla="*/ 22 w 22"/>
                <a:gd name="T42" fmla="*/ 195 h 1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95">
                  <a:moveTo>
                    <a:pt x="22" y="195"/>
                  </a:moveTo>
                  <a:lnTo>
                    <a:pt x="22" y="195"/>
                  </a:lnTo>
                  <a:lnTo>
                    <a:pt x="20" y="162"/>
                  </a:lnTo>
                  <a:lnTo>
                    <a:pt x="15" y="95"/>
                  </a:lnTo>
                  <a:lnTo>
                    <a:pt x="10" y="29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29"/>
                  </a:lnTo>
                  <a:lnTo>
                    <a:pt x="7" y="95"/>
                  </a:lnTo>
                  <a:lnTo>
                    <a:pt x="12" y="162"/>
                  </a:lnTo>
                  <a:lnTo>
                    <a:pt x="14" y="195"/>
                  </a:lnTo>
                  <a:lnTo>
                    <a:pt x="22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0" name="Freeform 72"/>
            <p:cNvSpPr>
              <a:spLocks/>
            </p:cNvSpPr>
            <p:nvPr/>
          </p:nvSpPr>
          <p:spPr bwMode="auto">
            <a:xfrm>
              <a:off x="1262" y="1835"/>
              <a:ext cx="5" cy="5"/>
            </a:xfrm>
            <a:custGeom>
              <a:avLst/>
              <a:gdLst>
                <a:gd name="T0" fmla="*/ 0 w 13"/>
                <a:gd name="T1" fmla="*/ 5 h 14"/>
                <a:gd name="T2" fmla="*/ 0 w 13"/>
                <a:gd name="T3" fmla="*/ 5 h 14"/>
                <a:gd name="T4" fmla="*/ 2 w 13"/>
                <a:gd name="T5" fmla="*/ 5 h 14"/>
                <a:gd name="T6" fmla="*/ 3 w 13"/>
                <a:gd name="T7" fmla="*/ 4 h 14"/>
                <a:gd name="T8" fmla="*/ 5 w 13"/>
                <a:gd name="T9" fmla="*/ 2 h 14"/>
                <a:gd name="T10" fmla="*/ 5 w 13"/>
                <a:gd name="T11" fmla="*/ 0 h 14"/>
                <a:gd name="T12" fmla="*/ 2 w 13"/>
                <a:gd name="T13" fmla="*/ 0 h 14"/>
                <a:gd name="T14" fmla="*/ 2 w 13"/>
                <a:gd name="T15" fmla="*/ 1 h 14"/>
                <a:gd name="T16" fmla="*/ 1 w 13"/>
                <a:gd name="T17" fmla="*/ 2 h 14"/>
                <a:gd name="T18" fmla="*/ 1 w 13"/>
                <a:gd name="T19" fmla="*/ 2 h 14"/>
                <a:gd name="T20" fmla="*/ 0 w 13"/>
                <a:gd name="T21" fmla="*/ 2 h 14"/>
                <a:gd name="T22" fmla="*/ 0 w 13"/>
                <a:gd name="T23" fmla="*/ 2 h 14"/>
                <a:gd name="T24" fmla="*/ 0 w 13"/>
                <a:gd name="T25" fmla="*/ 5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4"/>
                <a:gd name="T41" fmla="*/ 13 w 1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5" y="0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1" name="Freeform 73"/>
            <p:cNvSpPr>
              <a:spLocks/>
            </p:cNvSpPr>
            <p:nvPr/>
          </p:nvSpPr>
          <p:spPr bwMode="auto">
            <a:xfrm>
              <a:off x="1124" y="1836"/>
              <a:ext cx="138" cy="4"/>
            </a:xfrm>
            <a:custGeom>
              <a:avLst/>
              <a:gdLst>
                <a:gd name="T0" fmla="*/ 0 w 414"/>
                <a:gd name="T1" fmla="*/ 3 h 10"/>
                <a:gd name="T2" fmla="*/ 0 w 414"/>
                <a:gd name="T3" fmla="*/ 3 h 10"/>
                <a:gd name="T4" fmla="*/ 2 w 414"/>
                <a:gd name="T5" fmla="*/ 3 h 10"/>
                <a:gd name="T6" fmla="*/ 7 w 414"/>
                <a:gd name="T7" fmla="*/ 3 h 10"/>
                <a:gd name="T8" fmla="*/ 14 w 414"/>
                <a:gd name="T9" fmla="*/ 3 h 10"/>
                <a:gd name="T10" fmla="*/ 23 w 414"/>
                <a:gd name="T11" fmla="*/ 3 h 10"/>
                <a:gd name="T12" fmla="*/ 33 w 414"/>
                <a:gd name="T13" fmla="*/ 3 h 10"/>
                <a:gd name="T14" fmla="*/ 45 w 414"/>
                <a:gd name="T15" fmla="*/ 4 h 10"/>
                <a:gd name="T16" fmla="*/ 57 w 414"/>
                <a:gd name="T17" fmla="*/ 4 h 10"/>
                <a:gd name="T18" fmla="*/ 70 w 414"/>
                <a:gd name="T19" fmla="*/ 4 h 10"/>
                <a:gd name="T20" fmla="*/ 82 w 414"/>
                <a:gd name="T21" fmla="*/ 4 h 10"/>
                <a:gd name="T22" fmla="*/ 94 w 414"/>
                <a:gd name="T23" fmla="*/ 4 h 10"/>
                <a:gd name="T24" fmla="*/ 106 w 414"/>
                <a:gd name="T25" fmla="*/ 4 h 10"/>
                <a:gd name="T26" fmla="*/ 116 w 414"/>
                <a:gd name="T27" fmla="*/ 4 h 10"/>
                <a:gd name="T28" fmla="*/ 125 w 414"/>
                <a:gd name="T29" fmla="*/ 4 h 10"/>
                <a:gd name="T30" fmla="*/ 132 w 414"/>
                <a:gd name="T31" fmla="*/ 4 h 10"/>
                <a:gd name="T32" fmla="*/ 136 w 414"/>
                <a:gd name="T33" fmla="*/ 4 h 10"/>
                <a:gd name="T34" fmla="*/ 138 w 414"/>
                <a:gd name="T35" fmla="*/ 4 h 10"/>
                <a:gd name="T36" fmla="*/ 138 w 414"/>
                <a:gd name="T37" fmla="*/ 1 h 10"/>
                <a:gd name="T38" fmla="*/ 136 w 414"/>
                <a:gd name="T39" fmla="*/ 1 h 10"/>
                <a:gd name="T40" fmla="*/ 132 w 414"/>
                <a:gd name="T41" fmla="*/ 1 h 10"/>
                <a:gd name="T42" fmla="*/ 125 w 414"/>
                <a:gd name="T43" fmla="*/ 1 h 10"/>
                <a:gd name="T44" fmla="*/ 116 w 414"/>
                <a:gd name="T45" fmla="*/ 1 h 10"/>
                <a:gd name="T46" fmla="*/ 106 w 414"/>
                <a:gd name="T47" fmla="*/ 1 h 10"/>
                <a:gd name="T48" fmla="*/ 94 w 414"/>
                <a:gd name="T49" fmla="*/ 0 h 10"/>
                <a:gd name="T50" fmla="*/ 82 w 414"/>
                <a:gd name="T51" fmla="*/ 0 h 10"/>
                <a:gd name="T52" fmla="*/ 70 w 414"/>
                <a:gd name="T53" fmla="*/ 0 h 10"/>
                <a:gd name="T54" fmla="*/ 57 w 414"/>
                <a:gd name="T55" fmla="*/ 0 h 10"/>
                <a:gd name="T56" fmla="*/ 45 w 414"/>
                <a:gd name="T57" fmla="*/ 0 h 10"/>
                <a:gd name="T58" fmla="*/ 33 w 414"/>
                <a:gd name="T59" fmla="*/ 0 h 10"/>
                <a:gd name="T60" fmla="*/ 23 w 414"/>
                <a:gd name="T61" fmla="*/ 0 h 10"/>
                <a:gd name="T62" fmla="*/ 14 w 414"/>
                <a:gd name="T63" fmla="*/ 0 h 10"/>
                <a:gd name="T64" fmla="*/ 7 w 414"/>
                <a:gd name="T65" fmla="*/ 0 h 10"/>
                <a:gd name="T66" fmla="*/ 2 w 414"/>
                <a:gd name="T67" fmla="*/ 0 h 10"/>
                <a:gd name="T68" fmla="*/ 0 w 414"/>
                <a:gd name="T69" fmla="*/ 0 h 10"/>
                <a:gd name="T70" fmla="*/ 0 w 414"/>
                <a:gd name="T71" fmla="*/ 0 h 10"/>
                <a:gd name="T72" fmla="*/ 0 w 414"/>
                <a:gd name="T73" fmla="*/ 3 h 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4"/>
                <a:gd name="T112" fmla="*/ 0 h 10"/>
                <a:gd name="T113" fmla="*/ 414 w 414"/>
                <a:gd name="T114" fmla="*/ 10 h 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4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20" y="8"/>
                  </a:lnTo>
                  <a:lnTo>
                    <a:pt x="41" y="8"/>
                  </a:lnTo>
                  <a:lnTo>
                    <a:pt x="68" y="8"/>
                  </a:lnTo>
                  <a:lnTo>
                    <a:pt x="99" y="8"/>
                  </a:lnTo>
                  <a:lnTo>
                    <a:pt x="134" y="9"/>
                  </a:lnTo>
                  <a:lnTo>
                    <a:pt x="171" y="9"/>
                  </a:lnTo>
                  <a:lnTo>
                    <a:pt x="209" y="9"/>
                  </a:lnTo>
                  <a:lnTo>
                    <a:pt x="247" y="9"/>
                  </a:lnTo>
                  <a:lnTo>
                    <a:pt x="283" y="9"/>
                  </a:lnTo>
                  <a:lnTo>
                    <a:pt x="318" y="10"/>
                  </a:lnTo>
                  <a:lnTo>
                    <a:pt x="349" y="10"/>
                  </a:lnTo>
                  <a:lnTo>
                    <a:pt x="375" y="10"/>
                  </a:lnTo>
                  <a:lnTo>
                    <a:pt x="396" y="10"/>
                  </a:lnTo>
                  <a:lnTo>
                    <a:pt x="409" y="10"/>
                  </a:lnTo>
                  <a:lnTo>
                    <a:pt x="414" y="10"/>
                  </a:lnTo>
                  <a:lnTo>
                    <a:pt x="414" y="2"/>
                  </a:lnTo>
                  <a:lnTo>
                    <a:pt x="409" y="2"/>
                  </a:lnTo>
                  <a:lnTo>
                    <a:pt x="396" y="2"/>
                  </a:lnTo>
                  <a:lnTo>
                    <a:pt x="375" y="2"/>
                  </a:lnTo>
                  <a:lnTo>
                    <a:pt x="349" y="2"/>
                  </a:lnTo>
                  <a:lnTo>
                    <a:pt x="318" y="2"/>
                  </a:lnTo>
                  <a:lnTo>
                    <a:pt x="283" y="1"/>
                  </a:lnTo>
                  <a:lnTo>
                    <a:pt x="247" y="1"/>
                  </a:lnTo>
                  <a:lnTo>
                    <a:pt x="209" y="1"/>
                  </a:lnTo>
                  <a:lnTo>
                    <a:pt x="171" y="1"/>
                  </a:lnTo>
                  <a:lnTo>
                    <a:pt x="134" y="1"/>
                  </a:lnTo>
                  <a:lnTo>
                    <a:pt x="99" y="0"/>
                  </a:lnTo>
                  <a:lnTo>
                    <a:pt x="68" y="0"/>
                  </a:lnTo>
                  <a:lnTo>
                    <a:pt x="41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2" name="Freeform 74"/>
            <p:cNvSpPr>
              <a:spLocks/>
            </p:cNvSpPr>
            <p:nvPr/>
          </p:nvSpPr>
          <p:spPr bwMode="auto">
            <a:xfrm>
              <a:off x="1119" y="1834"/>
              <a:ext cx="5" cy="5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0 h 14"/>
                <a:gd name="T4" fmla="*/ 0 w 15"/>
                <a:gd name="T5" fmla="*/ 1 h 14"/>
                <a:gd name="T6" fmla="*/ 1 w 15"/>
                <a:gd name="T7" fmla="*/ 3 h 14"/>
                <a:gd name="T8" fmla="*/ 3 w 15"/>
                <a:gd name="T9" fmla="*/ 5 h 14"/>
                <a:gd name="T10" fmla="*/ 5 w 15"/>
                <a:gd name="T11" fmla="*/ 5 h 14"/>
                <a:gd name="T12" fmla="*/ 5 w 15"/>
                <a:gd name="T13" fmla="*/ 2 h 14"/>
                <a:gd name="T14" fmla="*/ 3 w 15"/>
                <a:gd name="T15" fmla="*/ 2 h 14"/>
                <a:gd name="T16" fmla="*/ 3 w 15"/>
                <a:gd name="T17" fmla="*/ 1 h 14"/>
                <a:gd name="T18" fmla="*/ 3 w 15"/>
                <a:gd name="T19" fmla="*/ 1 h 14"/>
                <a:gd name="T20" fmla="*/ 3 w 15"/>
                <a:gd name="T21" fmla="*/ 0 h 14"/>
                <a:gd name="T22" fmla="*/ 3 w 15"/>
                <a:gd name="T23" fmla="*/ 0 h 14"/>
                <a:gd name="T24" fmla="*/ 0 w 15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4"/>
                <a:gd name="T41" fmla="*/ 15 w 15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8" y="13"/>
                  </a:lnTo>
                  <a:lnTo>
                    <a:pt x="15" y="14"/>
                  </a:lnTo>
                  <a:lnTo>
                    <a:pt x="15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3" name="Freeform 75"/>
            <p:cNvSpPr>
              <a:spLocks/>
            </p:cNvSpPr>
            <p:nvPr/>
          </p:nvSpPr>
          <p:spPr bwMode="auto">
            <a:xfrm>
              <a:off x="1115" y="1771"/>
              <a:ext cx="7" cy="63"/>
            </a:xfrm>
            <a:custGeom>
              <a:avLst/>
              <a:gdLst>
                <a:gd name="T0" fmla="*/ 0 w 22"/>
                <a:gd name="T1" fmla="*/ 0 h 191"/>
                <a:gd name="T2" fmla="*/ 0 w 22"/>
                <a:gd name="T3" fmla="*/ 0 h 191"/>
                <a:gd name="T4" fmla="*/ 1 w 22"/>
                <a:gd name="T5" fmla="*/ 11 h 191"/>
                <a:gd name="T6" fmla="*/ 2 w 22"/>
                <a:gd name="T7" fmla="*/ 32 h 191"/>
                <a:gd name="T8" fmla="*/ 4 w 22"/>
                <a:gd name="T9" fmla="*/ 53 h 191"/>
                <a:gd name="T10" fmla="*/ 4 w 22"/>
                <a:gd name="T11" fmla="*/ 63 h 191"/>
                <a:gd name="T12" fmla="*/ 7 w 22"/>
                <a:gd name="T13" fmla="*/ 63 h 191"/>
                <a:gd name="T14" fmla="*/ 6 w 22"/>
                <a:gd name="T15" fmla="*/ 53 h 191"/>
                <a:gd name="T16" fmla="*/ 5 w 22"/>
                <a:gd name="T17" fmla="*/ 32 h 191"/>
                <a:gd name="T18" fmla="*/ 3 w 22"/>
                <a:gd name="T19" fmla="*/ 11 h 191"/>
                <a:gd name="T20" fmla="*/ 3 w 22"/>
                <a:gd name="T21" fmla="*/ 0 h 191"/>
                <a:gd name="T22" fmla="*/ 3 w 22"/>
                <a:gd name="T23" fmla="*/ 0 h 191"/>
                <a:gd name="T24" fmla="*/ 0 w 22"/>
                <a:gd name="T25" fmla="*/ 0 h 1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91"/>
                <a:gd name="T41" fmla="*/ 22 w 22"/>
                <a:gd name="T42" fmla="*/ 191 h 1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91">
                  <a:moveTo>
                    <a:pt x="0" y="0"/>
                  </a:moveTo>
                  <a:lnTo>
                    <a:pt x="0" y="0"/>
                  </a:lnTo>
                  <a:lnTo>
                    <a:pt x="2" y="32"/>
                  </a:lnTo>
                  <a:lnTo>
                    <a:pt x="7" y="97"/>
                  </a:lnTo>
                  <a:lnTo>
                    <a:pt x="12" y="161"/>
                  </a:lnTo>
                  <a:lnTo>
                    <a:pt x="14" y="191"/>
                  </a:lnTo>
                  <a:lnTo>
                    <a:pt x="22" y="191"/>
                  </a:lnTo>
                  <a:lnTo>
                    <a:pt x="20" y="161"/>
                  </a:lnTo>
                  <a:lnTo>
                    <a:pt x="15" y="97"/>
                  </a:lnTo>
                  <a:lnTo>
                    <a:pt x="10" y="32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4" name="Freeform 76"/>
            <p:cNvSpPr>
              <a:spLocks/>
            </p:cNvSpPr>
            <p:nvPr/>
          </p:nvSpPr>
          <p:spPr bwMode="auto">
            <a:xfrm>
              <a:off x="1114" y="1765"/>
              <a:ext cx="3" cy="6"/>
            </a:xfrm>
            <a:custGeom>
              <a:avLst/>
              <a:gdLst>
                <a:gd name="T0" fmla="*/ 1 w 9"/>
                <a:gd name="T1" fmla="*/ 0 h 17"/>
                <a:gd name="T2" fmla="*/ 0 w 9"/>
                <a:gd name="T3" fmla="*/ 1 h 17"/>
                <a:gd name="T4" fmla="*/ 0 w 9"/>
                <a:gd name="T5" fmla="*/ 6 h 17"/>
                <a:gd name="T6" fmla="*/ 3 w 9"/>
                <a:gd name="T7" fmla="*/ 6 h 17"/>
                <a:gd name="T8" fmla="*/ 3 w 9"/>
                <a:gd name="T9" fmla="*/ 1 h 17"/>
                <a:gd name="T10" fmla="*/ 1 w 9"/>
                <a:gd name="T11" fmla="*/ 3 h 17"/>
                <a:gd name="T12" fmla="*/ 1 w 9"/>
                <a:gd name="T13" fmla="*/ 0 h 17"/>
                <a:gd name="T14" fmla="*/ 0 w 9"/>
                <a:gd name="T15" fmla="*/ 0 h 17"/>
                <a:gd name="T16" fmla="*/ 0 w 9"/>
                <a:gd name="T17" fmla="*/ 1 h 17"/>
                <a:gd name="T18" fmla="*/ 1 w 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7"/>
                <a:gd name="T32" fmla="*/ 9 w 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7">
                  <a:moveTo>
                    <a:pt x="4" y="0"/>
                  </a:moveTo>
                  <a:lnTo>
                    <a:pt x="0" y="4"/>
                  </a:lnTo>
                  <a:lnTo>
                    <a:pt x="1" y="17"/>
                  </a:lnTo>
                  <a:lnTo>
                    <a:pt x="9" y="17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5" name="Freeform 77"/>
            <p:cNvSpPr>
              <a:spLocks/>
            </p:cNvSpPr>
            <p:nvPr/>
          </p:nvSpPr>
          <p:spPr bwMode="auto">
            <a:xfrm>
              <a:off x="1116" y="1767"/>
              <a:ext cx="8" cy="3"/>
            </a:xfrm>
            <a:custGeom>
              <a:avLst/>
              <a:gdLst>
                <a:gd name="T0" fmla="*/ 0 w 25"/>
                <a:gd name="T1" fmla="*/ 3 h 10"/>
                <a:gd name="T2" fmla="*/ 4 w 25"/>
                <a:gd name="T3" fmla="*/ 3 h 10"/>
                <a:gd name="T4" fmla="*/ 8 w 25"/>
                <a:gd name="T5" fmla="*/ 0 h 10"/>
                <a:gd name="T6" fmla="*/ 0 60000 65536"/>
                <a:gd name="T7" fmla="*/ 0 60000 65536"/>
                <a:gd name="T8" fmla="*/ 0 60000 65536"/>
                <a:gd name="T9" fmla="*/ 0 w 25"/>
                <a:gd name="T10" fmla="*/ 0 h 10"/>
                <a:gd name="T11" fmla="*/ 25 w 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0">
                  <a:moveTo>
                    <a:pt x="0" y="10"/>
                  </a:moveTo>
                  <a:lnTo>
                    <a:pt x="14" y="1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6" name="Freeform 78"/>
            <p:cNvSpPr>
              <a:spLocks/>
            </p:cNvSpPr>
            <p:nvPr/>
          </p:nvSpPr>
          <p:spPr bwMode="auto">
            <a:xfrm>
              <a:off x="1142" y="1766"/>
              <a:ext cx="121" cy="70"/>
            </a:xfrm>
            <a:custGeom>
              <a:avLst/>
              <a:gdLst>
                <a:gd name="T0" fmla="*/ 0 w 365"/>
                <a:gd name="T1" fmla="*/ 1 h 210"/>
                <a:gd name="T2" fmla="*/ 0 w 365"/>
                <a:gd name="T3" fmla="*/ 0 h 210"/>
                <a:gd name="T4" fmla="*/ 116 w 365"/>
                <a:gd name="T5" fmla="*/ 0 h 210"/>
                <a:gd name="T6" fmla="*/ 117 w 365"/>
                <a:gd name="T7" fmla="*/ 4 h 210"/>
                <a:gd name="T8" fmla="*/ 117 w 365"/>
                <a:gd name="T9" fmla="*/ 13 h 210"/>
                <a:gd name="T10" fmla="*/ 119 w 365"/>
                <a:gd name="T11" fmla="*/ 35 h 210"/>
                <a:gd name="T12" fmla="*/ 120 w 365"/>
                <a:gd name="T13" fmla="*/ 56 h 210"/>
                <a:gd name="T14" fmla="*/ 121 w 365"/>
                <a:gd name="T15" fmla="*/ 66 h 210"/>
                <a:gd name="T16" fmla="*/ 121 w 365"/>
                <a:gd name="T17" fmla="*/ 67 h 210"/>
                <a:gd name="T18" fmla="*/ 120 w 365"/>
                <a:gd name="T19" fmla="*/ 68 h 210"/>
                <a:gd name="T20" fmla="*/ 119 w 365"/>
                <a:gd name="T21" fmla="*/ 70 h 210"/>
                <a:gd name="T22" fmla="*/ 116 w 365"/>
                <a:gd name="T23" fmla="*/ 70 h 210"/>
                <a:gd name="T24" fmla="*/ 115 w 365"/>
                <a:gd name="T25" fmla="*/ 70 h 210"/>
                <a:gd name="T26" fmla="*/ 111 w 365"/>
                <a:gd name="T27" fmla="*/ 70 h 210"/>
                <a:gd name="T28" fmla="*/ 105 w 365"/>
                <a:gd name="T29" fmla="*/ 70 h 210"/>
                <a:gd name="T30" fmla="*/ 99 w 365"/>
                <a:gd name="T31" fmla="*/ 70 h 210"/>
                <a:gd name="T32" fmla="*/ 91 w 365"/>
                <a:gd name="T33" fmla="*/ 70 h 210"/>
                <a:gd name="T34" fmla="*/ 82 w 365"/>
                <a:gd name="T35" fmla="*/ 70 h 210"/>
                <a:gd name="T36" fmla="*/ 73 w 365"/>
                <a:gd name="T37" fmla="*/ 70 h 210"/>
                <a:gd name="T38" fmla="*/ 63 w 365"/>
                <a:gd name="T39" fmla="*/ 70 h 210"/>
                <a:gd name="T40" fmla="*/ 54 w 365"/>
                <a:gd name="T41" fmla="*/ 70 h 210"/>
                <a:gd name="T42" fmla="*/ 44 w 365"/>
                <a:gd name="T43" fmla="*/ 70 h 210"/>
                <a:gd name="T44" fmla="*/ 36 w 365"/>
                <a:gd name="T45" fmla="*/ 69 h 210"/>
                <a:gd name="T46" fmla="*/ 28 w 365"/>
                <a:gd name="T47" fmla="*/ 69 h 210"/>
                <a:gd name="T48" fmla="*/ 21 w 365"/>
                <a:gd name="T49" fmla="*/ 69 h 210"/>
                <a:gd name="T50" fmla="*/ 16 w 365"/>
                <a:gd name="T51" fmla="*/ 69 h 210"/>
                <a:gd name="T52" fmla="*/ 12 w 365"/>
                <a:gd name="T53" fmla="*/ 69 h 210"/>
                <a:gd name="T54" fmla="*/ 10 w 365"/>
                <a:gd name="T55" fmla="*/ 69 h 210"/>
                <a:gd name="T56" fmla="*/ 8 w 365"/>
                <a:gd name="T57" fmla="*/ 69 h 210"/>
                <a:gd name="T58" fmla="*/ 6 w 365"/>
                <a:gd name="T59" fmla="*/ 68 h 210"/>
                <a:gd name="T60" fmla="*/ 5 w 365"/>
                <a:gd name="T61" fmla="*/ 67 h 210"/>
                <a:gd name="T62" fmla="*/ 4 w 365"/>
                <a:gd name="T63" fmla="*/ 65 h 210"/>
                <a:gd name="T64" fmla="*/ 4 w 365"/>
                <a:gd name="T65" fmla="*/ 54 h 210"/>
                <a:gd name="T66" fmla="*/ 2 w 365"/>
                <a:gd name="T67" fmla="*/ 32 h 210"/>
                <a:gd name="T68" fmla="*/ 1 w 365"/>
                <a:gd name="T69" fmla="*/ 10 h 210"/>
                <a:gd name="T70" fmla="*/ 0 w 365"/>
                <a:gd name="T71" fmla="*/ 1 h 2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5"/>
                <a:gd name="T109" fmla="*/ 0 h 210"/>
                <a:gd name="T110" fmla="*/ 365 w 365"/>
                <a:gd name="T111" fmla="*/ 210 h 2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5" h="210">
                  <a:moveTo>
                    <a:pt x="0" y="2"/>
                  </a:moveTo>
                  <a:lnTo>
                    <a:pt x="0" y="0"/>
                  </a:lnTo>
                  <a:lnTo>
                    <a:pt x="351" y="1"/>
                  </a:lnTo>
                  <a:lnTo>
                    <a:pt x="352" y="12"/>
                  </a:lnTo>
                  <a:lnTo>
                    <a:pt x="354" y="40"/>
                  </a:lnTo>
                  <a:lnTo>
                    <a:pt x="359" y="104"/>
                  </a:lnTo>
                  <a:lnTo>
                    <a:pt x="363" y="167"/>
                  </a:lnTo>
                  <a:lnTo>
                    <a:pt x="365" y="198"/>
                  </a:lnTo>
                  <a:lnTo>
                    <a:pt x="365" y="202"/>
                  </a:lnTo>
                  <a:lnTo>
                    <a:pt x="363" y="205"/>
                  </a:lnTo>
                  <a:lnTo>
                    <a:pt x="358" y="209"/>
                  </a:lnTo>
                  <a:lnTo>
                    <a:pt x="351" y="210"/>
                  </a:lnTo>
                  <a:lnTo>
                    <a:pt x="346" y="210"/>
                  </a:lnTo>
                  <a:lnTo>
                    <a:pt x="334" y="210"/>
                  </a:lnTo>
                  <a:lnTo>
                    <a:pt x="318" y="210"/>
                  </a:lnTo>
                  <a:lnTo>
                    <a:pt x="298" y="210"/>
                  </a:lnTo>
                  <a:lnTo>
                    <a:pt x="274" y="210"/>
                  </a:lnTo>
                  <a:lnTo>
                    <a:pt x="247" y="209"/>
                  </a:lnTo>
                  <a:lnTo>
                    <a:pt x="219" y="209"/>
                  </a:lnTo>
                  <a:lnTo>
                    <a:pt x="191" y="209"/>
                  </a:lnTo>
                  <a:lnTo>
                    <a:pt x="162" y="209"/>
                  </a:lnTo>
                  <a:lnTo>
                    <a:pt x="134" y="209"/>
                  </a:lnTo>
                  <a:lnTo>
                    <a:pt x="108" y="208"/>
                  </a:lnTo>
                  <a:lnTo>
                    <a:pt x="85" y="208"/>
                  </a:lnTo>
                  <a:lnTo>
                    <a:pt x="63" y="208"/>
                  </a:lnTo>
                  <a:lnTo>
                    <a:pt x="47" y="208"/>
                  </a:lnTo>
                  <a:lnTo>
                    <a:pt x="36" y="208"/>
                  </a:lnTo>
                  <a:lnTo>
                    <a:pt x="31" y="208"/>
                  </a:lnTo>
                  <a:lnTo>
                    <a:pt x="24" y="207"/>
                  </a:lnTo>
                  <a:lnTo>
                    <a:pt x="18" y="204"/>
                  </a:lnTo>
                  <a:lnTo>
                    <a:pt x="15" y="200"/>
                  </a:lnTo>
                  <a:lnTo>
                    <a:pt x="13" y="195"/>
                  </a:lnTo>
                  <a:lnTo>
                    <a:pt x="11" y="162"/>
                  </a:lnTo>
                  <a:lnTo>
                    <a:pt x="7" y="96"/>
                  </a:lnTo>
                  <a:lnTo>
                    <a:pt x="2" y="3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7" name="Freeform 79"/>
            <p:cNvSpPr>
              <a:spLocks/>
            </p:cNvSpPr>
            <p:nvPr/>
          </p:nvSpPr>
          <p:spPr bwMode="auto">
            <a:xfrm>
              <a:off x="1140" y="1765"/>
              <a:ext cx="3" cy="2"/>
            </a:xfrm>
            <a:custGeom>
              <a:avLst/>
              <a:gdLst>
                <a:gd name="T0" fmla="*/ 2 w 8"/>
                <a:gd name="T1" fmla="*/ 0 h 8"/>
                <a:gd name="T2" fmla="*/ 0 w 8"/>
                <a:gd name="T3" fmla="*/ 1 h 8"/>
                <a:gd name="T4" fmla="*/ 0 w 8"/>
                <a:gd name="T5" fmla="*/ 1 h 8"/>
                <a:gd name="T6" fmla="*/ 3 w 8"/>
                <a:gd name="T7" fmla="*/ 1 h 8"/>
                <a:gd name="T8" fmla="*/ 3 w 8"/>
                <a:gd name="T9" fmla="*/ 1 h 8"/>
                <a:gd name="T10" fmla="*/ 2 w 8"/>
                <a:gd name="T11" fmla="*/ 2 h 8"/>
                <a:gd name="T12" fmla="*/ 2 w 8"/>
                <a:gd name="T13" fmla="*/ 0 h 8"/>
                <a:gd name="T14" fmla="*/ 0 w 8"/>
                <a:gd name="T15" fmla="*/ 0 h 8"/>
                <a:gd name="T16" fmla="*/ 0 w 8"/>
                <a:gd name="T17" fmla="*/ 1 h 8"/>
                <a:gd name="T18" fmla="*/ 2 w 8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8"/>
                <a:gd name="T32" fmla="*/ 8 w 8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8" name="Freeform 80"/>
            <p:cNvSpPr>
              <a:spLocks/>
            </p:cNvSpPr>
            <p:nvPr/>
          </p:nvSpPr>
          <p:spPr bwMode="auto">
            <a:xfrm>
              <a:off x="1142" y="1765"/>
              <a:ext cx="118" cy="3"/>
            </a:xfrm>
            <a:custGeom>
              <a:avLst/>
              <a:gdLst>
                <a:gd name="T0" fmla="*/ 118 w 355"/>
                <a:gd name="T1" fmla="*/ 2 h 9"/>
                <a:gd name="T2" fmla="*/ 117 w 355"/>
                <a:gd name="T3" fmla="*/ 0 h 9"/>
                <a:gd name="T4" fmla="*/ 0 w 355"/>
                <a:gd name="T5" fmla="*/ 0 h 9"/>
                <a:gd name="T6" fmla="*/ 0 w 355"/>
                <a:gd name="T7" fmla="*/ 3 h 9"/>
                <a:gd name="T8" fmla="*/ 117 w 355"/>
                <a:gd name="T9" fmla="*/ 3 h 9"/>
                <a:gd name="T10" fmla="*/ 115 w 355"/>
                <a:gd name="T11" fmla="*/ 2 h 9"/>
                <a:gd name="T12" fmla="*/ 118 w 355"/>
                <a:gd name="T13" fmla="*/ 2 h 9"/>
                <a:gd name="T14" fmla="*/ 118 w 355"/>
                <a:gd name="T15" fmla="*/ 0 h 9"/>
                <a:gd name="T16" fmla="*/ 117 w 355"/>
                <a:gd name="T17" fmla="*/ 0 h 9"/>
                <a:gd name="T18" fmla="*/ 118 w 355"/>
                <a:gd name="T19" fmla="*/ 2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5"/>
                <a:gd name="T31" fmla="*/ 0 h 9"/>
                <a:gd name="T32" fmla="*/ 355 w 355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5" h="9">
                  <a:moveTo>
                    <a:pt x="355" y="5"/>
                  </a:moveTo>
                  <a:lnTo>
                    <a:pt x="351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351" y="9"/>
                  </a:lnTo>
                  <a:lnTo>
                    <a:pt x="347" y="5"/>
                  </a:lnTo>
                  <a:lnTo>
                    <a:pt x="355" y="5"/>
                  </a:lnTo>
                  <a:lnTo>
                    <a:pt x="355" y="1"/>
                  </a:lnTo>
                  <a:lnTo>
                    <a:pt x="351" y="1"/>
                  </a:lnTo>
                  <a:lnTo>
                    <a:pt x="35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69" name="Freeform 81"/>
            <p:cNvSpPr>
              <a:spLocks/>
            </p:cNvSpPr>
            <p:nvPr/>
          </p:nvSpPr>
          <p:spPr bwMode="auto">
            <a:xfrm>
              <a:off x="1257" y="1766"/>
              <a:ext cx="3" cy="4"/>
            </a:xfrm>
            <a:custGeom>
              <a:avLst/>
              <a:gdLst>
                <a:gd name="T0" fmla="*/ 3 w 9"/>
                <a:gd name="T1" fmla="*/ 4 h 11"/>
                <a:gd name="T2" fmla="*/ 3 w 9"/>
                <a:gd name="T3" fmla="*/ 4 h 11"/>
                <a:gd name="T4" fmla="*/ 3 w 9"/>
                <a:gd name="T5" fmla="*/ 0 h 11"/>
                <a:gd name="T6" fmla="*/ 0 w 9"/>
                <a:gd name="T7" fmla="*/ 0 h 11"/>
                <a:gd name="T8" fmla="*/ 0 w 9"/>
                <a:gd name="T9" fmla="*/ 4 h 11"/>
                <a:gd name="T10" fmla="*/ 0 w 9"/>
                <a:gd name="T11" fmla="*/ 4 h 11"/>
                <a:gd name="T12" fmla="*/ 3 w 9"/>
                <a:gd name="T13" fmla="*/ 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9" y="11"/>
                  </a:moveTo>
                  <a:lnTo>
                    <a:pt x="9" y="1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0" name="Freeform 82"/>
            <p:cNvSpPr>
              <a:spLocks/>
            </p:cNvSpPr>
            <p:nvPr/>
          </p:nvSpPr>
          <p:spPr bwMode="auto">
            <a:xfrm>
              <a:off x="1258" y="1770"/>
              <a:ext cx="7" cy="62"/>
            </a:xfrm>
            <a:custGeom>
              <a:avLst/>
              <a:gdLst>
                <a:gd name="T0" fmla="*/ 7 w 21"/>
                <a:gd name="T1" fmla="*/ 61 h 187"/>
                <a:gd name="T2" fmla="*/ 7 w 21"/>
                <a:gd name="T3" fmla="*/ 62 h 187"/>
                <a:gd name="T4" fmla="*/ 6 w 21"/>
                <a:gd name="T5" fmla="*/ 51 h 187"/>
                <a:gd name="T6" fmla="*/ 5 w 21"/>
                <a:gd name="T7" fmla="*/ 31 h 187"/>
                <a:gd name="T8" fmla="*/ 3 w 21"/>
                <a:gd name="T9" fmla="*/ 9 h 187"/>
                <a:gd name="T10" fmla="*/ 3 w 21"/>
                <a:gd name="T11" fmla="*/ 0 h 187"/>
                <a:gd name="T12" fmla="*/ 0 w 21"/>
                <a:gd name="T13" fmla="*/ 0 h 187"/>
                <a:gd name="T14" fmla="*/ 1 w 21"/>
                <a:gd name="T15" fmla="*/ 9 h 187"/>
                <a:gd name="T16" fmla="*/ 2 w 21"/>
                <a:gd name="T17" fmla="*/ 31 h 187"/>
                <a:gd name="T18" fmla="*/ 4 w 21"/>
                <a:gd name="T19" fmla="*/ 51 h 187"/>
                <a:gd name="T20" fmla="*/ 4 w 21"/>
                <a:gd name="T21" fmla="*/ 62 h 187"/>
                <a:gd name="T22" fmla="*/ 4 w 21"/>
                <a:gd name="T23" fmla="*/ 62 h 187"/>
                <a:gd name="T24" fmla="*/ 7 w 21"/>
                <a:gd name="T25" fmla="*/ 61 h 1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87"/>
                <a:gd name="T41" fmla="*/ 21 w 21"/>
                <a:gd name="T42" fmla="*/ 187 h 1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87">
                  <a:moveTo>
                    <a:pt x="21" y="185"/>
                  </a:moveTo>
                  <a:lnTo>
                    <a:pt x="21" y="186"/>
                  </a:lnTo>
                  <a:lnTo>
                    <a:pt x="19" y="155"/>
                  </a:lnTo>
                  <a:lnTo>
                    <a:pt x="15" y="92"/>
                  </a:lnTo>
                  <a:lnTo>
                    <a:pt x="10" y="28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28"/>
                  </a:lnTo>
                  <a:lnTo>
                    <a:pt x="7" y="92"/>
                  </a:lnTo>
                  <a:lnTo>
                    <a:pt x="11" y="155"/>
                  </a:lnTo>
                  <a:lnTo>
                    <a:pt x="13" y="186"/>
                  </a:lnTo>
                  <a:lnTo>
                    <a:pt x="13" y="187"/>
                  </a:lnTo>
                  <a:lnTo>
                    <a:pt x="21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1" name="Freeform 83"/>
            <p:cNvSpPr>
              <a:spLocks/>
            </p:cNvSpPr>
            <p:nvPr/>
          </p:nvSpPr>
          <p:spPr bwMode="auto">
            <a:xfrm>
              <a:off x="1259" y="1832"/>
              <a:ext cx="6" cy="5"/>
            </a:xfrm>
            <a:custGeom>
              <a:avLst/>
              <a:gdLst>
                <a:gd name="T0" fmla="*/ 0 w 18"/>
                <a:gd name="T1" fmla="*/ 5 h 17"/>
                <a:gd name="T2" fmla="*/ 0 w 18"/>
                <a:gd name="T3" fmla="*/ 5 h 17"/>
                <a:gd name="T4" fmla="*/ 3 w 18"/>
                <a:gd name="T5" fmla="*/ 5 h 17"/>
                <a:gd name="T6" fmla="*/ 5 w 18"/>
                <a:gd name="T7" fmla="*/ 3 h 17"/>
                <a:gd name="T8" fmla="*/ 6 w 18"/>
                <a:gd name="T9" fmla="*/ 2 h 17"/>
                <a:gd name="T10" fmla="*/ 6 w 18"/>
                <a:gd name="T11" fmla="*/ 0 h 17"/>
                <a:gd name="T12" fmla="*/ 3 w 18"/>
                <a:gd name="T13" fmla="*/ 1 h 17"/>
                <a:gd name="T14" fmla="*/ 3 w 18"/>
                <a:gd name="T15" fmla="*/ 1 h 17"/>
                <a:gd name="T16" fmla="*/ 3 w 18"/>
                <a:gd name="T17" fmla="*/ 1 h 17"/>
                <a:gd name="T18" fmla="*/ 2 w 18"/>
                <a:gd name="T19" fmla="*/ 2 h 17"/>
                <a:gd name="T20" fmla="*/ 0 w 18"/>
                <a:gd name="T21" fmla="*/ 3 h 17"/>
                <a:gd name="T22" fmla="*/ 0 w 18"/>
                <a:gd name="T23" fmla="*/ 3 h 17"/>
                <a:gd name="T24" fmla="*/ 0 w 18"/>
                <a:gd name="T25" fmla="*/ 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7"/>
                <a:gd name="T41" fmla="*/ 18 w 1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7">
                  <a:moveTo>
                    <a:pt x="0" y="17"/>
                  </a:moveTo>
                  <a:lnTo>
                    <a:pt x="0" y="17"/>
                  </a:lnTo>
                  <a:lnTo>
                    <a:pt x="8" y="16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5"/>
                  </a:lnTo>
                  <a:lnTo>
                    <a:pt x="6" y="8"/>
                  </a:lnTo>
                  <a:lnTo>
                    <a:pt x="0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2" name="Freeform 84"/>
            <p:cNvSpPr>
              <a:spLocks/>
            </p:cNvSpPr>
            <p:nvPr/>
          </p:nvSpPr>
          <p:spPr bwMode="auto">
            <a:xfrm>
              <a:off x="1152" y="1834"/>
              <a:ext cx="107" cy="3"/>
            </a:xfrm>
            <a:custGeom>
              <a:avLst/>
              <a:gdLst>
                <a:gd name="T0" fmla="*/ 0 w 320"/>
                <a:gd name="T1" fmla="*/ 2 h 10"/>
                <a:gd name="T2" fmla="*/ 0 w 320"/>
                <a:gd name="T3" fmla="*/ 2 h 10"/>
                <a:gd name="T4" fmla="*/ 2 w 320"/>
                <a:gd name="T5" fmla="*/ 2 h 10"/>
                <a:gd name="T6" fmla="*/ 5 w 320"/>
                <a:gd name="T7" fmla="*/ 2 h 10"/>
                <a:gd name="T8" fmla="*/ 11 w 320"/>
                <a:gd name="T9" fmla="*/ 2 h 10"/>
                <a:gd name="T10" fmla="*/ 18 w 320"/>
                <a:gd name="T11" fmla="*/ 2 h 10"/>
                <a:gd name="T12" fmla="*/ 26 w 320"/>
                <a:gd name="T13" fmla="*/ 2 h 10"/>
                <a:gd name="T14" fmla="*/ 34 w 320"/>
                <a:gd name="T15" fmla="*/ 3 h 10"/>
                <a:gd name="T16" fmla="*/ 44 w 320"/>
                <a:gd name="T17" fmla="*/ 3 h 10"/>
                <a:gd name="T18" fmla="*/ 54 w 320"/>
                <a:gd name="T19" fmla="*/ 3 h 10"/>
                <a:gd name="T20" fmla="*/ 63 w 320"/>
                <a:gd name="T21" fmla="*/ 3 h 10"/>
                <a:gd name="T22" fmla="*/ 72 w 320"/>
                <a:gd name="T23" fmla="*/ 3 h 10"/>
                <a:gd name="T24" fmla="*/ 81 w 320"/>
                <a:gd name="T25" fmla="*/ 3 h 10"/>
                <a:gd name="T26" fmla="*/ 89 w 320"/>
                <a:gd name="T27" fmla="*/ 3 h 10"/>
                <a:gd name="T28" fmla="*/ 96 w 320"/>
                <a:gd name="T29" fmla="*/ 3 h 10"/>
                <a:gd name="T30" fmla="*/ 101 w 320"/>
                <a:gd name="T31" fmla="*/ 3 h 10"/>
                <a:gd name="T32" fmla="*/ 105 w 320"/>
                <a:gd name="T33" fmla="*/ 3 h 10"/>
                <a:gd name="T34" fmla="*/ 107 w 320"/>
                <a:gd name="T35" fmla="*/ 3 h 10"/>
                <a:gd name="T36" fmla="*/ 107 w 320"/>
                <a:gd name="T37" fmla="*/ 1 h 10"/>
                <a:gd name="T38" fmla="*/ 105 w 320"/>
                <a:gd name="T39" fmla="*/ 1 h 10"/>
                <a:gd name="T40" fmla="*/ 101 w 320"/>
                <a:gd name="T41" fmla="*/ 1 h 10"/>
                <a:gd name="T42" fmla="*/ 96 w 320"/>
                <a:gd name="T43" fmla="*/ 1 h 10"/>
                <a:gd name="T44" fmla="*/ 89 w 320"/>
                <a:gd name="T45" fmla="*/ 1 h 10"/>
                <a:gd name="T46" fmla="*/ 81 w 320"/>
                <a:gd name="T47" fmla="*/ 1 h 10"/>
                <a:gd name="T48" fmla="*/ 72 w 320"/>
                <a:gd name="T49" fmla="*/ 0 h 10"/>
                <a:gd name="T50" fmla="*/ 63 w 320"/>
                <a:gd name="T51" fmla="*/ 0 h 10"/>
                <a:gd name="T52" fmla="*/ 54 w 320"/>
                <a:gd name="T53" fmla="*/ 0 h 10"/>
                <a:gd name="T54" fmla="*/ 44 w 320"/>
                <a:gd name="T55" fmla="*/ 0 h 10"/>
                <a:gd name="T56" fmla="*/ 34 w 320"/>
                <a:gd name="T57" fmla="*/ 0 h 10"/>
                <a:gd name="T58" fmla="*/ 26 w 320"/>
                <a:gd name="T59" fmla="*/ 0 h 10"/>
                <a:gd name="T60" fmla="*/ 18 w 320"/>
                <a:gd name="T61" fmla="*/ 0 h 10"/>
                <a:gd name="T62" fmla="*/ 11 w 320"/>
                <a:gd name="T63" fmla="*/ 0 h 10"/>
                <a:gd name="T64" fmla="*/ 5 w 320"/>
                <a:gd name="T65" fmla="*/ 0 h 10"/>
                <a:gd name="T66" fmla="*/ 2 w 320"/>
                <a:gd name="T67" fmla="*/ 0 h 10"/>
                <a:gd name="T68" fmla="*/ 0 w 320"/>
                <a:gd name="T69" fmla="*/ 0 h 10"/>
                <a:gd name="T70" fmla="*/ 0 w 320"/>
                <a:gd name="T71" fmla="*/ 0 h 10"/>
                <a:gd name="T72" fmla="*/ 0 w 320"/>
                <a:gd name="T73" fmla="*/ 2 h 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0"/>
                <a:gd name="T112" fmla="*/ 0 h 10"/>
                <a:gd name="T113" fmla="*/ 320 w 320"/>
                <a:gd name="T114" fmla="*/ 10 h 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0" h="10">
                  <a:moveTo>
                    <a:pt x="0" y="8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77" y="8"/>
                  </a:lnTo>
                  <a:lnTo>
                    <a:pt x="103" y="9"/>
                  </a:lnTo>
                  <a:lnTo>
                    <a:pt x="131" y="9"/>
                  </a:lnTo>
                  <a:lnTo>
                    <a:pt x="160" y="9"/>
                  </a:lnTo>
                  <a:lnTo>
                    <a:pt x="188" y="9"/>
                  </a:lnTo>
                  <a:lnTo>
                    <a:pt x="216" y="9"/>
                  </a:lnTo>
                  <a:lnTo>
                    <a:pt x="243" y="10"/>
                  </a:lnTo>
                  <a:lnTo>
                    <a:pt x="267" y="10"/>
                  </a:lnTo>
                  <a:lnTo>
                    <a:pt x="287" y="10"/>
                  </a:lnTo>
                  <a:lnTo>
                    <a:pt x="303" y="10"/>
                  </a:lnTo>
                  <a:lnTo>
                    <a:pt x="315" y="10"/>
                  </a:lnTo>
                  <a:lnTo>
                    <a:pt x="320" y="10"/>
                  </a:lnTo>
                  <a:lnTo>
                    <a:pt x="320" y="2"/>
                  </a:lnTo>
                  <a:lnTo>
                    <a:pt x="315" y="2"/>
                  </a:lnTo>
                  <a:lnTo>
                    <a:pt x="303" y="2"/>
                  </a:lnTo>
                  <a:lnTo>
                    <a:pt x="287" y="2"/>
                  </a:lnTo>
                  <a:lnTo>
                    <a:pt x="267" y="2"/>
                  </a:lnTo>
                  <a:lnTo>
                    <a:pt x="243" y="2"/>
                  </a:lnTo>
                  <a:lnTo>
                    <a:pt x="216" y="1"/>
                  </a:lnTo>
                  <a:lnTo>
                    <a:pt x="188" y="1"/>
                  </a:lnTo>
                  <a:lnTo>
                    <a:pt x="160" y="1"/>
                  </a:lnTo>
                  <a:lnTo>
                    <a:pt x="131" y="1"/>
                  </a:lnTo>
                  <a:lnTo>
                    <a:pt x="103" y="1"/>
                  </a:lnTo>
                  <a:lnTo>
                    <a:pt x="77" y="0"/>
                  </a:lnTo>
                  <a:lnTo>
                    <a:pt x="54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3" name="Freeform 85"/>
            <p:cNvSpPr>
              <a:spLocks/>
            </p:cNvSpPr>
            <p:nvPr/>
          </p:nvSpPr>
          <p:spPr bwMode="auto">
            <a:xfrm>
              <a:off x="1145" y="1831"/>
              <a:ext cx="7" cy="6"/>
            </a:xfrm>
            <a:custGeom>
              <a:avLst/>
              <a:gdLst>
                <a:gd name="T0" fmla="*/ 0 w 22"/>
                <a:gd name="T1" fmla="*/ 0 h 17"/>
                <a:gd name="T2" fmla="*/ 0 w 22"/>
                <a:gd name="T3" fmla="*/ 0 h 17"/>
                <a:gd name="T4" fmla="*/ 1 w 22"/>
                <a:gd name="T5" fmla="*/ 2 h 17"/>
                <a:gd name="T6" fmla="*/ 2 w 22"/>
                <a:gd name="T7" fmla="*/ 4 h 17"/>
                <a:gd name="T8" fmla="*/ 4 w 22"/>
                <a:gd name="T9" fmla="*/ 6 h 17"/>
                <a:gd name="T10" fmla="*/ 7 w 22"/>
                <a:gd name="T11" fmla="*/ 6 h 17"/>
                <a:gd name="T12" fmla="*/ 7 w 22"/>
                <a:gd name="T13" fmla="*/ 3 h 17"/>
                <a:gd name="T14" fmla="*/ 5 w 22"/>
                <a:gd name="T15" fmla="*/ 3 h 17"/>
                <a:gd name="T16" fmla="*/ 4 w 22"/>
                <a:gd name="T17" fmla="*/ 2 h 17"/>
                <a:gd name="T18" fmla="*/ 3 w 22"/>
                <a:gd name="T19" fmla="*/ 1 h 17"/>
                <a:gd name="T20" fmla="*/ 3 w 22"/>
                <a:gd name="T21" fmla="*/ 0 h 17"/>
                <a:gd name="T22" fmla="*/ 3 w 22"/>
                <a:gd name="T23" fmla="*/ 0 h 17"/>
                <a:gd name="T24" fmla="*/ 0 w 22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7"/>
                <a:gd name="T41" fmla="*/ 22 w 22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7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7" y="12"/>
                  </a:lnTo>
                  <a:lnTo>
                    <a:pt x="14" y="16"/>
                  </a:lnTo>
                  <a:lnTo>
                    <a:pt x="22" y="17"/>
                  </a:lnTo>
                  <a:lnTo>
                    <a:pt x="22" y="9"/>
                  </a:lnTo>
                  <a:lnTo>
                    <a:pt x="16" y="8"/>
                  </a:lnTo>
                  <a:lnTo>
                    <a:pt x="11" y="6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4" name="Freeform 86"/>
            <p:cNvSpPr>
              <a:spLocks/>
            </p:cNvSpPr>
            <p:nvPr/>
          </p:nvSpPr>
          <p:spPr bwMode="auto">
            <a:xfrm>
              <a:off x="1140" y="1767"/>
              <a:ext cx="7" cy="64"/>
            </a:xfrm>
            <a:custGeom>
              <a:avLst/>
              <a:gdLst>
                <a:gd name="T0" fmla="*/ 0 w 21"/>
                <a:gd name="T1" fmla="*/ 0 h 193"/>
                <a:gd name="T2" fmla="*/ 0 w 21"/>
                <a:gd name="T3" fmla="*/ 0 h 193"/>
                <a:gd name="T4" fmla="*/ 1 w 21"/>
                <a:gd name="T5" fmla="*/ 10 h 193"/>
                <a:gd name="T6" fmla="*/ 2 w 21"/>
                <a:gd name="T7" fmla="*/ 31 h 193"/>
                <a:gd name="T8" fmla="*/ 4 w 21"/>
                <a:gd name="T9" fmla="*/ 53 h 193"/>
                <a:gd name="T10" fmla="*/ 4 w 21"/>
                <a:gd name="T11" fmla="*/ 64 h 193"/>
                <a:gd name="T12" fmla="*/ 7 w 21"/>
                <a:gd name="T13" fmla="*/ 64 h 193"/>
                <a:gd name="T14" fmla="*/ 6 w 21"/>
                <a:gd name="T15" fmla="*/ 53 h 193"/>
                <a:gd name="T16" fmla="*/ 5 w 21"/>
                <a:gd name="T17" fmla="*/ 31 h 193"/>
                <a:gd name="T18" fmla="*/ 3 w 21"/>
                <a:gd name="T19" fmla="*/ 10 h 193"/>
                <a:gd name="T20" fmla="*/ 3 w 21"/>
                <a:gd name="T21" fmla="*/ 0 h 193"/>
                <a:gd name="T22" fmla="*/ 3 w 21"/>
                <a:gd name="T23" fmla="*/ 0 h 193"/>
                <a:gd name="T24" fmla="*/ 0 w 21"/>
                <a:gd name="T25" fmla="*/ 0 h 1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193"/>
                <a:gd name="T41" fmla="*/ 21 w 21"/>
                <a:gd name="T42" fmla="*/ 193 h 1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193">
                  <a:moveTo>
                    <a:pt x="0" y="0"/>
                  </a:moveTo>
                  <a:lnTo>
                    <a:pt x="0" y="0"/>
                  </a:lnTo>
                  <a:lnTo>
                    <a:pt x="2" y="29"/>
                  </a:lnTo>
                  <a:lnTo>
                    <a:pt x="7" y="94"/>
                  </a:lnTo>
                  <a:lnTo>
                    <a:pt x="11" y="160"/>
                  </a:lnTo>
                  <a:lnTo>
                    <a:pt x="13" y="193"/>
                  </a:lnTo>
                  <a:lnTo>
                    <a:pt x="21" y="193"/>
                  </a:lnTo>
                  <a:lnTo>
                    <a:pt x="19" y="160"/>
                  </a:lnTo>
                  <a:lnTo>
                    <a:pt x="15" y="94"/>
                  </a:lnTo>
                  <a:lnTo>
                    <a:pt x="10" y="29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5" name="Freeform 87"/>
            <p:cNvSpPr>
              <a:spLocks/>
            </p:cNvSpPr>
            <p:nvPr/>
          </p:nvSpPr>
          <p:spPr bwMode="auto">
            <a:xfrm>
              <a:off x="1215" y="1775"/>
              <a:ext cx="31" cy="57"/>
            </a:xfrm>
            <a:custGeom>
              <a:avLst/>
              <a:gdLst>
                <a:gd name="T0" fmla="*/ 0 w 91"/>
                <a:gd name="T1" fmla="*/ 0 h 172"/>
                <a:gd name="T2" fmla="*/ 4 w 91"/>
                <a:gd name="T3" fmla="*/ 57 h 172"/>
                <a:gd name="T4" fmla="*/ 31 w 91"/>
                <a:gd name="T5" fmla="*/ 57 h 172"/>
                <a:gd name="T6" fmla="*/ 27 w 91"/>
                <a:gd name="T7" fmla="*/ 0 h 172"/>
                <a:gd name="T8" fmla="*/ 0 w 91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72"/>
                <a:gd name="T17" fmla="*/ 91 w 9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72">
                  <a:moveTo>
                    <a:pt x="0" y="0"/>
                  </a:moveTo>
                  <a:lnTo>
                    <a:pt x="13" y="172"/>
                  </a:lnTo>
                  <a:lnTo>
                    <a:pt x="91" y="172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6" name="Freeform 88"/>
            <p:cNvSpPr>
              <a:spLocks/>
            </p:cNvSpPr>
            <p:nvPr/>
          </p:nvSpPr>
          <p:spPr bwMode="auto">
            <a:xfrm>
              <a:off x="1215" y="1775"/>
              <a:ext cx="31" cy="57"/>
            </a:xfrm>
            <a:custGeom>
              <a:avLst/>
              <a:gdLst>
                <a:gd name="T0" fmla="*/ 0 w 91"/>
                <a:gd name="T1" fmla="*/ 0 h 172"/>
                <a:gd name="T2" fmla="*/ 4 w 91"/>
                <a:gd name="T3" fmla="*/ 57 h 172"/>
                <a:gd name="T4" fmla="*/ 31 w 91"/>
                <a:gd name="T5" fmla="*/ 57 h 172"/>
                <a:gd name="T6" fmla="*/ 27 w 91"/>
                <a:gd name="T7" fmla="*/ 0 h 172"/>
                <a:gd name="T8" fmla="*/ 0 w 91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72"/>
                <a:gd name="T17" fmla="*/ 91 w 91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72">
                  <a:moveTo>
                    <a:pt x="0" y="0"/>
                  </a:moveTo>
                  <a:lnTo>
                    <a:pt x="13" y="172"/>
                  </a:lnTo>
                  <a:lnTo>
                    <a:pt x="91" y="17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7" name="Freeform 89"/>
            <p:cNvSpPr>
              <a:spLocks/>
            </p:cNvSpPr>
            <p:nvPr/>
          </p:nvSpPr>
          <p:spPr bwMode="auto">
            <a:xfrm>
              <a:off x="1226" y="1906"/>
              <a:ext cx="261" cy="398"/>
            </a:xfrm>
            <a:custGeom>
              <a:avLst/>
              <a:gdLst>
                <a:gd name="T0" fmla="*/ 256 w 782"/>
                <a:gd name="T1" fmla="*/ 371 h 1195"/>
                <a:gd name="T2" fmla="*/ 236 w 782"/>
                <a:gd name="T3" fmla="*/ 382 h 1195"/>
                <a:gd name="T4" fmla="*/ 208 w 782"/>
                <a:gd name="T5" fmla="*/ 390 h 1195"/>
                <a:gd name="T6" fmla="*/ 180 w 782"/>
                <a:gd name="T7" fmla="*/ 396 h 1195"/>
                <a:gd name="T8" fmla="*/ 160 w 782"/>
                <a:gd name="T9" fmla="*/ 398 h 1195"/>
                <a:gd name="T10" fmla="*/ 154 w 782"/>
                <a:gd name="T11" fmla="*/ 389 h 1195"/>
                <a:gd name="T12" fmla="*/ 144 w 782"/>
                <a:gd name="T13" fmla="*/ 374 h 1195"/>
                <a:gd name="T14" fmla="*/ 127 w 782"/>
                <a:gd name="T15" fmla="*/ 366 h 1195"/>
                <a:gd name="T16" fmla="*/ 108 w 782"/>
                <a:gd name="T17" fmla="*/ 355 h 1195"/>
                <a:gd name="T18" fmla="*/ 95 w 782"/>
                <a:gd name="T19" fmla="*/ 333 h 1195"/>
                <a:gd name="T20" fmla="*/ 90 w 782"/>
                <a:gd name="T21" fmla="*/ 317 h 1195"/>
                <a:gd name="T22" fmla="*/ 86 w 782"/>
                <a:gd name="T23" fmla="*/ 302 h 1195"/>
                <a:gd name="T24" fmla="*/ 80 w 782"/>
                <a:gd name="T25" fmla="*/ 282 h 1195"/>
                <a:gd name="T26" fmla="*/ 71 w 782"/>
                <a:gd name="T27" fmla="*/ 276 h 1195"/>
                <a:gd name="T28" fmla="*/ 49 w 782"/>
                <a:gd name="T29" fmla="*/ 269 h 1195"/>
                <a:gd name="T30" fmla="*/ 34 w 782"/>
                <a:gd name="T31" fmla="*/ 258 h 1195"/>
                <a:gd name="T32" fmla="*/ 29 w 782"/>
                <a:gd name="T33" fmla="*/ 245 h 1195"/>
                <a:gd name="T34" fmla="*/ 33 w 782"/>
                <a:gd name="T35" fmla="*/ 235 h 1195"/>
                <a:gd name="T36" fmla="*/ 37 w 782"/>
                <a:gd name="T37" fmla="*/ 231 h 1195"/>
                <a:gd name="T38" fmla="*/ 18 w 782"/>
                <a:gd name="T39" fmla="*/ 204 h 1195"/>
                <a:gd name="T40" fmla="*/ 26 w 782"/>
                <a:gd name="T41" fmla="*/ 185 h 1195"/>
                <a:gd name="T42" fmla="*/ 26 w 782"/>
                <a:gd name="T43" fmla="*/ 178 h 1195"/>
                <a:gd name="T44" fmla="*/ 18 w 782"/>
                <a:gd name="T45" fmla="*/ 169 h 1195"/>
                <a:gd name="T46" fmla="*/ 14 w 782"/>
                <a:gd name="T47" fmla="*/ 156 h 1195"/>
                <a:gd name="T48" fmla="*/ 13 w 782"/>
                <a:gd name="T49" fmla="*/ 141 h 1195"/>
                <a:gd name="T50" fmla="*/ 20 w 782"/>
                <a:gd name="T51" fmla="*/ 128 h 1195"/>
                <a:gd name="T52" fmla="*/ 28 w 782"/>
                <a:gd name="T53" fmla="*/ 118 h 1195"/>
                <a:gd name="T54" fmla="*/ 12 w 782"/>
                <a:gd name="T55" fmla="*/ 112 h 1195"/>
                <a:gd name="T56" fmla="*/ 3 w 782"/>
                <a:gd name="T57" fmla="*/ 101 h 1195"/>
                <a:gd name="T58" fmla="*/ 1 w 782"/>
                <a:gd name="T59" fmla="*/ 84 h 1195"/>
                <a:gd name="T60" fmla="*/ 16 w 782"/>
                <a:gd name="T61" fmla="*/ 68 h 1195"/>
                <a:gd name="T62" fmla="*/ 36 w 782"/>
                <a:gd name="T63" fmla="*/ 63 h 1195"/>
                <a:gd name="T64" fmla="*/ 35 w 782"/>
                <a:gd name="T65" fmla="*/ 45 h 1195"/>
                <a:gd name="T66" fmla="*/ 38 w 782"/>
                <a:gd name="T67" fmla="*/ 16 h 1195"/>
                <a:gd name="T68" fmla="*/ 53 w 782"/>
                <a:gd name="T69" fmla="*/ 1 h 1195"/>
                <a:gd name="T70" fmla="*/ 71 w 782"/>
                <a:gd name="T71" fmla="*/ 3 h 1195"/>
                <a:gd name="T72" fmla="*/ 79 w 782"/>
                <a:gd name="T73" fmla="*/ 10 h 1195"/>
                <a:gd name="T74" fmla="*/ 88 w 782"/>
                <a:gd name="T75" fmla="*/ 19 h 1195"/>
                <a:gd name="T76" fmla="*/ 99 w 782"/>
                <a:gd name="T77" fmla="*/ 26 h 1195"/>
                <a:gd name="T78" fmla="*/ 109 w 782"/>
                <a:gd name="T79" fmla="*/ 32 h 1195"/>
                <a:gd name="T80" fmla="*/ 117 w 782"/>
                <a:gd name="T81" fmla="*/ 38 h 1195"/>
                <a:gd name="T82" fmla="*/ 124 w 782"/>
                <a:gd name="T83" fmla="*/ 43 h 1195"/>
                <a:gd name="T84" fmla="*/ 145 w 782"/>
                <a:gd name="T85" fmla="*/ 55 h 1195"/>
                <a:gd name="T86" fmla="*/ 165 w 782"/>
                <a:gd name="T87" fmla="*/ 67 h 1195"/>
                <a:gd name="T88" fmla="*/ 173 w 782"/>
                <a:gd name="T89" fmla="*/ 75 h 1195"/>
                <a:gd name="T90" fmla="*/ 187 w 782"/>
                <a:gd name="T91" fmla="*/ 86 h 1195"/>
                <a:gd name="T92" fmla="*/ 202 w 782"/>
                <a:gd name="T93" fmla="*/ 96 h 1195"/>
                <a:gd name="T94" fmla="*/ 216 w 782"/>
                <a:gd name="T95" fmla="*/ 106 h 1195"/>
                <a:gd name="T96" fmla="*/ 228 w 782"/>
                <a:gd name="T97" fmla="*/ 117 h 1195"/>
                <a:gd name="T98" fmla="*/ 238 w 782"/>
                <a:gd name="T99" fmla="*/ 131 h 1195"/>
                <a:gd name="T100" fmla="*/ 240 w 782"/>
                <a:gd name="T101" fmla="*/ 154 h 1195"/>
                <a:gd name="T102" fmla="*/ 248 w 782"/>
                <a:gd name="T103" fmla="*/ 171 h 1195"/>
                <a:gd name="T104" fmla="*/ 249 w 782"/>
                <a:gd name="T105" fmla="*/ 184 h 1195"/>
                <a:gd name="T106" fmla="*/ 249 w 782"/>
                <a:gd name="T107" fmla="*/ 206 h 1195"/>
                <a:gd name="T108" fmla="*/ 253 w 782"/>
                <a:gd name="T109" fmla="*/ 257 h 1195"/>
                <a:gd name="T110" fmla="*/ 255 w 782"/>
                <a:gd name="T111" fmla="*/ 309 h 1195"/>
                <a:gd name="T112" fmla="*/ 258 w 782"/>
                <a:gd name="T113" fmla="*/ 342 h 11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2"/>
                <a:gd name="T172" fmla="*/ 0 h 1195"/>
                <a:gd name="T173" fmla="*/ 782 w 782"/>
                <a:gd name="T174" fmla="*/ 1195 h 11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2" h="1195">
                  <a:moveTo>
                    <a:pt x="782" y="1096"/>
                  </a:moveTo>
                  <a:lnTo>
                    <a:pt x="778" y="1106"/>
                  </a:lnTo>
                  <a:lnTo>
                    <a:pt x="768" y="1115"/>
                  </a:lnTo>
                  <a:lnTo>
                    <a:pt x="752" y="1125"/>
                  </a:lnTo>
                  <a:lnTo>
                    <a:pt x="732" y="1136"/>
                  </a:lnTo>
                  <a:lnTo>
                    <a:pt x="708" y="1146"/>
                  </a:lnTo>
                  <a:lnTo>
                    <a:pt x="681" y="1155"/>
                  </a:lnTo>
                  <a:lnTo>
                    <a:pt x="653" y="1164"/>
                  </a:lnTo>
                  <a:lnTo>
                    <a:pt x="624" y="1172"/>
                  </a:lnTo>
                  <a:lnTo>
                    <a:pt x="594" y="1179"/>
                  </a:lnTo>
                  <a:lnTo>
                    <a:pt x="566" y="1185"/>
                  </a:lnTo>
                  <a:lnTo>
                    <a:pt x="540" y="1190"/>
                  </a:lnTo>
                  <a:lnTo>
                    <a:pt x="515" y="1193"/>
                  </a:lnTo>
                  <a:lnTo>
                    <a:pt x="495" y="1195"/>
                  </a:lnTo>
                  <a:lnTo>
                    <a:pt x="479" y="1195"/>
                  </a:lnTo>
                  <a:lnTo>
                    <a:pt x="469" y="1194"/>
                  </a:lnTo>
                  <a:lnTo>
                    <a:pt x="465" y="1190"/>
                  </a:lnTo>
                  <a:lnTo>
                    <a:pt x="462" y="1169"/>
                  </a:lnTo>
                  <a:lnTo>
                    <a:pt x="455" y="1151"/>
                  </a:lnTo>
                  <a:lnTo>
                    <a:pt x="444" y="1137"/>
                  </a:lnTo>
                  <a:lnTo>
                    <a:pt x="431" y="1124"/>
                  </a:lnTo>
                  <a:lnTo>
                    <a:pt x="416" y="1115"/>
                  </a:lnTo>
                  <a:lnTo>
                    <a:pt x="399" y="1107"/>
                  </a:lnTo>
                  <a:lnTo>
                    <a:pt x="380" y="1100"/>
                  </a:lnTo>
                  <a:lnTo>
                    <a:pt x="360" y="1093"/>
                  </a:lnTo>
                  <a:lnTo>
                    <a:pt x="340" y="1082"/>
                  </a:lnTo>
                  <a:lnTo>
                    <a:pt x="323" y="1066"/>
                  </a:lnTo>
                  <a:lnTo>
                    <a:pt x="308" y="1045"/>
                  </a:lnTo>
                  <a:lnTo>
                    <a:pt x="295" y="1023"/>
                  </a:lnTo>
                  <a:lnTo>
                    <a:pt x="285" y="1001"/>
                  </a:lnTo>
                  <a:lnTo>
                    <a:pt x="277" y="980"/>
                  </a:lnTo>
                  <a:lnTo>
                    <a:pt x="272" y="963"/>
                  </a:lnTo>
                  <a:lnTo>
                    <a:pt x="269" y="952"/>
                  </a:lnTo>
                  <a:lnTo>
                    <a:pt x="267" y="941"/>
                  </a:lnTo>
                  <a:lnTo>
                    <a:pt x="263" y="925"/>
                  </a:lnTo>
                  <a:lnTo>
                    <a:pt x="257" y="906"/>
                  </a:lnTo>
                  <a:lnTo>
                    <a:pt x="251" y="885"/>
                  </a:lnTo>
                  <a:lnTo>
                    <a:pt x="246" y="865"/>
                  </a:lnTo>
                  <a:lnTo>
                    <a:pt x="241" y="848"/>
                  </a:lnTo>
                  <a:lnTo>
                    <a:pt x="237" y="836"/>
                  </a:lnTo>
                  <a:lnTo>
                    <a:pt x="236" y="832"/>
                  </a:lnTo>
                  <a:lnTo>
                    <a:pt x="212" y="829"/>
                  </a:lnTo>
                  <a:lnTo>
                    <a:pt x="189" y="824"/>
                  </a:lnTo>
                  <a:lnTo>
                    <a:pt x="166" y="817"/>
                  </a:lnTo>
                  <a:lnTo>
                    <a:pt x="147" y="808"/>
                  </a:lnTo>
                  <a:lnTo>
                    <a:pt x="129" y="797"/>
                  </a:lnTo>
                  <a:lnTo>
                    <a:pt x="113" y="786"/>
                  </a:lnTo>
                  <a:lnTo>
                    <a:pt x="101" y="774"/>
                  </a:lnTo>
                  <a:lnTo>
                    <a:pt x="91" y="761"/>
                  </a:lnTo>
                  <a:lnTo>
                    <a:pt x="86" y="748"/>
                  </a:lnTo>
                  <a:lnTo>
                    <a:pt x="86" y="736"/>
                  </a:lnTo>
                  <a:lnTo>
                    <a:pt x="88" y="724"/>
                  </a:lnTo>
                  <a:lnTo>
                    <a:pt x="93" y="714"/>
                  </a:lnTo>
                  <a:lnTo>
                    <a:pt x="99" y="706"/>
                  </a:lnTo>
                  <a:lnTo>
                    <a:pt x="104" y="700"/>
                  </a:lnTo>
                  <a:lnTo>
                    <a:pt x="108" y="695"/>
                  </a:lnTo>
                  <a:lnTo>
                    <a:pt x="110" y="694"/>
                  </a:lnTo>
                  <a:lnTo>
                    <a:pt x="76" y="667"/>
                  </a:lnTo>
                  <a:lnTo>
                    <a:pt x="58" y="640"/>
                  </a:lnTo>
                  <a:lnTo>
                    <a:pt x="53" y="614"/>
                  </a:lnTo>
                  <a:lnTo>
                    <a:pt x="57" y="591"/>
                  </a:lnTo>
                  <a:lnTo>
                    <a:pt x="66" y="572"/>
                  </a:lnTo>
                  <a:lnTo>
                    <a:pt x="77" y="556"/>
                  </a:lnTo>
                  <a:lnTo>
                    <a:pt x="86" y="547"/>
                  </a:lnTo>
                  <a:lnTo>
                    <a:pt x="90" y="543"/>
                  </a:lnTo>
                  <a:lnTo>
                    <a:pt x="78" y="535"/>
                  </a:lnTo>
                  <a:lnTo>
                    <a:pt x="68" y="527"/>
                  </a:lnTo>
                  <a:lnTo>
                    <a:pt x="60" y="518"/>
                  </a:lnTo>
                  <a:lnTo>
                    <a:pt x="54" y="508"/>
                  </a:lnTo>
                  <a:lnTo>
                    <a:pt x="49" y="496"/>
                  </a:lnTo>
                  <a:lnTo>
                    <a:pt x="45" y="484"/>
                  </a:lnTo>
                  <a:lnTo>
                    <a:pt x="42" y="469"/>
                  </a:lnTo>
                  <a:lnTo>
                    <a:pt x="39" y="454"/>
                  </a:lnTo>
                  <a:lnTo>
                    <a:pt x="38" y="438"/>
                  </a:lnTo>
                  <a:lnTo>
                    <a:pt x="40" y="423"/>
                  </a:lnTo>
                  <a:lnTo>
                    <a:pt x="44" y="409"/>
                  </a:lnTo>
                  <a:lnTo>
                    <a:pt x="51" y="395"/>
                  </a:lnTo>
                  <a:lnTo>
                    <a:pt x="59" y="383"/>
                  </a:lnTo>
                  <a:lnTo>
                    <a:pt x="67" y="372"/>
                  </a:lnTo>
                  <a:lnTo>
                    <a:pt x="76" y="362"/>
                  </a:lnTo>
                  <a:lnTo>
                    <a:pt x="85" y="355"/>
                  </a:lnTo>
                  <a:lnTo>
                    <a:pt x="66" y="351"/>
                  </a:lnTo>
                  <a:lnTo>
                    <a:pt x="50" y="345"/>
                  </a:lnTo>
                  <a:lnTo>
                    <a:pt x="35" y="337"/>
                  </a:lnTo>
                  <a:lnTo>
                    <a:pt x="24" y="328"/>
                  </a:lnTo>
                  <a:lnTo>
                    <a:pt x="15" y="317"/>
                  </a:lnTo>
                  <a:lnTo>
                    <a:pt x="8" y="304"/>
                  </a:lnTo>
                  <a:lnTo>
                    <a:pt x="3" y="291"/>
                  </a:lnTo>
                  <a:lnTo>
                    <a:pt x="0" y="278"/>
                  </a:lnTo>
                  <a:lnTo>
                    <a:pt x="3" y="251"/>
                  </a:lnTo>
                  <a:lnTo>
                    <a:pt x="13" y="230"/>
                  </a:lnTo>
                  <a:lnTo>
                    <a:pt x="29" y="215"/>
                  </a:lnTo>
                  <a:lnTo>
                    <a:pt x="48" y="203"/>
                  </a:lnTo>
                  <a:lnTo>
                    <a:pt x="69" y="196"/>
                  </a:lnTo>
                  <a:lnTo>
                    <a:pt x="90" y="191"/>
                  </a:lnTo>
                  <a:lnTo>
                    <a:pt x="108" y="188"/>
                  </a:lnTo>
                  <a:lnTo>
                    <a:pt x="122" y="186"/>
                  </a:lnTo>
                  <a:lnTo>
                    <a:pt x="112" y="162"/>
                  </a:lnTo>
                  <a:lnTo>
                    <a:pt x="106" y="135"/>
                  </a:lnTo>
                  <a:lnTo>
                    <a:pt x="103" y="106"/>
                  </a:lnTo>
                  <a:lnTo>
                    <a:pt x="106" y="76"/>
                  </a:lnTo>
                  <a:lnTo>
                    <a:pt x="114" y="48"/>
                  </a:lnTo>
                  <a:lnTo>
                    <a:pt x="126" y="26"/>
                  </a:lnTo>
                  <a:lnTo>
                    <a:pt x="141" y="11"/>
                  </a:lnTo>
                  <a:lnTo>
                    <a:pt x="158" y="3"/>
                  </a:lnTo>
                  <a:lnTo>
                    <a:pt x="177" y="0"/>
                  </a:lnTo>
                  <a:lnTo>
                    <a:pt x="195" y="2"/>
                  </a:lnTo>
                  <a:lnTo>
                    <a:pt x="212" y="8"/>
                  </a:lnTo>
                  <a:lnTo>
                    <a:pt x="228" y="19"/>
                  </a:lnTo>
                  <a:lnTo>
                    <a:pt x="232" y="23"/>
                  </a:lnTo>
                  <a:lnTo>
                    <a:pt x="238" y="29"/>
                  </a:lnTo>
                  <a:lnTo>
                    <a:pt x="246" y="38"/>
                  </a:lnTo>
                  <a:lnTo>
                    <a:pt x="255" y="47"/>
                  </a:lnTo>
                  <a:lnTo>
                    <a:pt x="265" y="57"/>
                  </a:lnTo>
                  <a:lnTo>
                    <a:pt x="275" y="66"/>
                  </a:lnTo>
                  <a:lnTo>
                    <a:pt x="286" y="73"/>
                  </a:lnTo>
                  <a:lnTo>
                    <a:pt x="297" y="78"/>
                  </a:lnTo>
                  <a:lnTo>
                    <a:pt x="307" y="82"/>
                  </a:lnTo>
                  <a:lnTo>
                    <a:pt x="317" y="88"/>
                  </a:lnTo>
                  <a:lnTo>
                    <a:pt x="327" y="95"/>
                  </a:lnTo>
                  <a:lnTo>
                    <a:pt x="336" y="102"/>
                  </a:lnTo>
                  <a:lnTo>
                    <a:pt x="344" y="109"/>
                  </a:lnTo>
                  <a:lnTo>
                    <a:pt x="351" y="115"/>
                  </a:lnTo>
                  <a:lnTo>
                    <a:pt x="355" y="119"/>
                  </a:lnTo>
                  <a:lnTo>
                    <a:pt x="356" y="121"/>
                  </a:lnTo>
                  <a:lnTo>
                    <a:pt x="371" y="128"/>
                  </a:lnTo>
                  <a:lnTo>
                    <a:pt x="390" y="138"/>
                  </a:lnTo>
                  <a:lnTo>
                    <a:pt x="412" y="150"/>
                  </a:lnTo>
                  <a:lnTo>
                    <a:pt x="435" y="164"/>
                  </a:lnTo>
                  <a:lnTo>
                    <a:pt x="458" y="178"/>
                  </a:lnTo>
                  <a:lnTo>
                    <a:pt x="477" y="190"/>
                  </a:lnTo>
                  <a:lnTo>
                    <a:pt x="493" y="201"/>
                  </a:lnTo>
                  <a:lnTo>
                    <a:pt x="502" y="208"/>
                  </a:lnTo>
                  <a:lnTo>
                    <a:pt x="509" y="215"/>
                  </a:lnTo>
                  <a:lnTo>
                    <a:pt x="518" y="224"/>
                  </a:lnTo>
                  <a:lnTo>
                    <a:pt x="531" y="235"/>
                  </a:lnTo>
                  <a:lnTo>
                    <a:pt x="545" y="247"/>
                  </a:lnTo>
                  <a:lnTo>
                    <a:pt x="559" y="259"/>
                  </a:lnTo>
                  <a:lnTo>
                    <a:pt x="574" y="270"/>
                  </a:lnTo>
                  <a:lnTo>
                    <a:pt x="589" y="281"/>
                  </a:lnTo>
                  <a:lnTo>
                    <a:pt x="604" y="289"/>
                  </a:lnTo>
                  <a:lnTo>
                    <a:pt x="618" y="297"/>
                  </a:lnTo>
                  <a:lnTo>
                    <a:pt x="632" y="306"/>
                  </a:lnTo>
                  <a:lnTo>
                    <a:pt x="646" y="317"/>
                  </a:lnTo>
                  <a:lnTo>
                    <a:pt x="660" y="328"/>
                  </a:lnTo>
                  <a:lnTo>
                    <a:pt x="673" y="339"/>
                  </a:lnTo>
                  <a:lnTo>
                    <a:pt x="684" y="350"/>
                  </a:lnTo>
                  <a:lnTo>
                    <a:pt x="693" y="360"/>
                  </a:lnTo>
                  <a:lnTo>
                    <a:pt x="702" y="370"/>
                  </a:lnTo>
                  <a:lnTo>
                    <a:pt x="712" y="392"/>
                  </a:lnTo>
                  <a:lnTo>
                    <a:pt x="716" y="419"/>
                  </a:lnTo>
                  <a:lnTo>
                    <a:pt x="718" y="445"/>
                  </a:lnTo>
                  <a:lnTo>
                    <a:pt x="718" y="462"/>
                  </a:lnTo>
                  <a:lnTo>
                    <a:pt x="723" y="477"/>
                  </a:lnTo>
                  <a:lnTo>
                    <a:pt x="733" y="495"/>
                  </a:lnTo>
                  <a:lnTo>
                    <a:pt x="742" y="512"/>
                  </a:lnTo>
                  <a:lnTo>
                    <a:pt x="747" y="523"/>
                  </a:lnTo>
                  <a:lnTo>
                    <a:pt x="747" y="535"/>
                  </a:lnTo>
                  <a:lnTo>
                    <a:pt x="746" y="553"/>
                  </a:lnTo>
                  <a:lnTo>
                    <a:pt x="745" y="572"/>
                  </a:lnTo>
                  <a:lnTo>
                    <a:pt x="744" y="588"/>
                  </a:lnTo>
                  <a:lnTo>
                    <a:pt x="746" y="618"/>
                  </a:lnTo>
                  <a:lnTo>
                    <a:pt x="751" y="673"/>
                  </a:lnTo>
                  <a:lnTo>
                    <a:pt x="756" y="730"/>
                  </a:lnTo>
                  <a:lnTo>
                    <a:pt x="758" y="773"/>
                  </a:lnTo>
                  <a:lnTo>
                    <a:pt x="758" y="815"/>
                  </a:lnTo>
                  <a:lnTo>
                    <a:pt x="760" y="871"/>
                  </a:lnTo>
                  <a:lnTo>
                    <a:pt x="764" y="928"/>
                  </a:lnTo>
                  <a:lnTo>
                    <a:pt x="768" y="973"/>
                  </a:lnTo>
                  <a:lnTo>
                    <a:pt x="770" y="990"/>
                  </a:lnTo>
                  <a:lnTo>
                    <a:pt x="774" y="1028"/>
                  </a:lnTo>
                  <a:lnTo>
                    <a:pt x="779" y="1069"/>
                  </a:lnTo>
                  <a:lnTo>
                    <a:pt x="782" y="109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8" name="Freeform 90"/>
            <p:cNvSpPr>
              <a:spLocks/>
            </p:cNvSpPr>
            <p:nvPr/>
          </p:nvSpPr>
          <p:spPr bwMode="auto">
            <a:xfrm>
              <a:off x="1305" y="2184"/>
              <a:ext cx="16" cy="1"/>
            </a:xfrm>
            <a:custGeom>
              <a:avLst/>
              <a:gdLst>
                <a:gd name="T0" fmla="*/ 0 w 47"/>
                <a:gd name="T1" fmla="*/ 0 h 2"/>
                <a:gd name="T2" fmla="*/ 0 w 47"/>
                <a:gd name="T3" fmla="*/ 0 h 2"/>
                <a:gd name="T4" fmla="*/ 2 w 47"/>
                <a:gd name="T5" fmla="*/ 1 h 2"/>
                <a:gd name="T6" fmla="*/ 4 w 47"/>
                <a:gd name="T7" fmla="*/ 1 h 2"/>
                <a:gd name="T8" fmla="*/ 6 w 47"/>
                <a:gd name="T9" fmla="*/ 1 h 2"/>
                <a:gd name="T10" fmla="*/ 9 w 47"/>
                <a:gd name="T11" fmla="*/ 1 h 2"/>
                <a:gd name="T12" fmla="*/ 11 w 47"/>
                <a:gd name="T13" fmla="*/ 1 h 2"/>
                <a:gd name="T14" fmla="*/ 13 w 47"/>
                <a:gd name="T15" fmla="*/ 1 h 2"/>
                <a:gd name="T16" fmla="*/ 15 w 47"/>
                <a:gd name="T17" fmla="*/ 1 h 2"/>
                <a:gd name="T18" fmla="*/ 16 w 47"/>
                <a:gd name="T19" fmla="*/ 1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"/>
                <a:gd name="T32" fmla="*/ 47 w 47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11" y="1"/>
                  </a:lnTo>
                  <a:lnTo>
                    <a:pt x="18" y="2"/>
                  </a:lnTo>
                  <a:lnTo>
                    <a:pt x="26" y="2"/>
                  </a:lnTo>
                  <a:lnTo>
                    <a:pt x="33" y="2"/>
                  </a:lnTo>
                  <a:lnTo>
                    <a:pt x="39" y="2"/>
                  </a:lnTo>
                  <a:lnTo>
                    <a:pt x="44" y="2"/>
                  </a:lnTo>
                  <a:lnTo>
                    <a:pt x="47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79" name="Freeform 91"/>
            <p:cNvSpPr>
              <a:spLocks/>
            </p:cNvSpPr>
            <p:nvPr/>
          </p:nvSpPr>
          <p:spPr bwMode="auto">
            <a:xfrm>
              <a:off x="1346" y="2269"/>
              <a:ext cx="37" cy="34"/>
            </a:xfrm>
            <a:custGeom>
              <a:avLst/>
              <a:gdLst>
                <a:gd name="T0" fmla="*/ 0 w 111"/>
                <a:gd name="T1" fmla="*/ 3 h 103"/>
                <a:gd name="T2" fmla="*/ 0 w 111"/>
                <a:gd name="T3" fmla="*/ 3 h 103"/>
                <a:gd name="T4" fmla="*/ 6 w 111"/>
                <a:gd name="T5" fmla="*/ 6 h 103"/>
                <a:gd name="T6" fmla="*/ 12 w 111"/>
                <a:gd name="T7" fmla="*/ 8 h 103"/>
                <a:gd name="T8" fmla="*/ 17 w 111"/>
                <a:gd name="T9" fmla="*/ 11 h 103"/>
                <a:gd name="T10" fmla="*/ 22 w 111"/>
                <a:gd name="T11" fmla="*/ 14 h 103"/>
                <a:gd name="T12" fmla="*/ 26 w 111"/>
                <a:gd name="T13" fmla="*/ 17 h 103"/>
                <a:gd name="T14" fmla="*/ 29 w 111"/>
                <a:gd name="T15" fmla="*/ 22 h 103"/>
                <a:gd name="T16" fmla="*/ 32 w 111"/>
                <a:gd name="T17" fmla="*/ 27 h 103"/>
                <a:gd name="T18" fmla="*/ 34 w 111"/>
                <a:gd name="T19" fmla="*/ 34 h 103"/>
                <a:gd name="T20" fmla="*/ 37 w 111"/>
                <a:gd name="T21" fmla="*/ 33 h 103"/>
                <a:gd name="T22" fmla="*/ 35 w 111"/>
                <a:gd name="T23" fmla="*/ 26 h 103"/>
                <a:gd name="T24" fmla="*/ 32 w 111"/>
                <a:gd name="T25" fmla="*/ 20 h 103"/>
                <a:gd name="T26" fmla="*/ 28 w 111"/>
                <a:gd name="T27" fmla="*/ 16 h 103"/>
                <a:gd name="T28" fmla="*/ 24 w 111"/>
                <a:gd name="T29" fmla="*/ 11 h 103"/>
                <a:gd name="T30" fmla="*/ 19 w 111"/>
                <a:gd name="T31" fmla="*/ 8 h 103"/>
                <a:gd name="T32" fmla="*/ 13 w 111"/>
                <a:gd name="T33" fmla="*/ 5 h 103"/>
                <a:gd name="T34" fmla="*/ 7 w 111"/>
                <a:gd name="T35" fmla="*/ 2 h 103"/>
                <a:gd name="T36" fmla="*/ 1 w 111"/>
                <a:gd name="T37" fmla="*/ 0 h 103"/>
                <a:gd name="T38" fmla="*/ 1 w 111"/>
                <a:gd name="T39" fmla="*/ 0 h 103"/>
                <a:gd name="T40" fmla="*/ 0 w 111"/>
                <a:gd name="T41" fmla="*/ 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103"/>
                <a:gd name="T65" fmla="*/ 111 w 111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103">
                  <a:moveTo>
                    <a:pt x="0" y="10"/>
                  </a:moveTo>
                  <a:lnTo>
                    <a:pt x="0" y="10"/>
                  </a:lnTo>
                  <a:lnTo>
                    <a:pt x="19" y="17"/>
                  </a:lnTo>
                  <a:lnTo>
                    <a:pt x="36" y="23"/>
                  </a:lnTo>
                  <a:lnTo>
                    <a:pt x="52" y="32"/>
                  </a:lnTo>
                  <a:lnTo>
                    <a:pt x="66" y="41"/>
                  </a:lnTo>
                  <a:lnTo>
                    <a:pt x="77" y="53"/>
                  </a:lnTo>
                  <a:lnTo>
                    <a:pt x="87" y="66"/>
                  </a:lnTo>
                  <a:lnTo>
                    <a:pt x="95" y="82"/>
                  </a:lnTo>
                  <a:lnTo>
                    <a:pt x="101" y="103"/>
                  </a:lnTo>
                  <a:lnTo>
                    <a:pt x="111" y="101"/>
                  </a:lnTo>
                  <a:lnTo>
                    <a:pt x="105" y="80"/>
                  </a:lnTo>
                  <a:lnTo>
                    <a:pt x="95" y="62"/>
                  </a:lnTo>
                  <a:lnTo>
                    <a:pt x="85" y="47"/>
                  </a:lnTo>
                  <a:lnTo>
                    <a:pt x="72" y="33"/>
                  </a:lnTo>
                  <a:lnTo>
                    <a:pt x="56" y="24"/>
                  </a:lnTo>
                  <a:lnTo>
                    <a:pt x="40" y="15"/>
                  </a:lnTo>
                  <a:lnTo>
                    <a:pt x="21" y="7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0" name="Freeform 92"/>
            <p:cNvSpPr>
              <a:spLocks/>
            </p:cNvSpPr>
            <p:nvPr/>
          </p:nvSpPr>
          <p:spPr bwMode="auto">
            <a:xfrm>
              <a:off x="1314" y="2223"/>
              <a:ext cx="33" cy="49"/>
            </a:xfrm>
            <a:custGeom>
              <a:avLst/>
              <a:gdLst>
                <a:gd name="T0" fmla="*/ 0 w 97"/>
                <a:gd name="T1" fmla="*/ 0 h 146"/>
                <a:gd name="T2" fmla="*/ 0 w 97"/>
                <a:gd name="T3" fmla="*/ 0 h 146"/>
                <a:gd name="T4" fmla="*/ 1 w 97"/>
                <a:gd name="T5" fmla="*/ 4 h 146"/>
                <a:gd name="T6" fmla="*/ 3 w 97"/>
                <a:gd name="T7" fmla="*/ 10 h 146"/>
                <a:gd name="T8" fmla="*/ 5 w 97"/>
                <a:gd name="T9" fmla="*/ 17 h 146"/>
                <a:gd name="T10" fmla="*/ 9 w 97"/>
                <a:gd name="T11" fmla="*/ 25 h 146"/>
                <a:gd name="T12" fmla="*/ 14 w 97"/>
                <a:gd name="T13" fmla="*/ 32 h 146"/>
                <a:gd name="T14" fmla="*/ 19 w 97"/>
                <a:gd name="T15" fmla="*/ 39 h 146"/>
                <a:gd name="T16" fmla="*/ 25 w 97"/>
                <a:gd name="T17" fmla="*/ 45 h 146"/>
                <a:gd name="T18" fmla="*/ 32 w 97"/>
                <a:gd name="T19" fmla="*/ 49 h 146"/>
                <a:gd name="T20" fmla="*/ 33 w 97"/>
                <a:gd name="T21" fmla="*/ 46 h 146"/>
                <a:gd name="T22" fmla="*/ 27 w 97"/>
                <a:gd name="T23" fmla="*/ 42 h 146"/>
                <a:gd name="T24" fmla="*/ 21 w 97"/>
                <a:gd name="T25" fmla="*/ 37 h 146"/>
                <a:gd name="T26" fmla="*/ 16 w 97"/>
                <a:gd name="T27" fmla="*/ 31 h 146"/>
                <a:gd name="T28" fmla="*/ 12 w 97"/>
                <a:gd name="T29" fmla="*/ 23 h 146"/>
                <a:gd name="T30" fmla="*/ 9 w 97"/>
                <a:gd name="T31" fmla="*/ 16 h 146"/>
                <a:gd name="T32" fmla="*/ 6 w 97"/>
                <a:gd name="T33" fmla="*/ 9 h 146"/>
                <a:gd name="T34" fmla="*/ 4 w 97"/>
                <a:gd name="T35" fmla="*/ 3 h 146"/>
                <a:gd name="T36" fmla="*/ 3 w 97"/>
                <a:gd name="T37" fmla="*/ 0 h 146"/>
                <a:gd name="T38" fmla="*/ 3 w 97"/>
                <a:gd name="T39" fmla="*/ 0 h 146"/>
                <a:gd name="T40" fmla="*/ 0 w 97"/>
                <a:gd name="T41" fmla="*/ 0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46"/>
                <a:gd name="T65" fmla="*/ 97 w 97"/>
                <a:gd name="T66" fmla="*/ 146 h 1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46">
                  <a:moveTo>
                    <a:pt x="0" y="0"/>
                  </a:moveTo>
                  <a:lnTo>
                    <a:pt x="0" y="0"/>
                  </a:lnTo>
                  <a:lnTo>
                    <a:pt x="3" y="12"/>
                  </a:lnTo>
                  <a:lnTo>
                    <a:pt x="8" y="29"/>
                  </a:lnTo>
                  <a:lnTo>
                    <a:pt x="16" y="51"/>
                  </a:lnTo>
                  <a:lnTo>
                    <a:pt x="27" y="73"/>
                  </a:lnTo>
                  <a:lnTo>
                    <a:pt x="40" y="95"/>
                  </a:lnTo>
                  <a:lnTo>
                    <a:pt x="55" y="117"/>
                  </a:lnTo>
                  <a:lnTo>
                    <a:pt x="73" y="134"/>
                  </a:lnTo>
                  <a:lnTo>
                    <a:pt x="95" y="146"/>
                  </a:lnTo>
                  <a:lnTo>
                    <a:pt x="97" y="136"/>
                  </a:lnTo>
                  <a:lnTo>
                    <a:pt x="79" y="126"/>
                  </a:lnTo>
                  <a:lnTo>
                    <a:pt x="63" y="111"/>
                  </a:lnTo>
                  <a:lnTo>
                    <a:pt x="48" y="91"/>
                  </a:lnTo>
                  <a:lnTo>
                    <a:pt x="35" y="69"/>
                  </a:lnTo>
                  <a:lnTo>
                    <a:pt x="26" y="47"/>
                  </a:lnTo>
                  <a:lnTo>
                    <a:pt x="18" y="27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1" name="Freeform 93"/>
            <p:cNvSpPr>
              <a:spLocks/>
            </p:cNvSpPr>
            <p:nvPr/>
          </p:nvSpPr>
          <p:spPr bwMode="auto">
            <a:xfrm>
              <a:off x="1303" y="2182"/>
              <a:ext cx="15" cy="41"/>
            </a:xfrm>
            <a:custGeom>
              <a:avLst/>
              <a:gdLst>
                <a:gd name="T0" fmla="*/ 2 w 43"/>
                <a:gd name="T1" fmla="*/ 3 h 125"/>
                <a:gd name="T2" fmla="*/ 0 w 43"/>
                <a:gd name="T3" fmla="*/ 2 h 125"/>
                <a:gd name="T4" fmla="*/ 0 w 43"/>
                <a:gd name="T5" fmla="*/ 3 h 125"/>
                <a:gd name="T6" fmla="*/ 2 w 43"/>
                <a:gd name="T7" fmla="*/ 7 h 125"/>
                <a:gd name="T8" fmla="*/ 3 w 43"/>
                <a:gd name="T9" fmla="*/ 13 h 125"/>
                <a:gd name="T10" fmla="*/ 5 w 43"/>
                <a:gd name="T11" fmla="*/ 19 h 125"/>
                <a:gd name="T12" fmla="*/ 7 w 43"/>
                <a:gd name="T13" fmla="*/ 26 h 125"/>
                <a:gd name="T14" fmla="*/ 9 w 43"/>
                <a:gd name="T15" fmla="*/ 32 h 125"/>
                <a:gd name="T16" fmla="*/ 11 w 43"/>
                <a:gd name="T17" fmla="*/ 38 h 125"/>
                <a:gd name="T18" fmla="*/ 12 w 43"/>
                <a:gd name="T19" fmla="*/ 41 h 125"/>
                <a:gd name="T20" fmla="*/ 15 w 43"/>
                <a:gd name="T21" fmla="*/ 41 h 125"/>
                <a:gd name="T22" fmla="*/ 14 w 43"/>
                <a:gd name="T23" fmla="*/ 37 h 125"/>
                <a:gd name="T24" fmla="*/ 13 w 43"/>
                <a:gd name="T25" fmla="*/ 32 h 125"/>
                <a:gd name="T26" fmla="*/ 11 w 43"/>
                <a:gd name="T27" fmla="*/ 26 h 125"/>
                <a:gd name="T28" fmla="*/ 9 w 43"/>
                <a:gd name="T29" fmla="*/ 19 h 125"/>
                <a:gd name="T30" fmla="*/ 7 w 43"/>
                <a:gd name="T31" fmla="*/ 12 h 125"/>
                <a:gd name="T32" fmla="*/ 5 w 43"/>
                <a:gd name="T33" fmla="*/ 7 h 125"/>
                <a:gd name="T34" fmla="*/ 4 w 43"/>
                <a:gd name="T35" fmla="*/ 3 h 125"/>
                <a:gd name="T36" fmla="*/ 3 w 43"/>
                <a:gd name="T37" fmla="*/ 1 h 125"/>
                <a:gd name="T38" fmla="*/ 2 w 43"/>
                <a:gd name="T39" fmla="*/ 0 h 125"/>
                <a:gd name="T40" fmla="*/ 3 w 43"/>
                <a:gd name="T41" fmla="*/ 1 h 125"/>
                <a:gd name="T42" fmla="*/ 3 w 43"/>
                <a:gd name="T43" fmla="*/ 0 h 125"/>
                <a:gd name="T44" fmla="*/ 2 w 43"/>
                <a:gd name="T45" fmla="*/ 0 h 125"/>
                <a:gd name="T46" fmla="*/ 2 w 43"/>
                <a:gd name="T47" fmla="*/ 3 h 1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125"/>
                <a:gd name="T74" fmla="*/ 43 w 43"/>
                <a:gd name="T75" fmla="*/ 125 h 1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125">
                  <a:moveTo>
                    <a:pt x="5" y="10"/>
                  </a:moveTo>
                  <a:lnTo>
                    <a:pt x="0" y="6"/>
                  </a:lnTo>
                  <a:lnTo>
                    <a:pt x="1" y="10"/>
                  </a:lnTo>
                  <a:lnTo>
                    <a:pt x="5" y="22"/>
                  </a:lnTo>
                  <a:lnTo>
                    <a:pt x="10" y="39"/>
                  </a:lnTo>
                  <a:lnTo>
                    <a:pt x="15" y="59"/>
                  </a:lnTo>
                  <a:lnTo>
                    <a:pt x="21" y="80"/>
                  </a:lnTo>
                  <a:lnTo>
                    <a:pt x="27" y="99"/>
                  </a:lnTo>
                  <a:lnTo>
                    <a:pt x="31" y="115"/>
                  </a:lnTo>
                  <a:lnTo>
                    <a:pt x="33" y="125"/>
                  </a:lnTo>
                  <a:lnTo>
                    <a:pt x="43" y="125"/>
                  </a:lnTo>
                  <a:lnTo>
                    <a:pt x="41" y="113"/>
                  </a:lnTo>
                  <a:lnTo>
                    <a:pt x="37" y="97"/>
                  </a:lnTo>
                  <a:lnTo>
                    <a:pt x="31" y="78"/>
                  </a:lnTo>
                  <a:lnTo>
                    <a:pt x="25" y="57"/>
                  </a:lnTo>
                  <a:lnTo>
                    <a:pt x="20" y="37"/>
                  </a:lnTo>
                  <a:lnTo>
                    <a:pt x="15" y="20"/>
                  </a:lnTo>
                  <a:lnTo>
                    <a:pt x="11" y="8"/>
                  </a:lnTo>
                  <a:lnTo>
                    <a:pt x="10" y="4"/>
                  </a:lnTo>
                  <a:lnTo>
                    <a:pt x="5" y="0"/>
                  </a:lnTo>
                  <a:lnTo>
                    <a:pt x="10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2" name="Freeform 94"/>
            <p:cNvSpPr>
              <a:spLocks/>
            </p:cNvSpPr>
            <p:nvPr/>
          </p:nvSpPr>
          <p:spPr bwMode="auto">
            <a:xfrm>
              <a:off x="1255" y="2159"/>
              <a:ext cx="50" cy="26"/>
            </a:xfrm>
            <a:custGeom>
              <a:avLst/>
              <a:gdLst>
                <a:gd name="T0" fmla="*/ 0 w 149"/>
                <a:gd name="T1" fmla="*/ 1 h 78"/>
                <a:gd name="T2" fmla="*/ 0 w 149"/>
                <a:gd name="T3" fmla="*/ 1 h 78"/>
                <a:gd name="T4" fmla="*/ 3 w 149"/>
                <a:gd name="T5" fmla="*/ 6 h 78"/>
                <a:gd name="T6" fmla="*/ 8 w 149"/>
                <a:gd name="T7" fmla="*/ 10 h 78"/>
                <a:gd name="T8" fmla="*/ 13 w 149"/>
                <a:gd name="T9" fmla="*/ 14 h 78"/>
                <a:gd name="T10" fmla="*/ 19 w 149"/>
                <a:gd name="T11" fmla="*/ 18 h 78"/>
                <a:gd name="T12" fmla="*/ 26 w 149"/>
                <a:gd name="T13" fmla="*/ 21 h 78"/>
                <a:gd name="T14" fmla="*/ 34 w 149"/>
                <a:gd name="T15" fmla="*/ 23 h 78"/>
                <a:gd name="T16" fmla="*/ 42 w 149"/>
                <a:gd name="T17" fmla="*/ 25 h 78"/>
                <a:gd name="T18" fmla="*/ 50 w 149"/>
                <a:gd name="T19" fmla="*/ 26 h 78"/>
                <a:gd name="T20" fmla="*/ 50 w 149"/>
                <a:gd name="T21" fmla="*/ 23 h 78"/>
                <a:gd name="T22" fmla="*/ 42 w 149"/>
                <a:gd name="T23" fmla="*/ 22 h 78"/>
                <a:gd name="T24" fmla="*/ 35 w 149"/>
                <a:gd name="T25" fmla="*/ 20 h 78"/>
                <a:gd name="T26" fmla="*/ 27 w 149"/>
                <a:gd name="T27" fmla="*/ 18 h 78"/>
                <a:gd name="T28" fmla="*/ 21 w 149"/>
                <a:gd name="T29" fmla="*/ 15 h 78"/>
                <a:gd name="T30" fmla="*/ 15 w 149"/>
                <a:gd name="T31" fmla="*/ 11 h 78"/>
                <a:gd name="T32" fmla="*/ 10 w 149"/>
                <a:gd name="T33" fmla="*/ 8 h 78"/>
                <a:gd name="T34" fmla="*/ 6 w 149"/>
                <a:gd name="T35" fmla="*/ 4 h 78"/>
                <a:gd name="T36" fmla="*/ 3 w 149"/>
                <a:gd name="T37" fmla="*/ 0 h 78"/>
                <a:gd name="T38" fmla="*/ 3 w 149"/>
                <a:gd name="T39" fmla="*/ 0 h 78"/>
                <a:gd name="T40" fmla="*/ 0 w 149"/>
                <a:gd name="T41" fmla="*/ 1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78"/>
                <a:gd name="T65" fmla="*/ 149 w 149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78">
                  <a:moveTo>
                    <a:pt x="0" y="4"/>
                  </a:moveTo>
                  <a:lnTo>
                    <a:pt x="0" y="4"/>
                  </a:lnTo>
                  <a:lnTo>
                    <a:pt x="10" y="18"/>
                  </a:lnTo>
                  <a:lnTo>
                    <a:pt x="23" y="31"/>
                  </a:lnTo>
                  <a:lnTo>
                    <a:pt x="40" y="42"/>
                  </a:lnTo>
                  <a:lnTo>
                    <a:pt x="58" y="53"/>
                  </a:lnTo>
                  <a:lnTo>
                    <a:pt x="78" y="63"/>
                  </a:lnTo>
                  <a:lnTo>
                    <a:pt x="101" y="70"/>
                  </a:lnTo>
                  <a:lnTo>
                    <a:pt x="125" y="75"/>
                  </a:lnTo>
                  <a:lnTo>
                    <a:pt x="149" y="78"/>
                  </a:lnTo>
                  <a:lnTo>
                    <a:pt x="149" y="68"/>
                  </a:lnTo>
                  <a:lnTo>
                    <a:pt x="125" y="65"/>
                  </a:lnTo>
                  <a:lnTo>
                    <a:pt x="103" y="60"/>
                  </a:lnTo>
                  <a:lnTo>
                    <a:pt x="80" y="53"/>
                  </a:lnTo>
                  <a:lnTo>
                    <a:pt x="62" y="44"/>
                  </a:lnTo>
                  <a:lnTo>
                    <a:pt x="44" y="34"/>
                  </a:lnTo>
                  <a:lnTo>
                    <a:pt x="29" y="23"/>
                  </a:lnTo>
                  <a:lnTo>
                    <a:pt x="18" y="12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3" name="Freeform 95"/>
            <p:cNvSpPr>
              <a:spLocks/>
            </p:cNvSpPr>
            <p:nvPr/>
          </p:nvSpPr>
          <p:spPr bwMode="auto">
            <a:xfrm>
              <a:off x="1253" y="2136"/>
              <a:ext cx="13" cy="24"/>
            </a:xfrm>
            <a:custGeom>
              <a:avLst/>
              <a:gdLst>
                <a:gd name="T0" fmla="*/ 9 w 38"/>
                <a:gd name="T1" fmla="*/ 3 h 73"/>
                <a:gd name="T2" fmla="*/ 9 w 38"/>
                <a:gd name="T3" fmla="*/ 0 h 73"/>
                <a:gd name="T4" fmla="*/ 8 w 38"/>
                <a:gd name="T5" fmla="*/ 1 h 73"/>
                <a:gd name="T6" fmla="*/ 7 w 38"/>
                <a:gd name="T7" fmla="*/ 2 h 73"/>
                <a:gd name="T8" fmla="*/ 5 w 38"/>
                <a:gd name="T9" fmla="*/ 4 h 73"/>
                <a:gd name="T10" fmla="*/ 3 w 38"/>
                <a:gd name="T11" fmla="*/ 7 h 73"/>
                <a:gd name="T12" fmla="*/ 1 w 38"/>
                <a:gd name="T13" fmla="*/ 11 h 73"/>
                <a:gd name="T14" fmla="*/ 0 w 38"/>
                <a:gd name="T15" fmla="*/ 15 h 73"/>
                <a:gd name="T16" fmla="*/ 0 w 38"/>
                <a:gd name="T17" fmla="*/ 19 h 73"/>
                <a:gd name="T18" fmla="*/ 2 w 38"/>
                <a:gd name="T19" fmla="*/ 24 h 73"/>
                <a:gd name="T20" fmla="*/ 5 w 38"/>
                <a:gd name="T21" fmla="*/ 23 h 73"/>
                <a:gd name="T22" fmla="*/ 3 w 38"/>
                <a:gd name="T23" fmla="*/ 19 h 73"/>
                <a:gd name="T24" fmla="*/ 3 w 38"/>
                <a:gd name="T25" fmla="*/ 15 h 73"/>
                <a:gd name="T26" fmla="*/ 4 w 38"/>
                <a:gd name="T27" fmla="*/ 12 h 73"/>
                <a:gd name="T28" fmla="*/ 5 w 38"/>
                <a:gd name="T29" fmla="*/ 9 h 73"/>
                <a:gd name="T30" fmla="*/ 8 w 38"/>
                <a:gd name="T31" fmla="*/ 6 h 73"/>
                <a:gd name="T32" fmla="*/ 9 w 38"/>
                <a:gd name="T33" fmla="*/ 4 h 73"/>
                <a:gd name="T34" fmla="*/ 10 w 38"/>
                <a:gd name="T35" fmla="*/ 3 h 73"/>
                <a:gd name="T36" fmla="*/ 11 w 38"/>
                <a:gd name="T37" fmla="*/ 3 h 73"/>
                <a:gd name="T38" fmla="*/ 11 w 38"/>
                <a:gd name="T39" fmla="*/ 0 h 73"/>
                <a:gd name="T40" fmla="*/ 11 w 38"/>
                <a:gd name="T41" fmla="*/ 3 h 73"/>
                <a:gd name="T42" fmla="*/ 13 w 38"/>
                <a:gd name="T43" fmla="*/ 1 h 73"/>
                <a:gd name="T44" fmla="*/ 11 w 38"/>
                <a:gd name="T45" fmla="*/ 0 h 73"/>
                <a:gd name="T46" fmla="*/ 9 w 38"/>
                <a:gd name="T47" fmla="*/ 3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73"/>
                <a:gd name="T74" fmla="*/ 38 w 38"/>
                <a:gd name="T75" fmla="*/ 73 h 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73">
                  <a:moveTo>
                    <a:pt x="27" y="8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19" y="7"/>
                  </a:lnTo>
                  <a:lnTo>
                    <a:pt x="14" y="13"/>
                  </a:lnTo>
                  <a:lnTo>
                    <a:pt x="8" y="22"/>
                  </a:lnTo>
                  <a:lnTo>
                    <a:pt x="2" y="33"/>
                  </a:lnTo>
                  <a:lnTo>
                    <a:pt x="0" y="46"/>
                  </a:lnTo>
                  <a:lnTo>
                    <a:pt x="0" y="59"/>
                  </a:lnTo>
                  <a:lnTo>
                    <a:pt x="6" y="73"/>
                  </a:lnTo>
                  <a:lnTo>
                    <a:pt x="14" y="69"/>
                  </a:lnTo>
                  <a:lnTo>
                    <a:pt x="10" y="57"/>
                  </a:lnTo>
                  <a:lnTo>
                    <a:pt x="10" y="46"/>
                  </a:lnTo>
                  <a:lnTo>
                    <a:pt x="12" y="35"/>
                  </a:lnTo>
                  <a:lnTo>
                    <a:pt x="16" y="26"/>
                  </a:lnTo>
                  <a:lnTo>
                    <a:pt x="22" y="19"/>
                  </a:lnTo>
                  <a:lnTo>
                    <a:pt x="27" y="13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1" y="0"/>
                  </a:lnTo>
                  <a:lnTo>
                    <a:pt x="32" y="8"/>
                  </a:lnTo>
                  <a:lnTo>
                    <a:pt x="38" y="4"/>
                  </a:lnTo>
                  <a:lnTo>
                    <a:pt x="31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4" name="Freeform 96"/>
            <p:cNvSpPr>
              <a:spLocks/>
            </p:cNvSpPr>
            <p:nvPr/>
          </p:nvSpPr>
          <p:spPr bwMode="auto">
            <a:xfrm>
              <a:off x="1242" y="2086"/>
              <a:ext cx="22" cy="53"/>
            </a:xfrm>
            <a:custGeom>
              <a:avLst/>
              <a:gdLst>
                <a:gd name="T0" fmla="*/ 14 w 64"/>
                <a:gd name="T1" fmla="*/ 3 h 159"/>
                <a:gd name="T2" fmla="*/ 13 w 64"/>
                <a:gd name="T3" fmla="*/ 0 h 159"/>
                <a:gd name="T4" fmla="*/ 12 w 64"/>
                <a:gd name="T5" fmla="*/ 2 h 159"/>
                <a:gd name="T6" fmla="*/ 9 w 64"/>
                <a:gd name="T7" fmla="*/ 5 h 159"/>
                <a:gd name="T8" fmla="*/ 5 w 64"/>
                <a:gd name="T9" fmla="*/ 10 h 159"/>
                <a:gd name="T10" fmla="*/ 1 w 64"/>
                <a:gd name="T11" fmla="*/ 17 h 159"/>
                <a:gd name="T12" fmla="*/ 0 w 64"/>
                <a:gd name="T13" fmla="*/ 25 h 159"/>
                <a:gd name="T14" fmla="*/ 2 w 64"/>
                <a:gd name="T15" fmla="*/ 34 h 159"/>
                <a:gd name="T16" fmla="*/ 9 w 64"/>
                <a:gd name="T17" fmla="*/ 44 h 159"/>
                <a:gd name="T18" fmla="*/ 21 w 64"/>
                <a:gd name="T19" fmla="*/ 53 h 159"/>
                <a:gd name="T20" fmla="*/ 22 w 64"/>
                <a:gd name="T21" fmla="*/ 50 h 159"/>
                <a:gd name="T22" fmla="*/ 11 w 64"/>
                <a:gd name="T23" fmla="*/ 42 h 159"/>
                <a:gd name="T24" fmla="*/ 5 w 64"/>
                <a:gd name="T25" fmla="*/ 33 h 159"/>
                <a:gd name="T26" fmla="*/ 3 w 64"/>
                <a:gd name="T27" fmla="*/ 25 h 159"/>
                <a:gd name="T28" fmla="*/ 5 w 64"/>
                <a:gd name="T29" fmla="*/ 18 h 159"/>
                <a:gd name="T30" fmla="*/ 8 w 64"/>
                <a:gd name="T31" fmla="*/ 12 h 159"/>
                <a:gd name="T32" fmla="*/ 11 w 64"/>
                <a:gd name="T33" fmla="*/ 7 h 159"/>
                <a:gd name="T34" fmla="*/ 14 w 64"/>
                <a:gd name="T35" fmla="*/ 4 h 159"/>
                <a:gd name="T36" fmla="*/ 15 w 64"/>
                <a:gd name="T37" fmla="*/ 3 h 159"/>
                <a:gd name="T38" fmla="*/ 15 w 64"/>
                <a:gd name="T39" fmla="*/ 0 h 159"/>
                <a:gd name="T40" fmla="*/ 15 w 64"/>
                <a:gd name="T41" fmla="*/ 3 h 159"/>
                <a:gd name="T42" fmla="*/ 18 w 64"/>
                <a:gd name="T43" fmla="*/ 1 h 159"/>
                <a:gd name="T44" fmla="*/ 15 w 64"/>
                <a:gd name="T45" fmla="*/ 0 h 159"/>
                <a:gd name="T46" fmla="*/ 14 w 64"/>
                <a:gd name="T47" fmla="*/ 3 h 1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159"/>
                <a:gd name="T74" fmla="*/ 64 w 64"/>
                <a:gd name="T75" fmla="*/ 159 h 15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159">
                  <a:moveTo>
                    <a:pt x="40" y="8"/>
                  </a:moveTo>
                  <a:lnTo>
                    <a:pt x="39" y="0"/>
                  </a:lnTo>
                  <a:lnTo>
                    <a:pt x="35" y="5"/>
                  </a:lnTo>
                  <a:lnTo>
                    <a:pt x="25" y="14"/>
                  </a:lnTo>
                  <a:lnTo>
                    <a:pt x="14" y="31"/>
                  </a:lnTo>
                  <a:lnTo>
                    <a:pt x="4" y="51"/>
                  </a:lnTo>
                  <a:lnTo>
                    <a:pt x="0" y="75"/>
                  </a:lnTo>
                  <a:lnTo>
                    <a:pt x="5" y="103"/>
                  </a:lnTo>
                  <a:lnTo>
                    <a:pt x="25" y="131"/>
                  </a:lnTo>
                  <a:lnTo>
                    <a:pt x="60" y="159"/>
                  </a:lnTo>
                  <a:lnTo>
                    <a:pt x="64" y="151"/>
                  </a:lnTo>
                  <a:lnTo>
                    <a:pt x="31" y="125"/>
                  </a:lnTo>
                  <a:lnTo>
                    <a:pt x="15" y="99"/>
                  </a:lnTo>
                  <a:lnTo>
                    <a:pt x="10" y="75"/>
                  </a:lnTo>
                  <a:lnTo>
                    <a:pt x="14" y="53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41" y="11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45" y="8"/>
                  </a:lnTo>
                  <a:lnTo>
                    <a:pt x="51" y="4"/>
                  </a:lnTo>
                  <a:lnTo>
                    <a:pt x="44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5" name="Freeform 97"/>
            <p:cNvSpPr>
              <a:spLocks/>
            </p:cNvSpPr>
            <p:nvPr/>
          </p:nvSpPr>
          <p:spPr bwMode="auto">
            <a:xfrm>
              <a:off x="1238" y="2057"/>
              <a:ext cx="19" cy="31"/>
            </a:xfrm>
            <a:custGeom>
              <a:avLst/>
              <a:gdLst>
                <a:gd name="T0" fmla="*/ 0 w 58"/>
                <a:gd name="T1" fmla="*/ 1 h 94"/>
                <a:gd name="T2" fmla="*/ 0 w 58"/>
                <a:gd name="T3" fmla="*/ 0 h 94"/>
                <a:gd name="T4" fmla="*/ 1 w 58"/>
                <a:gd name="T5" fmla="*/ 6 h 94"/>
                <a:gd name="T6" fmla="*/ 2 w 58"/>
                <a:gd name="T7" fmla="*/ 11 h 94"/>
                <a:gd name="T8" fmla="*/ 3 w 58"/>
                <a:gd name="T9" fmla="*/ 15 h 94"/>
                <a:gd name="T10" fmla="*/ 5 w 58"/>
                <a:gd name="T11" fmla="*/ 19 h 94"/>
                <a:gd name="T12" fmla="*/ 7 w 58"/>
                <a:gd name="T13" fmla="*/ 22 h 94"/>
                <a:gd name="T14" fmla="*/ 10 w 58"/>
                <a:gd name="T15" fmla="*/ 25 h 94"/>
                <a:gd name="T16" fmla="*/ 13 w 58"/>
                <a:gd name="T17" fmla="*/ 28 h 94"/>
                <a:gd name="T18" fmla="*/ 18 w 58"/>
                <a:gd name="T19" fmla="*/ 31 h 94"/>
                <a:gd name="T20" fmla="*/ 19 w 58"/>
                <a:gd name="T21" fmla="*/ 28 h 94"/>
                <a:gd name="T22" fmla="*/ 15 w 58"/>
                <a:gd name="T23" fmla="*/ 26 h 94"/>
                <a:gd name="T24" fmla="*/ 12 w 58"/>
                <a:gd name="T25" fmla="*/ 23 h 94"/>
                <a:gd name="T26" fmla="*/ 10 w 58"/>
                <a:gd name="T27" fmla="*/ 20 h 94"/>
                <a:gd name="T28" fmla="*/ 8 w 58"/>
                <a:gd name="T29" fmla="*/ 17 h 94"/>
                <a:gd name="T30" fmla="*/ 7 w 58"/>
                <a:gd name="T31" fmla="*/ 14 h 94"/>
                <a:gd name="T32" fmla="*/ 5 w 58"/>
                <a:gd name="T33" fmla="*/ 10 h 94"/>
                <a:gd name="T34" fmla="*/ 4 w 58"/>
                <a:gd name="T35" fmla="*/ 5 h 94"/>
                <a:gd name="T36" fmla="*/ 3 w 58"/>
                <a:gd name="T37" fmla="*/ 0 h 94"/>
                <a:gd name="T38" fmla="*/ 3 w 58"/>
                <a:gd name="T39" fmla="*/ 0 h 94"/>
                <a:gd name="T40" fmla="*/ 0 w 58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94"/>
                <a:gd name="T65" fmla="*/ 58 w 58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94">
                  <a:moveTo>
                    <a:pt x="0" y="2"/>
                  </a:moveTo>
                  <a:lnTo>
                    <a:pt x="0" y="1"/>
                  </a:lnTo>
                  <a:lnTo>
                    <a:pt x="3" y="17"/>
                  </a:lnTo>
                  <a:lnTo>
                    <a:pt x="6" y="32"/>
                  </a:lnTo>
                  <a:lnTo>
                    <a:pt x="10" y="44"/>
                  </a:lnTo>
                  <a:lnTo>
                    <a:pt x="16" y="57"/>
                  </a:lnTo>
                  <a:lnTo>
                    <a:pt x="22" y="68"/>
                  </a:lnTo>
                  <a:lnTo>
                    <a:pt x="31" y="77"/>
                  </a:lnTo>
                  <a:lnTo>
                    <a:pt x="41" y="86"/>
                  </a:lnTo>
                  <a:lnTo>
                    <a:pt x="54" y="94"/>
                  </a:lnTo>
                  <a:lnTo>
                    <a:pt x="58" y="86"/>
                  </a:lnTo>
                  <a:lnTo>
                    <a:pt x="47" y="78"/>
                  </a:lnTo>
                  <a:lnTo>
                    <a:pt x="37" y="71"/>
                  </a:lnTo>
                  <a:lnTo>
                    <a:pt x="30" y="62"/>
                  </a:lnTo>
                  <a:lnTo>
                    <a:pt x="24" y="53"/>
                  </a:lnTo>
                  <a:lnTo>
                    <a:pt x="20" y="42"/>
                  </a:lnTo>
                  <a:lnTo>
                    <a:pt x="16" y="30"/>
                  </a:lnTo>
                  <a:lnTo>
                    <a:pt x="13" y="15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6" name="Freeform 98"/>
            <p:cNvSpPr>
              <a:spLocks/>
            </p:cNvSpPr>
            <p:nvPr/>
          </p:nvSpPr>
          <p:spPr bwMode="auto">
            <a:xfrm>
              <a:off x="1237" y="2022"/>
              <a:ext cx="23" cy="36"/>
            </a:xfrm>
            <a:custGeom>
              <a:avLst/>
              <a:gdLst>
                <a:gd name="T0" fmla="*/ 18 w 69"/>
                <a:gd name="T1" fmla="*/ 3 h 107"/>
                <a:gd name="T2" fmla="*/ 17 w 69"/>
                <a:gd name="T3" fmla="*/ 0 h 107"/>
                <a:gd name="T4" fmla="*/ 14 w 69"/>
                <a:gd name="T5" fmla="*/ 3 h 107"/>
                <a:gd name="T6" fmla="*/ 11 w 69"/>
                <a:gd name="T7" fmla="*/ 6 h 107"/>
                <a:gd name="T8" fmla="*/ 8 w 69"/>
                <a:gd name="T9" fmla="*/ 10 h 107"/>
                <a:gd name="T10" fmla="*/ 5 w 69"/>
                <a:gd name="T11" fmla="*/ 15 h 107"/>
                <a:gd name="T12" fmla="*/ 2 w 69"/>
                <a:gd name="T13" fmla="*/ 20 h 107"/>
                <a:gd name="T14" fmla="*/ 1 w 69"/>
                <a:gd name="T15" fmla="*/ 25 h 107"/>
                <a:gd name="T16" fmla="*/ 0 w 69"/>
                <a:gd name="T17" fmla="*/ 30 h 107"/>
                <a:gd name="T18" fmla="*/ 0 w 69"/>
                <a:gd name="T19" fmla="*/ 36 h 107"/>
                <a:gd name="T20" fmla="*/ 4 w 69"/>
                <a:gd name="T21" fmla="*/ 35 h 107"/>
                <a:gd name="T22" fmla="*/ 3 w 69"/>
                <a:gd name="T23" fmla="*/ 30 h 107"/>
                <a:gd name="T24" fmla="*/ 4 w 69"/>
                <a:gd name="T25" fmla="*/ 26 h 107"/>
                <a:gd name="T26" fmla="*/ 6 w 69"/>
                <a:gd name="T27" fmla="*/ 21 h 107"/>
                <a:gd name="T28" fmla="*/ 8 w 69"/>
                <a:gd name="T29" fmla="*/ 16 h 107"/>
                <a:gd name="T30" fmla="*/ 10 w 69"/>
                <a:gd name="T31" fmla="*/ 12 h 107"/>
                <a:gd name="T32" fmla="*/ 13 w 69"/>
                <a:gd name="T33" fmla="*/ 8 h 107"/>
                <a:gd name="T34" fmla="*/ 16 w 69"/>
                <a:gd name="T35" fmla="*/ 5 h 107"/>
                <a:gd name="T36" fmla="*/ 19 w 69"/>
                <a:gd name="T37" fmla="*/ 3 h 107"/>
                <a:gd name="T38" fmla="*/ 18 w 69"/>
                <a:gd name="T39" fmla="*/ 0 h 107"/>
                <a:gd name="T40" fmla="*/ 19 w 69"/>
                <a:gd name="T41" fmla="*/ 3 h 107"/>
                <a:gd name="T42" fmla="*/ 23 w 69"/>
                <a:gd name="T43" fmla="*/ 0 h 107"/>
                <a:gd name="T44" fmla="*/ 18 w 69"/>
                <a:gd name="T45" fmla="*/ 0 h 107"/>
                <a:gd name="T46" fmla="*/ 18 w 69"/>
                <a:gd name="T47" fmla="*/ 3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9"/>
                <a:gd name="T73" fmla="*/ 0 h 107"/>
                <a:gd name="T74" fmla="*/ 69 w 69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9" h="107">
                  <a:moveTo>
                    <a:pt x="54" y="10"/>
                  </a:moveTo>
                  <a:lnTo>
                    <a:pt x="51" y="1"/>
                  </a:lnTo>
                  <a:lnTo>
                    <a:pt x="42" y="9"/>
                  </a:lnTo>
                  <a:lnTo>
                    <a:pt x="32" y="19"/>
                  </a:lnTo>
                  <a:lnTo>
                    <a:pt x="23" y="30"/>
                  </a:lnTo>
                  <a:lnTo>
                    <a:pt x="15" y="44"/>
                  </a:lnTo>
                  <a:lnTo>
                    <a:pt x="7" y="58"/>
                  </a:lnTo>
                  <a:lnTo>
                    <a:pt x="2" y="74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11" y="105"/>
                  </a:lnTo>
                  <a:lnTo>
                    <a:pt x="10" y="90"/>
                  </a:lnTo>
                  <a:lnTo>
                    <a:pt x="12" y="76"/>
                  </a:lnTo>
                  <a:lnTo>
                    <a:pt x="17" y="62"/>
                  </a:lnTo>
                  <a:lnTo>
                    <a:pt x="23" y="48"/>
                  </a:lnTo>
                  <a:lnTo>
                    <a:pt x="31" y="36"/>
                  </a:lnTo>
                  <a:lnTo>
                    <a:pt x="40" y="25"/>
                  </a:lnTo>
                  <a:lnTo>
                    <a:pt x="48" y="15"/>
                  </a:lnTo>
                  <a:lnTo>
                    <a:pt x="57" y="9"/>
                  </a:lnTo>
                  <a:lnTo>
                    <a:pt x="54" y="0"/>
                  </a:lnTo>
                  <a:lnTo>
                    <a:pt x="57" y="9"/>
                  </a:lnTo>
                  <a:lnTo>
                    <a:pt x="69" y="0"/>
                  </a:lnTo>
                  <a:lnTo>
                    <a:pt x="54" y="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7" name="Freeform 99"/>
            <p:cNvSpPr>
              <a:spLocks/>
            </p:cNvSpPr>
            <p:nvPr/>
          </p:nvSpPr>
          <p:spPr bwMode="auto">
            <a:xfrm>
              <a:off x="1225" y="1999"/>
              <a:ext cx="30" cy="26"/>
            </a:xfrm>
            <a:custGeom>
              <a:avLst/>
              <a:gdLst>
                <a:gd name="T0" fmla="*/ 0 w 92"/>
                <a:gd name="T1" fmla="*/ 0 h 80"/>
                <a:gd name="T2" fmla="*/ 0 w 92"/>
                <a:gd name="T3" fmla="*/ 0 h 80"/>
                <a:gd name="T4" fmla="*/ 2 w 92"/>
                <a:gd name="T5" fmla="*/ 7 h 80"/>
                <a:gd name="T6" fmla="*/ 5 w 92"/>
                <a:gd name="T7" fmla="*/ 13 h 80"/>
                <a:gd name="T8" fmla="*/ 9 w 92"/>
                <a:gd name="T9" fmla="*/ 18 h 80"/>
                <a:gd name="T10" fmla="*/ 13 w 92"/>
                <a:gd name="T11" fmla="*/ 21 h 80"/>
                <a:gd name="T12" fmla="*/ 17 w 92"/>
                <a:gd name="T13" fmla="*/ 23 h 80"/>
                <a:gd name="T14" fmla="*/ 22 w 92"/>
                <a:gd name="T15" fmla="*/ 25 h 80"/>
                <a:gd name="T16" fmla="*/ 26 w 92"/>
                <a:gd name="T17" fmla="*/ 26 h 80"/>
                <a:gd name="T18" fmla="*/ 30 w 92"/>
                <a:gd name="T19" fmla="*/ 26 h 80"/>
                <a:gd name="T20" fmla="*/ 30 w 92"/>
                <a:gd name="T21" fmla="*/ 23 h 80"/>
                <a:gd name="T22" fmla="*/ 26 w 92"/>
                <a:gd name="T23" fmla="*/ 22 h 80"/>
                <a:gd name="T24" fmla="*/ 23 w 92"/>
                <a:gd name="T25" fmla="*/ 22 h 80"/>
                <a:gd name="T26" fmla="*/ 19 w 92"/>
                <a:gd name="T27" fmla="*/ 20 h 80"/>
                <a:gd name="T28" fmla="*/ 14 w 92"/>
                <a:gd name="T29" fmla="*/ 18 h 80"/>
                <a:gd name="T30" fmla="*/ 11 w 92"/>
                <a:gd name="T31" fmla="*/ 16 h 80"/>
                <a:gd name="T32" fmla="*/ 8 w 92"/>
                <a:gd name="T33" fmla="*/ 11 h 80"/>
                <a:gd name="T34" fmla="*/ 5 w 92"/>
                <a:gd name="T35" fmla="*/ 6 h 80"/>
                <a:gd name="T36" fmla="*/ 4 w 92"/>
                <a:gd name="T37" fmla="*/ 0 h 80"/>
                <a:gd name="T38" fmla="*/ 4 w 92"/>
                <a:gd name="T39" fmla="*/ 0 h 80"/>
                <a:gd name="T40" fmla="*/ 0 w 92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80"/>
                <a:gd name="T65" fmla="*/ 92 w 92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80">
                  <a:moveTo>
                    <a:pt x="0" y="0"/>
                  </a:moveTo>
                  <a:lnTo>
                    <a:pt x="0" y="0"/>
                  </a:lnTo>
                  <a:lnTo>
                    <a:pt x="5" y="21"/>
                  </a:lnTo>
                  <a:lnTo>
                    <a:pt x="16" y="40"/>
                  </a:lnTo>
                  <a:lnTo>
                    <a:pt x="27" y="54"/>
                  </a:lnTo>
                  <a:lnTo>
                    <a:pt x="40" y="64"/>
                  </a:lnTo>
                  <a:lnTo>
                    <a:pt x="53" y="71"/>
                  </a:lnTo>
                  <a:lnTo>
                    <a:pt x="67" y="77"/>
                  </a:lnTo>
                  <a:lnTo>
                    <a:pt x="80" y="79"/>
                  </a:lnTo>
                  <a:lnTo>
                    <a:pt x="92" y="80"/>
                  </a:lnTo>
                  <a:lnTo>
                    <a:pt x="92" y="70"/>
                  </a:lnTo>
                  <a:lnTo>
                    <a:pt x="80" y="69"/>
                  </a:lnTo>
                  <a:lnTo>
                    <a:pt x="69" y="67"/>
                  </a:lnTo>
                  <a:lnTo>
                    <a:pt x="57" y="63"/>
                  </a:lnTo>
                  <a:lnTo>
                    <a:pt x="44" y="56"/>
                  </a:lnTo>
                  <a:lnTo>
                    <a:pt x="33" y="48"/>
                  </a:lnTo>
                  <a:lnTo>
                    <a:pt x="24" y="35"/>
                  </a:lnTo>
                  <a:lnTo>
                    <a:pt x="16" y="19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8" name="Freeform 100"/>
            <p:cNvSpPr>
              <a:spLocks/>
            </p:cNvSpPr>
            <p:nvPr/>
          </p:nvSpPr>
          <p:spPr bwMode="auto">
            <a:xfrm>
              <a:off x="1225" y="1966"/>
              <a:ext cx="44" cy="33"/>
            </a:xfrm>
            <a:custGeom>
              <a:avLst/>
              <a:gdLst>
                <a:gd name="T0" fmla="*/ 40 w 134"/>
                <a:gd name="T1" fmla="*/ 2 h 97"/>
                <a:gd name="T2" fmla="*/ 42 w 134"/>
                <a:gd name="T3" fmla="*/ 0 h 97"/>
                <a:gd name="T4" fmla="*/ 37 w 134"/>
                <a:gd name="T5" fmla="*/ 1 h 97"/>
                <a:gd name="T6" fmla="*/ 31 w 134"/>
                <a:gd name="T7" fmla="*/ 2 h 97"/>
                <a:gd name="T8" fmla="*/ 23 w 134"/>
                <a:gd name="T9" fmla="*/ 3 h 97"/>
                <a:gd name="T10" fmla="*/ 16 w 134"/>
                <a:gd name="T11" fmla="*/ 6 h 97"/>
                <a:gd name="T12" fmla="*/ 9 w 134"/>
                <a:gd name="T13" fmla="*/ 10 h 97"/>
                <a:gd name="T14" fmla="*/ 4 w 134"/>
                <a:gd name="T15" fmla="*/ 16 h 97"/>
                <a:gd name="T16" fmla="*/ 0 w 134"/>
                <a:gd name="T17" fmla="*/ 23 h 97"/>
                <a:gd name="T18" fmla="*/ 0 w 134"/>
                <a:gd name="T19" fmla="*/ 33 h 97"/>
                <a:gd name="T20" fmla="*/ 4 w 134"/>
                <a:gd name="T21" fmla="*/ 33 h 97"/>
                <a:gd name="T22" fmla="*/ 4 w 134"/>
                <a:gd name="T23" fmla="*/ 24 h 97"/>
                <a:gd name="T24" fmla="*/ 6 w 134"/>
                <a:gd name="T25" fmla="*/ 18 h 97"/>
                <a:gd name="T26" fmla="*/ 11 w 134"/>
                <a:gd name="T27" fmla="*/ 13 h 97"/>
                <a:gd name="T28" fmla="*/ 17 w 134"/>
                <a:gd name="T29" fmla="*/ 9 h 97"/>
                <a:gd name="T30" fmla="*/ 24 w 134"/>
                <a:gd name="T31" fmla="*/ 7 h 97"/>
                <a:gd name="T32" fmla="*/ 31 w 134"/>
                <a:gd name="T33" fmla="*/ 5 h 97"/>
                <a:gd name="T34" fmla="*/ 37 w 134"/>
                <a:gd name="T35" fmla="*/ 4 h 97"/>
                <a:gd name="T36" fmla="*/ 42 w 134"/>
                <a:gd name="T37" fmla="*/ 3 h 97"/>
                <a:gd name="T38" fmla="*/ 43 w 134"/>
                <a:gd name="T39" fmla="*/ 1 h 97"/>
                <a:gd name="T40" fmla="*/ 42 w 134"/>
                <a:gd name="T41" fmla="*/ 3 h 97"/>
                <a:gd name="T42" fmla="*/ 44 w 134"/>
                <a:gd name="T43" fmla="*/ 3 h 97"/>
                <a:gd name="T44" fmla="*/ 43 w 134"/>
                <a:gd name="T45" fmla="*/ 1 h 97"/>
                <a:gd name="T46" fmla="*/ 40 w 134"/>
                <a:gd name="T47" fmla="*/ 2 h 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"/>
                <a:gd name="T73" fmla="*/ 0 h 97"/>
                <a:gd name="T74" fmla="*/ 134 w 134"/>
                <a:gd name="T75" fmla="*/ 97 h 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" h="97">
                  <a:moveTo>
                    <a:pt x="123" y="7"/>
                  </a:moveTo>
                  <a:lnTo>
                    <a:pt x="127" y="0"/>
                  </a:lnTo>
                  <a:lnTo>
                    <a:pt x="113" y="2"/>
                  </a:lnTo>
                  <a:lnTo>
                    <a:pt x="93" y="5"/>
                  </a:lnTo>
                  <a:lnTo>
                    <a:pt x="71" y="10"/>
                  </a:lnTo>
                  <a:lnTo>
                    <a:pt x="48" y="17"/>
                  </a:lnTo>
                  <a:lnTo>
                    <a:pt x="27" y="30"/>
                  </a:lnTo>
                  <a:lnTo>
                    <a:pt x="11" y="46"/>
                  </a:lnTo>
                  <a:lnTo>
                    <a:pt x="0" y="69"/>
                  </a:lnTo>
                  <a:lnTo>
                    <a:pt x="0" y="97"/>
                  </a:lnTo>
                  <a:lnTo>
                    <a:pt x="11" y="97"/>
                  </a:lnTo>
                  <a:lnTo>
                    <a:pt x="11" y="71"/>
                  </a:lnTo>
                  <a:lnTo>
                    <a:pt x="19" y="52"/>
                  </a:lnTo>
                  <a:lnTo>
                    <a:pt x="33" y="38"/>
                  </a:lnTo>
                  <a:lnTo>
                    <a:pt x="52" y="27"/>
                  </a:lnTo>
                  <a:lnTo>
                    <a:pt x="73" y="20"/>
                  </a:lnTo>
                  <a:lnTo>
                    <a:pt x="95" y="15"/>
                  </a:lnTo>
                  <a:lnTo>
                    <a:pt x="113" y="12"/>
                  </a:lnTo>
                  <a:lnTo>
                    <a:pt x="127" y="10"/>
                  </a:lnTo>
                  <a:lnTo>
                    <a:pt x="131" y="3"/>
                  </a:lnTo>
                  <a:lnTo>
                    <a:pt x="127" y="10"/>
                  </a:lnTo>
                  <a:lnTo>
                    <a:pt x="134" y="9"/>
                  </a:lnTo>
                  <a:lnTo>
                    <a:pt x="131" y="3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89" name="Freeform 101"/>
            <p:cNvSpPr>
              <a:spLocks/>
            </p:cNvSpPr>
            <p:nvPr/>
          </p:nvSpPr>
          <p:spPr bwMode="auto">
            <a:xfrm>
              <a:off x="1259" y="1928"/>
              <a:ext cx="9" cy="41"/>
            </a:xfrm>
            <a:custGeom>
              <a:avLst/>
              <a:gdLst>
                <a:gd name="T0" fmla="*/ 1 w 28"/>
                <a:gd name="T1" fmla="*/ 0 h 122"/>
                <a:gd name="T2" fmla="*/ 1 w 28"/>
                <a:gd name="T3" fmla="*/ 0 h 122"/>
                <a:gd name="T4" fmla="*/ 0 w 28"/>
                <a:gd name="T5" fmla="*/ 11 h 122"/>
                <a:gd name="T6" fmla="*/ 1 w 28"/>
                <a:gd name="T7" fmla="*/ 22 h 122"/>
                <a:gd name="T8" fmla="*/ 3 w 28"/>
                <a:gd name="T9" fmla="*/ 32 h 122"/>
                <a:gd name="T10" fmla="*/ 6 w 28"/>
                <a:gd name="T11" fmla="*/ 41 h 122"/>
                <a:gd name="T12" fmla="*/ 9 w 28"/>
                <a:gd name="T13" fmla="*/ 40 h 122"/>
                <a:gd name="T14" fmla="*/ 6 w 28"/>
                <a:gd name="T15" fmla="*/ 32 h 122"/>
                <a:gd name="T16" fmla="*/ 4 w 28"/>
                <a:gd name="T17" fmla="*/ 22 h 122"/>
                <a:gd name="T18" fmla="*/ 3 w 28"/>
                <a:gd name="T19" fmla="*/ 11 h 122"/>
                <a:gd name="T20" fmla="*/ 5 w 28"/>
                <a:gd name="T21" fmla="*/ 1 h 122"/>
                <a:gd name="T22" fmla="*/ 5 w 28"/>
                <a:gd name="T23" fmla="*/ 1 h 122"/>
                <a:gd name="T24" fmla="*/ 1 w 28"/>
                <a:gd name="T25" fmla="*/ 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22"/>
                <a:gd name="T41" fmla="*/ 28 w 28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22">
                  <a:moveTo>
                    <a:pt x="4" y="0"/>
                  </a:moveTo>
                  <a:lnTo>
                    <a:pt x="4" y="0"/>
                  </a:lnTo>
                  <a:lnTo>
                    <a:pt x="0" y="33"/>
                  </a:lnTo>
                  <a:lnTo>
                    <a:pt x="2" y="64"/>
                  </a:lnTo>
                  <a:lnTo>
                    <a:pt x="9" y="96"/>
                  </a:lnTo>
                  <a:lnTo>
                    <a:pt x="20" y="122"/>
                  </a:lnTo>
                  <a:lnTo>
                    <a:pt x="28" y="118"/>
                  </a:lnTo>
                  <a:lnTo>
                    <a:pt x="19" y="94"/>
                  </a:lnTo>
                  <a:lnTo>
                    <a:pt x="12" y="64"/>
                  </a:lnTo>
                  <a:lnTo>
                    <a:pt x="10" y="33"/>
                  </a:lnTo>
                  <a:lnTo>
                    <a:pt x="1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0" name="Freeform 102"/>
            <p:cNvSpPr>
              <a:spLocks/>
            </p:cNvSpPr>
            <p:nvPr/>
          </p:nvSpPr>
          <p:spPr bwMode="auto">
            <a:xfrm>
              <a:off x="1260" y="1904"/>
              <a:ext cx="43" cy="25"/>
            </a:xfrm>
            <a:custGeom>
              <a:avLst/>
              <a:gdLst>
                <a:gd name="T0" fmla="*/ 43 w 128"/>
                <a:gd name="T1" fmla="*/ 7 h 73"/>
                <a:gd name="T2" fmla="*/ 43 w 128"/>
                <a:gd name="T3" fmla="*/ 7 h 73"/>
                <a:gd name="T4" fmla="*/ 37 w 128"/>
                <a:gd name="T5" fmla="*/ 3 h 73"/>
                <a:gd name="T6" fmla="*/ 31 w 128"/>
                <a:gd name="T7" fmla="*/ 0 h 73"/>
                <a:gd name="T8" fmla="*/ 25 w 128"/>
                <a:gd name="T9" fmla="*/ 0 h 73"/>
                <a:gd name="T10" fmla="*/ 18 w 128"/>
                <a:gd name="T11" fmla="*/ 1 h 73"/>
                <a:gd name="T12" fmla="*/ 12 w 128"/>
                <a:gd name="T13" fmla="*/ 4 h 73"/>
                <a:gd name="T14" fmla="*/ 7 w 128"/>
                <a:gd name="T15" fmla="*/ 10 h 73"/>
                <a:gd name="T16" fmla="*/ 3 w 128"/>
                <a:gd name="T17" fmla="*/ 16 h 73"/>
                <a:gd name="T18" fmla="*/ 0 w 128"/>
                <a:gd name="T19" fmla="*/ 24 h 73"/>
                <a:gd name="T20" fmla="*/ 3 w 128"/>
                <a:gd name="T21" fmla="*/ 25 h 73"/>
                <a:gd name="T22" fmla="*/ 6 w 128"/>
                <a:gd name="T23" fmla="*/ 17 h 73"/>
                <a:gd name="T24" fmla="*/ 10 w 128"/>
                <a:gd name="T25" fmla="*/ 12 h 73"/>
                <a:gd name="T26" fmla="*/ 14 w 128"/>
                <a:gd name="T27" fmla="*/ 7 h 73"/>
                <a:gd name="T28" fmla="*/ 19 w 128"/>
                <a:gd name="T29" fmla="*/ 4 h 73"/>
                <a:gd name="T30" fmla="*/ 25 w 128"/>
                <a:gd name="T31" fmla="*/ 3 h 73"/>
                <a:gd name="T32" fmla="*/ 31 w 128"/>
                <a:gd name="T33" fmla="*/ 4 h 73"/>
                <a:gd name="T34" fmla="*/ 36 w 128"/>
                <a:gd name="T35" fmla="*/ 5 h 73"/>
                <a:gd name="T36" fmla="*/ 41 w 128"/>
                <a:gd name="T37" fmla="*/ 9 h 73"/>
                <a:gd name="T38" fmla="*/ 41 w 128"/>
                <a:gd name="T39" fmla="*/ 9 h 73"/>
                <a:gd name="T40" fmla="*/ 43 w 128"/>
                <a:gd name="T41" fmla="*/ 7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73"/>
                <a:gd name="T65" fmla="*/ 128 w 128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73">
                  <a:moveTo>
                    <a:pt x="128" y="19"/>
                  </a:moveTo>
                  <a:lnTo>
                    <a:pt x="128" y="20"/>
                  </a:lnTo>
                  <a:lnTo>
                    <a:pt x="111" y="8"/>
                  </a:lnTo>
                  <a:lnTo>
                    <a:pt x="93" y="1"/>
                  </a:lnTo>
                  <a:lnTo>
                    <a:pt x="75" y="0"/>
                  </a:lnTo>
                  <a:lnTo>
                    <a:pt x="55" y="3"/>
                  </a:lnTo>
                  <a:lnTo>
                    <a:pt x="37" y="13"/>
                  </a:lnTo>
                  <a:lnTo>
                    <a:pt x="21" y="28"/>
                  </a:lnTo>
                  <a:lnTo>
                    <a:pt x="9" y="47"/>
                  </a:lnTo>
                  <a:lnTo>
                    <a:pt x="0" y="71"/>
                  </a:lnTo>
                  <a:lnTo>
                    <a:pt x="10" y="73"/>
                  </a:lnTo>
                  <a:lnTo>
                    <a:pt x="17" y="51"/>
                  </a:lnTo>
                  <a:lnTo>
                    <a:pt x="29" y="34"/>
                  </a:lnTo>
                  <a:lnTo>
                    <a:pt x="43" y="21"/>
                  </a:lnTo>
                  <a:lnTo>
                    <a:pt x="57" y="13"/>
                  </a:lnTo>
                  <a:lnTo>
                    <a:pt x="75" y="10"/>
                  </a:lnTo>
                  <a:lnTo>
                    <a:pt x="91" y="11"/>
                  </a:lnTo>
                  <a:lnTo>
                    <a:pt x="107" y="16"/>
                  </a:lnTo>
                  <a:lnTo>
                    <a:pt x="122" y="26"/>
                  </a:lnTo>
                  <a:lnTo>
                    <a:pt x="122" y="27"/>
                  </a:lnTo>
                  <a:lnTo>
                    <a:pt x="12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1" name="Freeform 103"/>
            <p:cNvSpPr>
              <a:spLocks/>
            </p:cNvSpPr>
            <p:nvPr/>
          </p:nvSpPr>
          <p:spPr bwMode="auto">
            <a:xfrm>
              <a:off x="1301" y="1911"/>
              <a:ext cx="25" cy="23"/>
            </a:xfrm>
            <a:custGeom>
              <a:avLst/>
              <a:gdLst>
                <a:gd name="T0" fmla="*/ 25 w 74"/>
                <a:gd name="T1" fmla="*/ 20 h 69"/>
                <a:gd name="T2" fmla="*/ 25 w 74"/>
                <a:gd name="T3" fmla="*/ 20 h 69"/>
                <a:gd name="T4" fmla="*/ 22 w 74"/>
                <a:gd name="T5" fmla="*/ 18 h 69"/>
                <a:gd name="T6" fmla="*/ 18 w 74"/>
                <a:gd name="T7" fmla="*/ 16 h 69"/>
                <a:gd name="T8" fmla="*/ 15 w 74"/>
                <a:gd name="T9" fmla="*/ 13 h 69"/>
                <a:gd name="T10" fmla="*/ 11 w 74"/>
                <a:gd name="T11" fmla="*/ 10 h 69"/>
                <a:gd name="T12" fmla="*/ 8 w 74"/>
                <a:gd name="T13" fmla="*/ 7 h 69"/>
                <a:gd name="T14" fmla="*/ 6 w 74"/>
                <a:gd name="T15" fmla="*/ 4 h 69"/>
                <a:gd name="T16" fmla="*/ 4 w 74"/>
                <a:gd name="T17" fmla="*/ 2 h 69"/>
                <a:gd name="T18" fmla="*/ 2 w 74"/>
                <a:gd name="T19" fmla="*/ 0 h 69"/>
                <a:gd name="T20" fmla="*/ 0 w 74"/>
                <a:gd name="T21" fmla="*/ 3 h 69"/>
                <a:gd name="T22" fmla="*/ 1 w 74"/>
                <a:gd name="T23" fmla="*/ 4 h 69"/>
                <a:gd name="T24" fmla="*/ 3 w 74"/>
                <a:gd name="T25" fmla="*/ 6 h 69"/>
                <a:gd name="T26" fmla="*/ 6 w 74"/>
                <a:gd name="T27" fmla="*/ 9 h 69"/>
                <a:gd name="T28" fmla="*/ 9 w 74"/>
                <a:gd name="T29" fmla="*/ 12 h 69"/>
                <a:gd name="T30" fmla="*/ 13 w 74"/>
                <a:gd name="T31" fmla="*/ 16 h 69"/>
                <a:gd name="T32" fmla="*/ 16 w 74"/>
                <a:gd name="T33" fmla="*/ 19 h 69"/>
                <a:gd name="T34" fmla="*/ 20 w 74"/>
                <a:gd name="T35" fmla="*/ 21 h 69"/>
                <a:gd name="T36" fmla="*/ 24 w 74"/>
                <a:gd name="T37" fmla="*/ 23 h 69"/>
                <a:gd name="T38" fmla="*/ 24 w 74"/>
                <a:gd name="T39" fmla="*/ 23 h 69"/>
                <a:gd name="T40" fmla="*/ 25 w 74"/>
                <a:gd name="T41" fmla="*/ 20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69"/>
                <a:gd name="T65" fmla="*/ 74 w 74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69">
                  <a:moveTo>
                    <a:pt x="74" y="59"/>
                  </a:moveTo>
                  <a:lnTo>
                    <a:pt x="74" y="59"/>
                  </a:lnTo>
                  <a:lnTo>
                    <a:pt x="64" y="55"/>
                  </a:lnTo>
                  <a:lnTo>
                    <a:pt x="54" y="48"/>
                  </a:lnTo>
                  <a:lnTo>
                    <a:pt x="43" y="39"/>
                  </a:lnTo>
                  <a:lnTo>
                    <a:pt x="33" y="30"/>
                  </a:lnTo>
                  <a:lnTo>
                    <a:pt x="24" y="21"/>
                  </a:lnTo>
                  <a:lnTo>
                    <a:pt x="17" y="12"/>
                  </a:lnTo>
                  <a:lnTo>
                    <a:pt x="11" y="5"/>
                  </a:lnTo>
                  <a:lnTo>
                    <a:pt x="6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9" y="18"/>
                  </a:lnTo>
                  <a:lnTo>
                    <a:pt x="18" y="27"/>
                  </a:lnTo>
                  <a:lnTo>
                    <a:pt x="27" y="36"/>
                  </a:lnTo>
                  <a:lnTo>
                    <a:pt x="37" y="47"/>
                  </a:lnTo>
                  <a:lnTo>
                    <a:pt x="48" y="56"/>
                  </a:lnTo>
                  <a:lnTo>
                    <a:pt x="60" y="63"/>
                  </a:lnTo>
                  <a:lnTo>
                    <a:pt x="72" y="6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2" name="Freeform 104"/>
            <p:cNvSpPr>
              <a:spLocks/>
            </p:cNvSpPr>
            <p:nvPr/>
          </p:nvSpPr>
          <p:spPr bwMode="auto">
            <a:xfrm>
              <a:off x="1325" y="1930"/>
              <a:ext cx="21" cy="18"/>
            </a:xfrm>
            <a:custGeom>
              <a:avLst/>
              <a:gdLst>
                <a:gd name="T0" fmla="*/ 20 w 64"/>
                <a:gd name="T1" fmla="*/ 15 h 53"/>
                <a:gd name="T2" fmla="*/ 21 w 64"/>
                <a:gd name="T3" fmla="*/ 15 h 53"/>
                <a:gd name="T4" fmla="*/ 21 w 64"/>
                <a:gd name="T5" fmla="*/ 15 h 53"/>
                <a:gd name="T6" fmla="*/ 19 w 64"/>
                <a:gd name="T7" fmla="*/ 13 h 53"/>
                <a:gd name="T8" fmla="*/ 17 w 64"/>
                <a:gd name="T9" fmla="*/ 11 h 53"/>
                <a:gd name="T10" fmla="*/ 14 w 64"/>
                <a:gd name="T11" fmla="*/ 8 h 53"/>
                <a:gd name="T12" fmla="*/ 11 w 64"/>
                <a:gd name="T13" fmla="*/ 6 h 53"/>
                <a:gd name="T14" fmla="*/ 8 w 64"/>
                <a:gd name="T15" fmla="*/ 4 h 53"/>
                <a:gd name="T16" fmla="*/ 4 w 64"/>
                <a:gd name="T17" fmla="*/ 2 h 53"/>
                <a:gd name="T18" fmla="*/ 1 w 64"/>
                <a:gd name="T19" fmla="*/ 0 h 53"/>
                <a:gd name="T20" fmla="*/ 0 w 64"/>
                <a:gd name="T21" fmla="*/ 3 h 53"/>
                <a:gd name="T22" fmla="*/ 3 w 64"/>
                <a:gd name="T23" fmla="*/ 4 h 53"/>
                <a:gd name="T24" fmla="*/ 6 w 64"/>
                <a:gd name="T25" fmla="*/ 6 h 53"/>
                <a:gd name="T26" fmla="*/ 9 w 64"/>
                <a:gd name="T27" fmla="*/ 9 h 53"/>
                <a:gd name="T28" fmla="*/ 12 w 64"/>
                <a:gd name="T29" fmla="*/ 11 h 53"/>
                <a:gd name="T30" fmla="*/ 15 w 64"/>
                <a:gd name="T31" fmla="*/ 14 h 53"/>
                <a:gd name="T32" fmla="*/ 17 w 64"/>
                <a:gd name="T33" fmla="*/ 15 h 53"/>
                <a:gd name="T34" fmla="*/ 18 w 64"/>
                <a:gd name="T35" fmla="*/ 17 h 53"/>
                <a:gd name="T36" fmla="*/ 18 w 64"/>
                <a:gd name="T37" fmla="*/ 17 h 53"/>
                <a:gd name="T38" fmla="*/ 19 w 64"/>
                <a:gd name="T39" fmla="*/ 18 h 53"/>
                <a:gd name="T40" fmla="*/ 18 w 64"/>
                <a:gd name="T41" fmla="*/ 17 h 53"/>
                <a:gd name="T42" fmla="*/ 19 w 64"/>
                <a:gd name="T43" fmla="*/ 18 h 53"/>
                <a:gd name="T44" fmla="*/ 19 w 64"/>
                <a:gd name="T45" fmla="*/ 18 h 53"/>
                <a:gd name="T46" fmla="*/ 20 w 64"/>
                <a:gd name="T47" fmla="*/ 15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"/>
                <a:gd name="T73" fmla="*/ 0 h 53"/>
                <a:gd name="T74" fmla="*/ 64 w 64"/>
                <a:gd name="T75" fmla="*/ 53 h 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" h="53">
                  <a:moveTo>
                    <a:pt x="61" y="43"/>
                  </a:moveTo>
                  <a:lnTo>
                    <a:pt x="64" y="45"/>
                  </a:lnTo>
                  <a:lnTo>
                    <a:pt x="63" y="43"/>
                  </a:lnTo>
                  <a:lnTo>
                    <a:pt x="58" y="39"/>
                  </a:lnTo>
                  <a:lnTo>
                    <a:pt x="51" y="32"/>
                  </a:lnTo>
                  <a:lnTo>
                    <a:pt x="43" y="25"/>
                  </a:lnTo>
                  <a:lnTo>
                    <a:pt x="34" y="18"/>
                  </a:lnTo>
                  <a:lnTo>
                    <a:pt x="23" y="11"/>
                  </a:lnTo>
                  <a:lnTo>
                    <a:pt x="13" y="5"/>
                  </a:lnTo>
                  <a:lnTo>
                    <a:pt x="2" y="0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9" y="19"/>
                  </a:lnTo>
                  <a:lnTo>
                    <a:pt x="28" y="26"/>
                  </a:lnTo>
                  <a:lnTo>
                    <a:pt x="37" y="33"/>
                  </a:lnTo>
                  <a:lnTo>
                    <a:pt x="45" y="40"/>
                  </a:lnTo>
                  <a:lnTo>
                    <a:pt x="51" y="45"/>
                  </a:lnTo>
                  <a:lnTo>
                    <a:pt x="55" y="49"/>
                  </a:lnTo>
                  <a:lnTo>
                    <a:pt x="56" y="51"/>
                  </a:lnTo>
                  <a:lnTo>
                    <a:pt x="59" y="53"/>
                  </a:lnTo>
                  <a:lnTo>
                    <a:pt x="56" y="51"/>
                  </a:lnTo>
                  <a:lnTo>
                    <a:pt x="57" y="52"/>
                  </a:lnTo>
                  <a:lnTo>
                    <a:pt x="59" y="53"/>
                  </a:lnTo>
                  <a:lnTo>
                    <a:pt x="6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3" name="Freeform 105"/>
            <p:cNvSpPr>
              <a:spLocks/>
            </p:cNvSpPr>
            <p:nvPr/>
          </p:nvSpPr>
          <p:spPr bwMode="auto">
            <a:xfrm>
              <a:off x="1345" y="1945"/>
              <a:ext cx="50" cy="32"/>
            </a:xfrm>
            <a:custGeom>
              <a:avLst/>
              <a:gdLst>
                <a:gd name="T0" fmla="*/ 50 w 151"/>
                <a:gd name="T1" fmla="*/ 30 h 96"/>
                <a:gd name="T2" fmla="*/ 50 w 151"/>
                <a:gd name="T3" fmla="*/ 29 h 96"/>
                <a:gd name="T4" fmla="*/ 47 w 151"/>
                <a:gd name="T5" fmla="*/ 27 h 96"/>
                <a:gd name="T6" fmla="*/ 41 w 151"/>
                <a:gd name="T7" fmla="*/ 23 h 96"/>
                <a:gd name="T8" fmla="*/ 35 w 151"/>
                <a:gd name="T9" fmla="*/ 19 h 96"/>
                <a:gd name="T10" fmla="*/ 27 w 151"/>
                <a:gd name="T11" fmla="*/ 15 h 96"/>
                <a:gd name="T12" fmla="*/ 20 w 151"/>
                <a:gd name="T13" fmla="*/ 10 h 96"/>
                <a:gd name="T14" fmla="*/ 12 w 151"/>
                <a:gd name="T15" fmla="*/ 6 h 96"/>
                <a:gd name="T16" fmla="*/ 6 w 151"/>
                <a:gd name="T17" fmla="*/ 3 h 96"/>
                <a:gd name="T18" fmla="*/ 1 w 151"/>
                <a:gd name="T19" fmla="*/ 0 h 96"/>
                <a:gd name="T20" fmla="*/ 0 w 151"/>
                <a:gd name="T21" fmla="*/ 3 h 96"/>
                <a:gd name="T22" fmla="*/ 5 w 151"/>
                <a:gd name="T23" fmla="*/ 5 h 96"/>
                <a:gd name="T24" fmla="*/ 11 w 151"/>
                <a:gd name="T25" fmla="*/ 9 h 96"/>
                <a:gd name="T26" fmla="*/ 18 w 151"/>
                <a:gd name="T27" fmla="*/ 13 h 96"/>
                <a:gd name="T28" fmla="*/ 26 w 151"/>
                <a:gd name="T29" fmla="*/ 17 h 96"/>
                <a:gd name="T30" fmla="*/ 33 w 151"/>
                <a:gd name="T31" fmla="*/ 22 h 96"/>
                <a:gd name="T32" fmla="*/ 39 w 151"/>
                <a:gd name="T33" fmla="*/ 26 h 96"/>
                <a:gd name="T34" fmla="*/ 45 w 151"/>
                <a:gd name="T35" fmla="*/ 30 h 96"/>
                <a:gd name="T36" fmla="*/ 48 w 151"/>
                <a:gd name="T37" fmla="*/ 32 h 96"/>
                <a:gd name="T38" fmla="*/ 47 w 151"/>
                <a:gd name="T39" fmla="*/ 32 h 96"/>
                <a:gd name="T40" fmla="*/ 50 w 151"/>
                <a:gd name="T41" fmla="*/ 30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96"/>
                <a:gd name="T65" fmla="*/ 151 w 151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96">
                  <a:moveTo>
                    <a:pt x="151" y="89"/>
                  </a:moveTo>
                  <a:lnTo>
                    <a:pt x="150" y="88"/>
                  </a:lnTo>
                  <a:lnTo>
                    <a:pt x="141" y="81"/>
                  </a:lnTo>
                  <a:lnTo>
                    <a:pt x="125" y="70"/>
                  </a:lnTo>
                  <a:lnTo>
                    <a:pt x="105" y="58"/>
                  </a:lnTo>
                  <a:lnTo>
                    <a:pt x="82" y="44"/>
                  </a:lnTo>
                  <a:lnTo>
                    <a:pt x="59" y="30"/>
                  </a:lnTo>
                  <a:lnTo>
                    <a:pt x="37" y="18"/>
                  </a:lnTo>
                  <a:lnTo>
                    <a:pt x="18" y="8"/>
                  </a:lnTo>
                  <a:lnTo>
                    <a:pt x="2" y="0"/>
                  </a:lnTo>
                  <a:lnTo>
                    <a:pt x="0" y="10"/>
                  </a:lnTo>
                  <a:lnTo>
                    <a:pt x="14" y="16"/>
                  </a:lnTo>
                  <a:lnTo>
                    <a:pt x="33" y="26"/>
                  </a:lnTo>
                  <a:lnTo>
                    <a:pt x="55" y="39"/>
                  </a:lnTo>
                  <a:lnTo>
                    <a:pt x="78" y="52"/>
                  </a:lnTo>
                  <a:lnTo>
                    <a:pt x="101" y="66"/>
                  </a:lnTo>
                  <a:lnTo>
                    <a:pt x="119" y="78"/>
                  </a:lnTo>
                  <a:lnTo>
                    <a:pt x="135" y="89"/>
                  </a:lnTo>
                  <a:lnTo>
                    <a:pt x="144" y="96"/>
                  </a:lnTo>
                  <a:lnTo>
                    <a:pt x="143" y="95"/>
                  </a:lnTo>
                  <a:lnTo>
                    <a:pt x="151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4" name="Freeform 106"/>
            <p:cNvSpPr>
              <a:spLocks/>
            </p:cNvSpPr>
            <p:nvPr/>
          </p:nvSpPr>
          <p:spPr bwMode="auto">
            <a:xfrm>
              <a:off x="1392" y="1974"/>
              <a:ext cx="36" cy="30"/>
            </a:xfrm>
            <a:custGeom>
              <a:avLst/>
              <a:gdLst>
                <a:gd name="T0" fmla="*/ 36 w 108"/>
                <a:gd name="T1" fmla="*/ 27 h 88"/>
                <a:gd name="T2" fmla="*/ 36 w 108"/>
                <a:gd name="T3" fmla="*/ 27 h 88"/>
                <a:gd name="T4" fmla="*/ 31 w 108"/>
                <a:gd name="T5" fmla="*/ 25 h 88"/>
                <a:gd name="T6" fmla="*/ 26 w 108"/>
                <a:gd name="T7" fmla="*/ 21 h 88"/>
                <a:gd name="T8" fmla="*/ 21 w 108"/>
                <a:gd name="T9" fmla="*/ 17 h 88"/>
                <a:gd name="T10" fmla="*/ 17 w 108"/>
                <a:gd name="T11" fmla="*/ 13 h 88"/>
                <a:gd name="T12" fmla="*/ 12 w 108"/>
                <a:gd name="T13" fmla="*/ 9 h 88"/>
                <a:gd name="T14" fmla="*/ 8 w 108"/>
                <a:gd name="T15" fmla="*/ 5 h 88"/>
                <a:gd name="T16" fmla="*/ 5 w 108"/>
                <a:gd name="T17" fmla="*/ 2 h 88"/>
                <a:gd name="T18" fmla="*/ 3 w 108"/>
                <a:gd name="T19" fmla="*/ 0 h 88"/>
                <a:gd name="T20" fmla="*/ 0 w 108"/>
                <a:gd name="T21" fmla="*/ 2 h 88"/>
                <a:gd name="T22" fmla="*/ 3 w 108"/>
                <a:gd name="T23" fmla="*/ 4 h 88"/>
                <a:gd name="T24" fmla="*/ 6 w 108"/>
                <a:gd name="T25" fmla="*/ 8 h 88"/>
                <a:gd name="T26" fmla="*/ 10 w 108"/>
                <a:gd name="T27" fmla="*/ 12 h 88"/>
                <a:gd name="T28" fmla="*/ 15 w 108"/>
                <a:gd name="T29" fmla="*/ 16 h 88"/>
                <a:gd name="T30" fmla="*/ 19 w 108"/>
                <a:gd name="T31" fmla="*/ 20 h 88"/>
                <a:gd name="T32" fmla="*/ 24 w 108"/>
                <a:gd name="T33" fmla="*/ 24 h 88"/>
                <a:gd name="T34" fmla="*/ 30 w 108"/>
                <a:gd name="T35" fmla="*/ 27 h 88"/>
                <a:gd name="T36" fmla="*/ 35 w 108"/>
                <a:gd name="T37" fmla="*/ 30 h 88"/>
                <a:gd name="T38" fmla="*/ 35 w 108"/>
                <a:gd name="T39" fmla="*/ 30 h 88"/>
                <a:gd name="T40" fmla="*/ 36 w 108"/>
                <a:gd name="T41" fmla="*/ 2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88"/>
                <a:gd name="T65" fmla="*/ 108 w 108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88">
                  <a:moveTo>
                    <a:pt x="108" y="80"/>
                  </a:moveTo>
                  <a:lnTo>
                    <a:pt x="108" y="80"/>
                  </a:lnTo>
                  <a:lnTo>
                    <a:pt x="93" y="72"/>
                  </a:lnTo>
                  <a:lnTo>
                    <a:pt x="79" y="61"/>
                  </a:lnTo>
                  <a:lnTo>
                    <a:pt x="64" y="50"/>
                  </a:lnTo>
                  <a:lnTo>
                    <a:pt x="50" y="38"/>
                  </a:lnTo>
                  <a:lnTo>
                    <a:pt x="36" y="26"/>
                  </a:lnTo>
                  <a:lnTo>
                    <a:pt x="23" y="16"/>
                  </a:lnTo>
                  <a:lnTo>
                    <a:pt x="14" y="7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13"/>
                  </a:lnTo>
                  <a:lnTo>
                    <a:pt x="17" y="22"/>
                  </a:lnTo>
                  <a:lnTo>
                    <a:pt x="30" y="34"/>
                  </a:lnTo>
                  <a:lnTo>
                    <a:pt x="44" y="46"/>
                  </a:lnTo>
                  <a:lnTo>
                    <a:pt x="58" y="58"/>
                  </a:lnTo>
                  <a:lnTo>
                    <a:pt x="73" y="69"/>
                  </a:lnTo>
                  <a:lnTo>
                    <a:pt x="89" y="80"/>
                  </a:lnTo>
                  <a:lnTo>
                    <a:pt x="104" y="88"/>
                  </a:lnTo>
                  <a:lnTo>
                    <a:pt x="108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5" name="Freeform 107"/>
            <p:cNvSpPr>
              <a:spLocks/>
            </p:cNvSpPr>
            <p:nvPr/>
          </p:nvSpPr>
          <p:spPr bwMode="auto">
            <a:xfrm>
              <a:off x="1427" y="2001"/>
              <a:ext cx="35" cy="29"/>
            </a:xfrm>
            <a:custGeom>
              <a:avLst/>
              <a:gdLst>
                <a:gd name="T0" fmla="*/ 35 w 104"/>
                <a:gd name="T1" fmla="*/ 27 h 88"/>
                <a:gd name="T2" fmla="*/ 35 w 104"/>
                <a:gd name="T3" fmla="*/ 27 h 88"/>
                <a:gd name="T4" fmla="*/ 32 w 104"/>
                <a:gd name="T5" fmla="*/ 24 h 88"/>
                <a:gd name="T6" fmla="*/ 29 w 104"/>
                <a:gd name="T7" fmla="*/ 20 h 88"/>
                <a:gd name="T8" fmla="*/ 25 w 104"/>
                <a:gd name="T9" fmla="*/ 16 h 88"/>
                <a:gd name="T10" fmla="*/ 21 w 104"/>
                <a:gd name="T11" fmla="*/ 13 h 88"/>
                <a:gd name="T12" fmla="*/ 16 w 104"/>
                <a:gd name="T13" fmla="*/ 9 h 88"/>
                <a:gd name="T14" fmla="*/ 11 w 104"/>
                <a:gd name="T15" fmla="*/ 6 h 88"/>
                <a:gd name="T16" fmla="*/ 6 w 104"/>
                <a:gd name="T17" fmla="*/ 3 h 88"/>
                <a:gd name="T18" fmla="*/ 1 w 104"/>
                <a:gd name="T19" fmla="*/ 0 h 88"/>
                <a:gd name="T20" fmla="*/ 0 w 104"/>
                <a:gd name="T21" fmla="*/ 3 h 88"/>
                <a:gd name="T22" fmla="*/ 5 w 104"/>
                <a:gd name="T23" fmla="*/ 5 h 88"/>
                <a:gd name="T24" fmla="*/ 9 w 104"/>
                <a:gd name="T25" fmla="*/ 8 h 88"/>
                <a:gd name="T26" fmla="*/ 14 w 104"/>
                <a:gd name="T27" fmla="*/ 12 h 88"/>
                <a:gd name="T28" fmla="*/ 19 w 104"/>
                <a:gd name="T29" fmla="*/ 15 h 88"/>
                <a:gd name="T30" fmla="*/ 23 w 104"/>
                <a:gd name="T31" fmla="*/ 19 h 88"/>
                <a:gd name="T32" fmla="*/ 27 w 104"/>
                <a:gd name="T33" fmla="*/ 22 h 88"/>
                <a:gd name="T34" fmla="*/ 29 w 104"/>
                <a:gd name="T35" fmla="*/ 26 h 88"/>
                <a:gd name="T36" fmla="*/ 32 w 104"/>
                <a:gd name="T37" fmla="*/ 29 h 88"/>
                <a:gd name="T38" fmla="*/ 32 w 104"/>
                <a:gd name="T39" fmla="*/ 29 h 88"/>
                <a:gd name="T40" fmla="*/ 35 w 104"/>
                <a:gd name="T41" fmla="*/ 2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4"/>
                <a:gd name="T64" fmla="*/ 0 h 88"/>
                <a:gd name="T65" fmla="*/ 104 w 104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4" h="88">
                  <a:moveTo>
                    <a:pt x="104" y="82"/>
                  </a:moveTo>
                  <a:lnTo>
                    <a:pt x="104" y="82"/>
                  </a:lnTo>
                  <a:lnTo>
                    <a:pt x="96" y="72"/>
                  </a:lnTo>
                  <a:lnTo>
                    <a:pt x="85" y="62"/>
                  </a:lnTo>
                  <a:lnTo>
                    <a:pt x="74" y="50"/>
                  </a:lnTo>
                  <a:lnTo>
                    <a:pt x="61" y="39"/>
                  </a:lnTo>
                  <a:lnTo>
                    <a:pt x="47" y="27"/>
                  </a:lnTo>
                  <a:lnTo>
                    <a:pt x="33" y="17"/>
                  </a:lnTo>
                  <a:lnTo>
                    <a:pt x="18" y="8"/>
                  </a:lnTo>
                  <a:lnTo>
                    <a:pt x="4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27" y="25"/>
                  </a:lnTo>
                  <a:lnTo>
                    <a:pt x="41" y="36"/>
                  </a:lnTo>
                  <a:lnTo>
                    <a:pt x="55" y="47"/>
                  </a:lnTo>
                  <a:lnTo>
                    <a:pt x="68" y="58"/>
                  </a:lnTo>
                  <a:lnTo>
                    <a:pt x="79" y="68"/>
                  </a:lnTo>
                  <a:lnTo>
                    <a:pt x="87" y="78"/>
                  </a:lnTo>
                  <a:lnTo>
                    <a:pt x="96" y="88"/>
                  </a:lnTo>
                  <a:lnTo>
                    <a:pt x="10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6" name="Freeform 108"/>
            <p:cNvSpPr>
              <a:spLocks/>
            </p:cNvSpPr>
            <p:nvPr/>
          </p:nvSpPr>
          <p:spPr bwMode="auto">
            <a:xfrm>
              <a:off x="1459" y="2028"/>
              <a:ext cx="8" cy="32"/>
            </a:xfrm>
            <a:custGeom>
              <a:avLst/>
              <a:gdLst>
                <a:gd name="T0" fmla="*/ 8 w 25"/>
                <a:gd name="T1" fmla="*/ 32 h 95"/>
                <a:gd name="T2" fmla="*/ 8 w 25"/>
                <a:gd name="T3" fmla="*/ 32 h 95"/>
                <a:gd name="T4" fmla="*/ 8 w 25"/>
                <a:gd name="T5" fmla="*/ 26 h 95"/>
                <a:gd name="T6" fmla="*/ 7 w 25"/>
                <a:gd name="T7" fmla="*/ 18 h 95"/>
                <a:gd name="T8" fmla="*/ 6 w 25"/>
                <a:gd name="T9" fmla="*/ 8 h 95"/>
                <a:gd name="T10" fmla="*/ 3 w 25"/>
                <a:gd name="T11" fmla="*/ 0 h 95"/>
                <a:gd name="T12" fmla="*/ 0 w 25"/>
                <a:gd name="T13" fmla="*/ 2 h 95"/>
                <a:gd name="T14" fmla="*/ 3 w 25"/>
                <a:gd name="T15" fmla="*/ 9 h 95"/>
                <a:gd name="T16" fmla="*/ 4 w 25"/>
                <a:gd name="T17" fmla="*/ 18 h 95"/>
                <a:gd name="T18" fmla="*/ 5 w 25"/>
                <a:gd name="T19" fmla="*/ 26 h 95"/>
                <a:gd name="T20" fmla="*/ 5 w 25"/>
                <a:gd name="T21" fmla="*/ 32 h 95"/>
                <a:gd name="T22" fmla="*/ 5 w 25"/>
                <a:gd name="T23" fmla="*/ 32 h 95"/>
                <a:gd name="T24" fmla="*/ 8 w 25"/>
                <a:gd name="T25" fmla="*/ 32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95"/>
                <a:gd name="T41" fmla="*/ 25 w 25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95">
                  <a:moveTo>
                    <a:pt x="25" y="95"/>
                  </a:moveTo>
                  <a:lnTo>
                    <a:pt x="25" y="95"/>
                  </a:lnTo>
                  <a:lnTo>
                    <a:pt x="25" y="78"/>
                  </a:lnTo>
                  <a:lnTo>
                    <a:pt x="23" y="52"/>
                  </a:lnTo>
                  <a:lnTo>
                    <a:pt x="19" y="24"/>
                  </a:lnTo>
                  <a:lnTo>
                    <a:pt x="8" y="0"/>
                  </a:lnTo>
                  <a:lnTo>
                    <a:pt x="0" y="6"/>
                  </a:lnTo>
                  <a:lnTo>
                    <a:pt x="9" y="26"/>
                  </a:lnTo>
                  <a:lnTo>
                    <a:pt x="13" y="52"/>
                  </a:lnTo>
                  <a:lnTo>
                    <a:pt x="15" y="78"/>
                  </a:lnTo>
                  <a:lnTo>
                    <a:pt x="15" y="95"/>
                  </a:lnTo>
                  <a:lnTo>
                    <a:pt x="25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7" name="Freeform 109"/>
            <p:cNvSpPr>
              <a:spLocks/>
            </p:cNvSpPr>
            <p:nvPr/>
          </p:nvSpPr>
          <p:spPr bwMode="auto">
            <a:xfrm>
              <a:off x="1464" y="2060"/>
              <a:ext cx="13" cy="21"/>
            </a:xfrm>
            <a:custGeom>
              <a:avLst/>
              <a:gdLst>
                <a:gd name="T0" fmla="*/ 13 w 39"/>
                <a:gd name="T1" fmla="*/ 20 h 62"/>
                <a:gd name="T2" fmla="*/ 13 w 39"/>
                <a:gd name="T3" fmla="*/ 21 h 62"/>
                <a:gd name="T4" fmla="*/ 11 w 39"/>
                <a:gd name="T5" fmla="*/ 16 h 62"/>
                <a:gd name="T6" fmla="*/ 8 w 39"/>
                <a:gd name="T7" fmla="*/ 11 h 62"/>
                <a:gd name="T8" fmla="*/ 5 w 39"/>
                <a:gd name="T9" fmla="*/ 4 h 62"/>
                <a:gd name="T10" fmla="*/ 3 w 39"/>
                <a:gd name="T11" fmla="*/ 0 h 62"/>
                <a:gd name="T12" fmla="*/ 0 w 39"/>
                <a:gd name="T13" fmla="*/ 0 h 62"/>
                <a:gd name="T14" fmla="*/ 2 w 39"/>
                <a:gd name="T15" fmla="*/ 6 h 62"/>
                <a:gd name="T16" fmla="*/ 5 w 39"/>
                <a:gd name="T17" fmla="*/ 12 h 62"/>
                <a:gd name="T18" fmla="*/ 8 w 39"/>
                <a:gd name="T19" fmla="*/ 18 h 62"/>
                <a:gd name="T20" fmla="*/ 10 w 39"/>
                <a:gd name="T21" fmla="*/ 21 h 62"/>
                <a:gd name="T22" fmla="*/ 10 w 39"/>
                <a:gd name="T23" fmla="*/ 21 h 62"/>
                <a:gd name="T24" fmla="*/ 13 w 39"/>
                <a:gd name="T25" fmla="*/ 2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62"/>
                <a:gd name="T41" fmla="*/ 39 w 39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62">
                  <a:moveTo>
                    <a:pt x="39" y="60"/>
                  </a:moveTo>
                  <a:lnTo>
                    <a:pt x="39" y="61"/>
                  </a:lnTo>
                  <a:lnTo>
                    <a:pt x="33" y="48"/>
                  </a:lnTo>
                  <a:lnTo>
                    <a:pt x="24" y="31"/>
                  </a:lnTo>
                  <a:lnTo>
                    <a:pt x="14" y="1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6" y="18"/>
                  </a:lnTo>
                  <a:lnTo>
                    <a:pt x="16" y="35"/>
                  </a:lnTo>
                  <a:lnTo>
                    <a:pt x="25" y="5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3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8" name="Freeform 110"/>
            <p:cNvSpPr>
              <a:spLocks/>
            </p:cNvSpPr>
            <p:nvPr/>
          </p:nvSpPr>
          <p:spPr bwMode="auto">
            <a:xfrm>
              <a:off x="1473" y="2080"/>
              <a:ext cx="4" cy="22"/>
            </a:xfrm>
            <a:custGeom>
              <a:avLst/>
              <a:gdLst>
                <a:gd name="T0" fmla="*/ 3 w 13"/>
                <a:gd name="T1" fmla="*/ 22 h 66"/>
                <a:gd name="T2" fmla="*/ 3 w 13"/>
                <a:gd name="T3" fmla="*/ 22 h 66"/>
                <a:gd name="T4" fmla="*/ 3 w 13"/>
                <a:gd name="T5" fmla="*/ 17 h 66"/>
                <a:gd name="T6" fmla="*/ 4 w 13"/>
                <a:gd name="T7" fmla="*/ 10 h 66"/>
                <a:gd name="T8" fmla="*/ 4 w 13"/>
                <a:gd name="T9" fmla="*/ 4 h 66"/>
                <a:gd name="T10" fmla="*/ 4 w 13"/>
                <a:gd name="T11" fmla="*/ 0 h 66"/>
                <a:gd name="T12" fmla="*/ 1 w 13"/>
                <a:gd name="T13" fmla="*/ 1 h 66"/>
                <a:gd name="T14" fmla="*/ 1 w 13"/>
                <a:gd name="T15" fmla="*/ 4 h 66"/>
                <a:gd name="T16" fmla="*/ 1 w 13"/>
                <a:gd name="T17" fmla="*/ 10 h 66"/>
                <a:gd name="T18" fmla="*/ 0 w 13"/>
                <a:gd name="T19" fmla="*/ 17 h 66"/>
                <a:gd name="T20" fmla="*/ 0 w 13"/>
                <a:gd name="T21" fmla="*/ 22 h 66"/>
                <a:gd name="T22" fmla="*/ 0 w 13"/>
                <a:gd name="T23" fmla="*/ 22 h 66"/>
                <a:gd name="T24" fmla="*/ 3 w 13"/>
                <a:gd name="T25" fmla="*/ 22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66"/>
                <a:gd name="T41" fmla="*/ 13 w 13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66">
                  <a:moveTo>
                    <a:pt x="10" y="66"/>
                  </a:moveTo>
                  <a:lnTo>
                    <a:pt x="10" y="66"/>
                  </a:lnTo>
                  <a:lnTo>
                    <a:pt x="11" y="50"/>
                  </a:lnTo>
                  <a:lnTo>
                    <a:pt x="12" y="31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3" y="2"/>
                  </a:lnTo>
                  <a:lnTo>
                    <a:pt x="3" y="13"/>
                  </a:lnTo>
                  <a:lnTo>
                    <a:pt x="2" y="31"/>
                  </a:lnTo>
                  <a:lnTo>
                    <a:pt x="1" y="50"/>
                  </a:lnTo>
                  <a:lnTo>
                    <a:pt x="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99" name="Freeform 111"/>
            <p:cNvSpPr>
              <a:spLocks/>
            </p:cNvSpPr>
            <p:nvPr/>
          </p:nvSpPr>
          <p:spPr bwMode="auto">
            <a:xfrm>
              <a:off x="1473" y="2102"/>
              <a:ext cx="8" cy="62"/>
            </a:xfrm>
            <a:custGeom>
              <a:avLst/>
              <a:gdLst>
                <a:gd name="T0" fmla="*/ 8 w 24"/>
                <a:gd name="T1" fmla="*/ 62 h 185"/>
                <a:gd name="T2" fmla="*/ 8 w 24"/>
                <a:gd name="T3" fmla="*/ 62 h 185"/>
                <a:gd name="T4" fmla="*/ 7 w 24"/>
                <a:gd name="T5" fmla="*/ 48 h 185"/>
                <a:gd name="T6" fmla="*/ 6 w 24"/>
                <a:gd name="T7" fmla="*/ 28 h 185"/>
                <a:gd name="T8" fmla="*/ 4 w 24"/>
                <a:gd name="T9" fmla="*/ 10 h 185"/>
                <a:gd name="T10" fmla="*/ 3 w 24"/>
                <a:gd name="T11" fmla="*/ 0 h 185"/>
                <a:gd name="T12" fmla="*/ 0 w 24"/>
                <a:gd name="T13" fmla="*/ 0 h 185"/>
                <a:gd name="T14" fmla="*/ 1 w 24"/>
                <a:gd name="T15" fmla="*/ 10 h 185"/>
                <a:gd name="T16" fmla="*/ 2 w 24"/>
                <a:gd name="T17" fmla="*/ 28 h 185"/>
                <a:gd name="T18" fmla="*/ 4 w 24"/>
                <a:gd name="T19" fmla="*/ 48 h 185"/>
                <a:gd name="T20" fmla="*/ 5 w 24"/>
                <a:gd name="T21" fmla="*/ 62 h 185"/>
                <a:gd name="T22" fmla="*/ 5 w 24"/>
                <a:gd name="T23" fmla="*/ 62 h 185"/>
                <a:gd name="T24" fmla="*/ 8 w 24"/>
                <a:gd name="T25" fmla="*/ 62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85"/>
                <a:gd name="T41" fmla="*/ 24 w 24"/>
                <a:gd name="T42" fmla="*/ 185 h 1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85">
                  <a:moveTo>
                    <a:pt x="24" y="185"/>
                  </a:moveTo>
                  <a:lnTo>
                    <a:pt x="24" y="185"/>
                  </a:lnTo>
                  <a:lnTo>
                    <a:pt x="22" y="142"/>
                  </a:lnTo>
                  <a:lnTo>
                    <a:pt x="17" y="85"/>
                  </a:lnTo>
                  <a:lnTo>
                    <a:pt x="12" y="3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30"/>
                  </a:lnTo>
                  <a:lnTo>
                    <a:pt x="7" y="85"/>
                  </a:lnTo>
                  <a:lnTo>
                    <a:pt x="12" y="142"/>
                  </a:lnTo>
                  <a:lnTo>
                    <a:pt x="14" y="185"/>
                  </a:lnTo>
                  <a:lnTo>
                    <a:pt x="24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0" name="Freeform 112"/>
            <p:cNvSpPr>
              <a:spLocks/>
            </p:cNvSpPr>
            <p:nvPr/>
          </p:nvSpPr>
          <p:spPr bwMode="auto">
            <a:xfrm>
              <a:off x="1477" y="2164"/>
              <a:ext cx="7" cy="66"/>
            </a:xfrm>
            <a:custGeom>
              <a:avLst/>
              <a:gdLst>
                <a:gd name="T0" fmla="*/ 7 w 20"/>
                <a:gd name="T1" fmla="*/ 66 h 200"/>
                <a:gd name="T2" fmla="*/ 7 w 20"/>
                <a:gd name="T3" fmla="*/ 66 h 200"/>
                <a:gd name="T4" fmla="*/ 6 w 20"/>
                <a:gd name="T5" fmla="*/ 51 h 200"/>
                <a:gd name="T6" fmla="*/ 4 w 20"/>
                <a:gd name="T7" fmla="*/ 32 h 200"/>
                <a:gd name="T8" fmla="*/ 4 w 20"/>
                <a:gd name="T9" fmla="*/ 14 h 200"/>
                <a:gd name="T10" fmla="*/ 4 w 20"/>
                <a:gd name="T11" fmla="*/ 0 h 200"/>
                <a:gd name="T12" fmla="*/ 0 w 20"/>
                <a:gd name="T13" fmla="*/ 0 h 200"/>
                <a:gd name="T14" fmla="*/ 0 w 20"/>
                <a:gd name="T15" fmla="*/ 14 h 200"/>
                <a:gd name="T16" fmla="*/ 1 w 20"/>
                <a:gd name="T17" fmla="*/ 32 h 200"/>
                <a:gd name="T18" fmla="*/ 2 w 20"/>
                <a:gd name="T19" fmla="*/ 51 h 200"/>
                <a:gd name="T20" fmla="*/ 4 w 20"/>
                <a:gd name="T21" fmla="*/ 66 h 200"/>
                <a:gd name="T22" fmla="*/ 4 w 20"/>
                <a:gd name="T23" fmla="*/ 66 h 200"/>
                <a:gd name="T24" fmla="*/ 7 w 20"/>
                <a:gd name="T25" fmla="*/ 66 h 2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200"/>
                <a:gd name="T41" fmla="*/ 20 w 20"/>
                <a:gd name="T42" fmla="*/ 200 h 2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200">
                  <a:moveTo>
                    <a:pt x="20" y="200"/>
                  </a:moveTo>
                  <a:lnTo>
                    <a:pt x="20" y="200"/>
                  </a:lnTo>
                  <a:lnTo>
                    <a:pt x="16" y="155"/>
                  </a:lnTo>
                  <a:lnTo>
                    <a:pt x="12" y="98"/>
                  </a:lnTo>
                  <a:lnTo>
                    <a:pt x="10" y="4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2" y="98"/>
                  </a:lnTo>
                  <a:lnTo>
                    <a:pt x="6" y="155"/>
                  </a:lnTo>
                  <a:lnTo>
                    <a:pt x="10" y="200"/>
                  </a:lnTo>
                  <a:lnTo>
                    <a:pt x="20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1" name="Freeform 113"/>
            <p:cNvSpPr>
              <a:spLocks/>
            </p:cNvSpPr>
            <p:nvPr/>
          </p:nvSpPr>
          <p:spPr bwMode="auto">
            <a:xfrm>
              <a:off x="1481" y="2230"/>
              <a:ext cx="8" cy="41"/>
            </a:xfrm>
            <a:custGeom>
              <a:avLst/>
              <a:gdLst>
                <a:gd name="T0" fmla="*/ 8 w 24"/>
                <a:gd name="T1" fmla="*/ 41 h 123"/>
                <a:gd name="T2" fmla="*/ 7 w 24"/>
                <a:gd name="T3" fmla="*/ 32 h 123"/>
                <a:gd name="T4" fmla="*/ 5 w 24"/>
                <a:gd name="T5" fmla="*/ 18 h 123"/>
                <a:gd name="T6" fmla="*/ 4 w 24"/>
                <a:gd name="T7" fmla="*/ 6 h 123"/>
                <a:gd name="T8" fmla="*/ 3 w 24"/>
                <a:gd name="T9" fmla="*/ 0 h 123"/>
                <a:gd name="T10" fmla="*/ 0 w 24"/>
                <a:gd name="T11" fmla="*/ 0 h 123"/>
                <a:gd name="T12" fmla="*/ 1 w 24"/>
                <a:gd name="T13" fmla="*/ 6 h 123"/>
                <a:gd name="T14" fmla="*/ 2 w 24"/>
                <a:gd name="T15" fmla="*/ 18 h 123"/>
                <a:gd name="T16" fmla="*/ 4 w 24"/>
                <a:gd name="T17" fmla="*/ 32 h 123"/>
                <a:gd name="T18" fmla="*/ 5 w 24"/>
                <a:gd name="T19" fmla="*/ 41 h 123"/>
                <a:gd name="T20" fmla="*/ 8 w 24"/>
                <a:gd name="T21" fmla="*/ 41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123"/>
                <a:gd name="T35" fmla="*/ 24 w 24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123">
                  <a:moveTo>
                    <a:pt x="24" y="123"/>
                  </a:moveTo>
                  <a:lnTo>
                    <a:pt x="21" y="96"/>
                  </a:lnTo>
                  <a:lnTo>
                    <a:pt x="16" y="55"/>
                  </a:lnTo>
                  <a:lnTo>
                    <a:pt x="12" y="1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17"/>
                  </a:lnTo>
                  <a:lnTo>
                    <a:pt x="6" y="55"/>
                  </a:lnTo>
                  <a:lnTo>
                    <a:pt x="11" y="96"/>
                  </a:lnTo>
                  <a:lnTo>
                    <a:pt x="14" y="123"/>
                  </a:lnTo>
                  <a:lnTo>
                    <a:pt x="24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2" name="Freeform 114"/>
            <p:cNvSpPr>
              <a:spLocks/>
            </p:cNvSpPr>
            <p:nvPr/>
          </p:nvSpPr>
          <p:spPr bwMode="auto">
            <a:xfrm>
              <a:off x="1376" y="2006"/>
              <a:ext cx="33" cy="48"/>
            </a:xfrm>
            <a:custGeom>
              <a:avLst/>
              <a:gdLst>
                <a:gd name="T0" fmla="*/ 0 w 98"/>
                <a:gd name="T1" fmla="*/ 1 h 144"/>
                <a:gd name="T2" fmla="*/ 0 w 98"/>
                <a:gd name="T3" fmla="*/ 1 h 144"/>
                <a:gd name="T4" fmla="*/ 2 w 98"/>
                <a:gd name="T5" fmla="*/ 4 h 144"/>
                <a:gd name="T6" fmla="*/ 5 w 98"/>
                <a:gd name="T7" fmla="*/ 10 h 144"/>
                <a:gd name="T8" fmla="*/ 9 w 98"/>
                <a:gd name="T9" fmla="*/ 17 h 144"/>
                <a:gd name="T10" fmla="*/ 14 w 98"/>
                <a:gd name="T11" fmla="*/ 24 h 144"/>
                <a:gd name="T12" fmla="*/ 20 w 98"/>
                <a:gd name="T13" fmla="*/ 32 h 144"/>
                <a:gd name="T14" fmla="*/ 24 w 98"/>
                <a:gd name="T15" fmla="*/ 39 h 144"/>
                <a:gd name="T16" fmla="*/ 28 w 98"/>
                <a:gd name="T17" fmla="*/ 45 h 144"/>
                <a:gd name="T18" fmla="*/ 30 w 98"/>
                <a:gd name="T19" fmla="*/ 48 h 144"/>
                <a:gd name="T20" fmla="*/ 33 w 98"/>
                <a:gd name="T21" fmla="*/ 47 h 144"/>
                <a:gd name="T22" fmla="*/ 31 w 98"/>
                <a:gd name="T23" fmla="*/ 43 h 144"/>
                <a:gd name="T24" fmla="*/ 27 w 98"/>
                <a:gd name="T25" fmla="*/ 38 h 144"/>
                <a:gd name="T26" fmla="*/ 22 w 98"/>
                <a:gd name="T27" fmla="*/ 31 h 144"/>
                <a:gd name="T28" fmla="*/ 17 w 98"/>
                <a:gd name="T29" fmla="*/ 23 h 144"/>
                <a:gd name="T30" fmla="*/ 12 w 98"/>
                <a:gd name="T31" fmla="*/ 15 h 144"/>
                <a:gd name="T32" fmla="*/ 8 w 98"/>
                <a:gd name="T33" fmla="*/ 8 h 144"/>
                <a:gd name="T34" fmla="*/ 5 w 98"/>
                <a:gd name="T35" fmla="*/ 3 h 144"/>
                <a:gd name="T36" fmla="*/ 3 w 98"/>
                <a:gd name="T37" fmla="*/ 0 h 144"/>
                <a:gd name="T38" fmla="*/ 3 w 98"/>
                <a:gd name="T39" fmla="*/ 0 h 144"/>
                <a:gd name="T40" fmla="*/ 0 w 98"/>
                <a:gd name="T41" fmla="*/ 1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44"/>
                <a:gd name="T65" fmla="*/ 98 w 98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44">
                  <a:moveTo>
                    <a:pt x="0" y="4"/>
                  </a:moveTo>
                  <a:lnTo>
                    <a:pt x="0" y="4"/>
                  </a:lnTo>
                  <a:lnTo>
                    <a:pt x="6" y="13"/>
                  </a:lnTo>
                  <a:lnTo>
                    <a:pt x="15" y="29"/>
                  </a:lnTo>
                  <a:lnTo>
                    <a:pt x="28" y="50"/>
                  </a:lnTo>
                  <a:lnTo>
                    <a:pt x="43" y="73"/>
                  </a:lnTo>
                  <a:lnTo>
                    <a:pt x="58" y="96"/>
                  </a:lnTo>
                  <a:lnTo>
                    <a:pt x="71" y="117"/>
                  </a:lnTo>
                  <a:lnTo>
                    <a:pt x="83" y="135"/>
                  </a:lnTo>
                  <a:lnTo>
                    <a:pt x="90" y="144"/>
                  </a:lnTo>
                  <a:lnTo>
                    <a:pt x="98" y="140"/>
                  </a:lnTo>
                  <a:lnTo>
                    <a:pt x="91" y="129"/>
                  </a:lnTo>
                  <a:lnTo>
                    <a:pt x="80" y="113"/>
                  </a:lnTo>
                  <a:lnTo>
                    <a:pt x="66" y="92"/>
                  </a:lnTo>
                  <a:lnTo>
                    <a:pt x="51" y="69"/>
                  </a:lnTo>
                  <a:lnTo>
                    <a:pt x="36" y="46"/>
                  </a:lnTo>
                  <a:lnTo>
                    <a:pt x="23" y="25"/>
                  </a:lnTo>
                  <a:lnTo>
                    <a:pt x="14" y="9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3" name="Freeform 115"/>
            <p:cNvSpPr>
              <a:spLocks/>
            </p:cNvSpPr>
            <p:nvPr/>
          </p:nvSpPr>
          <p:spPr bwMode="auto">
            <a:xfrm>
              <a:off x="1355" y="1975"/>
              <a:ext cx="24" cy="32"/>
            </a:xfrm>
            <a:custGeom>
              <a:avLst/>
              <a:gdLst>
                <a:gd name="T0" fmla="*/ 0 w 74"/>
                <a:gd name="T1" fmla="*/ 1 h 98"/>
                <a:gd name="T2" fmla="*/ 0 w 74"/>
                <a:gd name="T3" fmla="*/ 1 h 98"/>
                <a:gd name="T4" fmla="*/ 2 w 74"/>
                <a:gd name="T5" fmla="*/ 5 h 98"/>
                <a:gd name="T6" fmla="*/ 5 w 74"/>
                <a:gd name="T7" fmla="*/ 9 h 98"/>
                <a:gd name="T8" fmla="*/ 7 w 74"/>
                <a:gd name="T9" fmla="*/ 14 h 98"/>
                <a:gd name="T10" fmla="*/ 11 w 74"/>
                <a:gd name="T11" fmla="*/ 19 h 98"/>
                <a:gd name="T12" fmla="*/ 15 w 74"/>
                <a:gd name="T13" fmla="*/ 23 h 98"/>
                <a:gd name="T14" fmla="*/ 18 w 74"/>
                <a:gd name="T15" fmla="*/ 27 h 98"/>
                <a:gd name="T16" fmla="*/ 20 w 74"/>
                <a:gd name="T17" fmla="*/ 30 h 98"/>
                <a:gd name="T18" fmla="*/ 21 w 74"/>
                <a:gd name="T19" fmla="*/ 32 h 98"/>
                <a:gd name="T20" fmla="*/ 24 w 74"/>
                <a:gd name="T21" fmla="*/ 31 h 98"/>
                <a:gd name="T22" fmla="*/ 22 w 74"/>
                <a:gd name="T23" fmla="*/ 28 h 98"/>
                <a:gd name="T24" fmla="*/ 20 w 74"/>
                <a:gd name="T25" fmla="*/ 25 h 98"/>
                <a:gd name="T26" fmla="*/ 17 w 74"/>
                <a:gd name="T27" fmla="*/ 21 h 98"/>
                <a:gd name="T28" fmla="*/ 14 w 74"/>
                <a:gd name="T29" fmla="*/ 17 h 98"/>
                <a:gd name="T30" fmla="*/ 10 w 74"/>
                <a:gd name="T31" fmla="*/ 12 h 98"/>
                <a:gd name="T32" fmla="*/ 7 w 74"/>
                <a:gd name="T33" fmla="*/ 8 h 98"/>
                <a:gd name="T34" fmla="*/ 5 w 74"/>
                <a:gd name="T35" fmla="*/ 3 h 98"/>
                <a:gd name="T36" fmla="*/ 3 w 74"/>
                <a:gd name="T37" fmla="*/ 0 h 98"/>
                <a:gd name="T38" fmla="*/ 3 w 74"/>
                <a:gd name="T39" fmla="*/ 0 h 98"/>
                <a:gd name="T40" fmla="*/ 0 w 74"/>
                <a:gd name="T41" fmla="*/ 1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8"/>
                <a:gd name="T65" fmla="*/ 74 w 74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8">
                  <a:moveTo>
                    <a:pt x="0" y="2"/>
                  </a:moveTo>
                  <a:lnTo>
                    <a:pt x="0" y="2"/>
                  </a:lnTo>
                  <a:lnTo>
                    <a:pt x="6" y="14"/>
                  </a:lnTo>
                  <a:lnTo>
                    <a:pt x="14" y="27"/>
                  </a:lnTo>
                  <a:lnTo>
                    <a:pt x="23" y="42"/>
                  </a:lnTo>
                  <a:lnTo>
                    <a:pt x="34" y="57"/>
                  </a:lnTo>
                  <a:lnTo>
                    <a:pt x="45" y="71"/>
                  </a:lnTo>
                  <a:lnTo>
                    <a:pt x="54" y="83"/>
                  </a:lnTo>
                  <a:lnTo>
                    <a:pt x="61" y="93"/>
                  </a:lnTo>
                  <a:lnTo>
                    <a:pt x="64" y="98"/>
                  </a:lnTo>
                  <a:lnTo>
                    <a:pt x="74" y="94"/>
                  </a:lnTo>
                  <a:lnTo>
                    <a:pt x="69" y="87"/>
                  </a:lnTo>
                  <a:lnTo>
                    <a:pt x="62" y="77"/>
                  </a:lnTo>
                  <a:lnTo>
                    <a:pt x="53" y="65"/>
                  </a:lnTo>
                  <a:lnTo>
                    <a:pt x="42" y="51"/>
                  </a:lnTo>
                  <a:lnTo>
                    <a:pt x="31" y="36"/>
                  </a:lnTo>
                  <a:lnTo>
                    <a:pt x="22" y="23"/>
                  </a:lnTo>
                  <a:lnTo>
                    <a:pt x="14" y="10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4" name="Freeform 116"/>
            <p:cNvSpPr>
              <a:spLocks/>
            </p:cNvSpPr>
            <p:nvPr/>
          </p:nvSpPr>
          <p:spPr bwMode="auto">
            <a:xfrm>
              <a:off x="1344" y="1947"/>
              <a:ext cx="14" cy="28"/>
            </a:xfrm>
            <a:custGeom>
              <a:avLst/>
              <a:gdLst>
                <a:gd name="T0" fmla="*/ 0 w 42"/>
                <a:gd name="T1" fmla="*/ 1 h 86"/>
                <a:gd name="T2" fmla="*/ 1 w 42"/>
                <a:gd name="T3" fmla="*/ 3 h 86"/>
                <a:gd name="T4" fmla="*/ 2 w 42"/>
                <a:gd name="T5" fmla="*/ 5 h 86"/>
                <a:gd name="T6" fmla="*/ 3 w 42"/>
                <a:gd name="T7" fmla="*/ 8 h 86"/>
                <a:gd name="T8" fmla="*/ 4 w 42"/>
                <a:gd name="T9" fmla="*/ 12 h 86"/>
                <a:gd name="T10" fmla="*/ 6 w 42"/>
                <a:gd name="T11" fmla="*/ 16 h 86"/>
                <a:gd name="T12" fmla="*/ 8 w 42"/>
                <a:gd name="T13" fmla="*/ 21 h 86"/>
                <a:gd name="T14" fmla="*/ 9 w 42"/>
                <a:gd name="T15" fmla="*/ 25 h 86"/>
                <a:gd name="T16" fmla="*/ 11 w 42"/>
                <a:gd name="T17" fmla="*/ 28 h 86"/>
                <a:gd name="T18" fmla="*/ 14 w 42"/>
                <a:gd name="T19" fmla="*/ 27 h 86"/>
                <a:gd name="T20" fmla="*/ 13 w 42"/>
                <a:gd name="T21" fmla="*/ 24 h 86"/>
                <a:gd name="T22" fmla="*/ 11 w 42"/>
                <a:gd name="T23" fmla="*/ 20 h 86"/>
                <a:gd name="T24" fmla="*/ 9 w 42"/>
                <a:gd name="T25" fmla="*/ 16 h 86"/>
                <a:gd name="T26" fmla="*/ 8 w 42"/>
                <a:gd name="T27" fmla="*/ 11 h 86"/>
                <a:gd name="T28" fmla="*/ 6 w 42"/>
                <a:gd name="T29" fmla="*/ 7 h 86"/>
                <a:gd name="T30" fmla="*/ 5 w 42"/>
                <a:gd name="T31" fmla="*/ 4 h 86"/>
                <a:gd name="T32" fmla="*/ 4 w 42"/>
                <a:gd name="T33" fmla="*/ 1 h 86"/>
                <a:gd name="T34" fmla="*/ 3 w 42"/>
                <a:gd name="T35" fmla="*/ 0 h 86"/>
                <a:gd name="T36" fmla="*/ 0 w 42"/>
                <a:gd name="T37" fmla="*/ 1 h 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86"/>
                <a:gd name="T59" fmla="*/ 42 w 42"/>
                <a:gd name="T60" fmla="*/ 86 h 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86">
                  <a:moveTo>
                    <a:pt x="0" y="4"/>
                  </a:moveTo>
                  <a:lnTo>
                    <a:pt x="2" y="8"/>
                  </a:lnTo>
                  <a:lnTo>
                    <a:pt x="5" y="14"/>
                  </a:lnTo>
                  <a:lnTo>
                    <a:pt x="9" y="25"/>
                  </a:lnTo>
                  <a:lnTo>
                    <a:pt x="13" y="37"/>
                  </a:lnTo>
                  <a:lnTo>
                    <a:pt x="18" y="50"/>
                  </a:lnTo>
                  <a:lnTo>
                    <a:pt x="23" y="63"/>
                  </a:lnTo>
                  <a:lnTo>
                    <a:pt x="28" y="76"/>
                  </a:lnTo>
                  <a:lnTo>
                    <a:pt x="32" y="86"/>
                  </a:lnTo>
                  <a:lnTo>
                    <a:pt x="42" y="84"/>
                  </a:lnTo>
                  <a:lnTo>
                    <a:pt x="38" y="74"/>
                  </a:lnTo>
                  <a:lnTo>
                    <a:pt x="33" y="61"/>
                  </a:lnTo>
                  <a:lnTo>
                    <a:pt x="28" y="48"/>
                  </a:lnTo>
                  <a:lnTo>
                    <a:pt x="23" y="35"/>
                  </a:lnTo>
                  <a:lnTo>
                    <a:pt x="19" y="23"/>
                  </a:lnTo>
                  <a:lnTo>
                    <a:pt x="15" y="12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5" name="Freeform 117"/>
            <p:cNvSpPr>
              <a:spLocks/>
            </p:cNvSpPr>
            <p:nvPr/>
          </p:nvSpPr>
          <p:spPr bwMode="auto">
            <a:xfrm>
              <a:off x="1369" y="1986"/>
              <a:ext cx="10" cy="11"/>
            </a:xfrm>
            <a:custGeom>
              <a:avLst/>
              <a:gdLst>
                <a:gd name="T0" fmla="*/ 0 w 31"/>
                <a:gd name="T1" fmla="*/ 7 h 34"/>
                <a:gd name="T2" fmla="*/ 0 w 31"/>
                <a:gd name="T3" fmla="*/ 7 h 34"/>
                <a:gd name="T4" fmla="*/ 2 w 31"/>
                <a:gd name="T5" fmla="*/ 6 h 34"/>
                <a:gd name="T6" fmla="*/ 3 w 31"/>
                <a:gd name="T7" fmla="*/ 6 h 34"/>
                <a:gd name="T8" fmla="*/ 5 w 31"/>
                <a:gd name="T9" fmla="*/ 5 h 34"/>
                <a:gd name="T10" fmla="*/ 5 w 31"/>
                <a:gd name="T11" fmla="*/ 4 h 34"/>
                <a:gd name="T12" fmla="*/ 5 w 31"/>
                <a:gd name="T13" fmla="*/ 4 h 34"/>
                <a:gd name="T14" fmla="*/ 6 w 31"/>
                <a:gd name="T15" fmla="*/ 2 h 34"/>
                <a:gd name="T16" fmla="*/ 7 w 31"/>
                <a:gd name="T17" fmla="*/ 1 h 34"/>
                <a:gd name="T18" fmla="*/ 9 w 31"/>
                <a:gd name="T19" fmla="*/ 0 h 34"/>
                <a:gd name="T20" fmla="*/ 10 w 31"/>
                <a:gd name="T21" fmla="*/ 0 h 34"/>
                <a:gd name="T22" fmla="*/ 10 w 31"/>
                <a:gd name="T23" fmla="*/ 0 h 34"/>
                <a:gd name="T24" fmla="*/ 9 w 31"/>
                <a:gd name="T25" fmla="*/ 0 h 34"/>
                <a:gd name="T26" fmla="*/ 7 w 31"/>
                <a:gd name="T27" fmla="*/ 2 h 34"/>
                <a:gd name="T28" fmla="*/ 5 w 31"/>
                <a:gd name="T29" fmla="*/ 4 h 34"/>
                <a:gd name="T30" fmla="*/ 4 w 31"/>
                <a:gd name="T31" fmla="*/ 7 h 34"/>
                <a:gd name="T32" fmla="*/ 4 w 31"/>
                <a:gd name="T33" fmla="*/ 7 h 34"/>
                <a:gd name="T34" fmla="*/ 4 w 31"/>
                <a:gd name="T35" fmla="*/ 8 h 34"/>
                <a:gd name="T36" fmla="*/ 3 w 31"/>
                <a:gd name="T37" fmla="*/ 9 h 34"/>
                <a:gd name="T38" fmla="*/ 3 w 31"/>
                <a:gd name="T39" fmla="*/ 10 h 34"/>
                <a:gd name="T40" fmla="*/ 3 w 31"/>
                <a:gd name="T41" fmla="*/ 1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34"/>
                <a:gd name="T65" fmla="*/ 31 w 3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34">
                  <a:moveTo>
                    <a:pt x="0" y="21"/>
                  </a:moveTo>
                  <a:lnTo>
                    <a:pt x="0" y="21"/>
                  </a:lnTo>
                  <a:lnTo>
                    <a:pt x="5" y="20"/>
                  </a:lnTo>
                  <a:lnTo>
                    <a:pt x="10" y="17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29" y="1"/>
                  </a:lnTo>
                  <a:lnTo>
                    <a:pt x="23" y="5"/>
                  </a:lnTo>
                  <a:lnTo>
                    <a:pt x="17" y="11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0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6" name="Freeform 118"/>
            <p:cNvSpPr>
              <a:spLocks/>
            </p:cNvSpPr>
            <p:nvPr/>
          </p:nvSpPr>
          <p:spPr bwMode="auto">
            <a:xfrm>
              <a:off x="1384" y="2007"/>
              <a:ext cx="23" cy="18"/>
            </a:xfrm>
            <a:custGeom>
              <a:avLst/>
              <a:gdLst>
                <a:gd name="T0" fmla="*/ 0 w 69"/>
                <a:gd name="T1" fmla="*/ 9 h 53"/>
                <a:gd name="T2" fmla="*/ 0 w 69"/>
                <a:gd name="T3" fmla="*/ 9 h 53"/>
                <a:gd name="T4" fmla="*/ 2 w 69"/>
                <a:gd name="T5" fmla="*/ 9 h 53"/>
                <a:gd name="T6" fmla="*/ 4 w 69"/>
                <a:gd name="T7" fmla="*/ 8 h 53"/>
                <a:gd name="T8" fmla="*/ 6 w 69"/>
                <a:gd name="T9" fmla="*/ 7 h 53"/>
                <a:gd name="T10" fmla="*/ 9 w 69"/>
                <a:gd name="T11" fmla="*/ 6 h 53"/>
                <a:gd name="T12" fmla="*/ 9 w 69"/>
                <a:gd name="T13" fmla="*/ 6 h 53"/>
                <a:gd name="T14" fmla="*/ 10 w 69"/>
                <a:gd name="T15" fmla="*/ 5 h 53"/>
                <a:gd name="T16" fmla="*/ 12 w 69"/>
                <a:gd name="T17" fmla="*/ 3 h 53"/>
                <a:gd name="T18" fmla="*/ 13 w 69"/>
                <a:gd name="T19" fmla="*/ 2 h 53"/>
                <a:gd name="T20" fmla="*/ 15 w 69"/>
                <a:gd name="T21" fmla="*/ 1 h 53"/>
                <a:gd name="T22" fmla="*/ 18 w 69"/>
                <a:gd name="T23" fmla="*/ 0 h 53"/>
                <a:gd name="T24" fmla="*/ 20 w 69"/>
                <a:gd name="T25" fmla="*/ 0 h 53"/>
                <a:gd name="T26" fmla="*/ 21 w 69"/>
                <a:gd name="T27" fmla="*/ 0 h 53"/>
                <a:gd name="T28" fmla="*/ 23 w 69"/>
                <a:gd name="T29" fmla="*/ 1 h 53"/>
                <a:gd name="T30" fmla="*/ 23 w 69"/>
                <a:gd name="T31" fmla="*/ 1 h 53"/>
                <a:gd name="T32" fmla="*/ 23 w 69"/>
                <a:gd name="T33" fmla="*/ 1 h 53"/>
                <a:gd name="T34" fmla="*/ 22 w 69"/>
                <a:gd name="T35" fmla="*/ 0 h 53"/>
                <a:gd name="T36" fmla="*/ 21 w 69"/>
                <a:gd name="T37" fmla="*/ 0 h 53"/>
                <a:gd name="T38" fmla="*/ 20 w 69"/>
                <a:gd name="T39" fmla="*/ 0 h 53"/>
                <a:gd name="T40" fmla="*/ 18 w 69"/>
                <a:gd name="T41" fmla="*/ 1 h 53"/>
                <a:gd name="T42" fmla="*/ 16 w 69"/>
                <a:gd name="T43" fmla="*/ 1 h 53"/>
                <a:gd name="T44" fmla="*/ 14 w 69"/>
                <a:gd name="T45" fmla="*/ 2 h 53"/>
                <a:gd name="T46" fmla="*/ 12 w 69"/>
                <a:gd name="T47" fmla="*/ 3 h 53"/>
                <a:gd name="T48" fmla="*/ 12 w 69"/>
                <a:gd name="T49" fmla="*/ 3 h 53"/>
                <a:gd name="T50" fmla="*/ 9 w 69"/>
                <a:gd name="T51" fmla="*/ 7 h 53"/>
                <a:gd name="T52" fmla="*/ 7 w 69"/>
                <a:gd name="T53" fmla="*/ 10 h 53"/>
                <a:gd name="T54" fmla="*/ 7 w 69"/>
                <a:gd name="T55" fmla="*/ 14 h 53"/>
                <a:gd name="T56" fmla="*/ 6 w 69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3"/>
                <a:gd name="T89" fmla="*/ 69 w 69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3">
                  <a:moveTo>
                    <a:pt x="0" y="26"/>
                  </a:moveTo>
                  <a:lnTo>
                    <a:pt x="0" y="26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19" y="22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6" y="3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69" y="2"/>
                  </a:lnTo>
                  <a:lnTo>
                    <a:pt x="68" y="2"/>
                  </a:lnTo>
                  <a:lnTo>
                    <a:pt x="66" y="1"/>
                  </a:lnTo>
                  <a:lnTo>
                    <a:pt x="63" y="1"/>
                  </a:lnTo>
                  <a:lnTo>
                    <a:pt x="59" y="1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2" y="6"/>
                  </a:lnTo>
                  <a:lnTo>
                    <a:pt x="36" y="10"/>
                  </a:lnTo>
                  <a:lnTo>
                    <a:pt x="27" y="21"/>
                  </a:lnTo>
                  <a:lnTo>
                    <a:pt x="22" y="30"/>
                  </a:lnTo>
                  <a:lnTo>
                    <a:pt x="20" y="40"/>
                  </a:lnTo>
                  <a:lnTo>
                    <a:pt x="19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7" name="Freeform 119"/>
            <p:cNvSpPr>
              <a:spLocks/>
            </p:cNvSpPr>
            <p:nvPr/>
          </p:nvSpPr>
          <p:spPr bwMode="auto">
            <a:xfrm>
              <a:off x="1398" y="2036"/>
              <a:ext cx="12" cy="4"/>
            </a:xfrm>
            <a:custGeom>
              <a:avLst/>
              <a:gdLst>
                <a:gd name="T0" fmla="*/ 0 w 36"/>
                <a:gd name="T1" fmla="*/ 1 h 10"/>
                <a:gd name="T2" fmla="*/ 0 w 36"/>
                <a:gd name="T3" fmla="*/ 1 h 10"/>
                <a:gd name="T4" fmla="*/ 2 w 36"/>
                <a:gd name="T5" fmla="*/ 1 h 10"/>
                <a:gd name="T6" fmla="*/ 4 w 36"/>
                <a:gd name="T7" fmla="*/ 0 h 10"/>
                <a:gd name="T8" fmla="*/ 6 w 36"/>
                <a:gd name="T9" fmla="*/ 0 h 10"/>
                <a:gd name="T10" fmla="*/ 8 w 36"/>
                <a:gd name="T11" fmla="*/ 0 h 10"/>
                <a:gd name="T12" fmla="*/ 8 w 36"/>
                <a:gd name="T13" fmla="*/ 0 h 10"/>
                <a:gd name="T14" fmla="*/ 10 w 36"/>
                <a:gd name="T15" fmla="*/ 2 h 10"/>
                <a:gd name="T16" fmla="*/ 11 w 36"/>
                <a:gd name="T17" fmla="*/ 3 h 10"/>
                <a:gd name="T18" fmla="*/ 12 w 36"/>
                <a:gd name="T19" fmla="*/ 4 h 10"/>
                <a:gd name="T20" fmla="*/ 12 w 36"/>
                <a:gd name="T21" fmla="*/ 4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0"/>
                <a:gd name="T35" fmla="*/ 36 w 3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0">
                  <a:moveTo>
                    <a:pt x="0" y="2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36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8" name="Freeform 120"/>
            <p:cNvSpPr>
              <a:spLocks/>
            </p:cNvSpPr>
            <p:nvPr/>
          </p:nvSpPr>
          <p:spPr bwMode="auto">
            <a:xfrm>
              <a:off x="1290" y="1982"/>
              <a:ext cx="56" cy="243"/>
            </a:xfrm>
            <a:custGeom>
              <a:avLst/>
              <a:gdLst>
                <a:gd name="T0" fmla="*/ 56 w 169"/>
                <a:gd name="T1" fmla="*/ 243 h 729"/>
                <a:gd name="T2" fmla="*/ 56 w 169"/>
                <a:gd name="T3" fmla="*/ 243 h 729"/>
                <a:gd name="T4" fmla="*/ 54 w 169"/>
                <a:gd name="T5" fmla="*/ 237 h 729"/>
                <a:gd name="T6" fmla="*/ 50 w 169"/>
                <a:gd name="T7" fmla="*/ 231 h 729"/>
                <a:gd name="T8" fmla="*/ 46 w 169"/>
                <a:gd name="T9" fmla="*/ 224 h 729"/>
                <a:gd name="T10" fmla="*/ 41 w 169"/>
                <a:gd name="T11" fmla="*/ 216 h 729"/>
                <a:gd name="T12" fmla="*/ 36 w 169"/>
                <a:gd name="T13" fmla="*/ 209 h 729"/>
                <a:gd name="T14" fmla="*/ 32 w 169"/>
                <a:gd name="T15" fmla="*/ 203 h 729"/>
                <a:gd name="T16" fmla="*/ 28 w 169"/>
                <a:gd name="T17" fmla="*/ 197 h 729"/>
                <a:gd name="T18" fmla="*/ 25 w 169"/>
                <a:gd name="T19" fmla="*/ 191 h 729"/>
                <a:gd name="T20" fmla="*/ 25 w 169"/>
                <a:gd name="T21" fmla="*/ 191 h 729"/>
                <a:gd name="T22" fmla="*/ 22 w 169"/>
                <a:gd name="T23" fmla="*/ 185 h 729"/>
                <a:gd name="T24" fmla="*/ 19 w 169"/>
                <a:gd name="T25" fmla="*/ 177 h 729"/>
                <a:gd name="T26" fmla="*/ 15 w 169"/>
                <a:gd name="T27" fmla="*/ 167 h 729"/>
                <a:gd name="T28" fmla="*/ 12 w 169"/>
                <a:gd name="T29" fmla="*/ 155 h 729"/>
                <a:gd name="T30" fmla="*/ 9 w 169"/>
                <a:gd name="T31" fmla="*/ 143 h 729"/>
                <a:gd name="T32" fmla="*/ 7 w 169"/>
                <a:gd name="T33" fmla="*/ 129 h 729"/>
                <a:gd name="T34" fmla="*/ 7 w 169"/>
                <a:gd name="T35" fmla="*/ 116 h 729"/>
                <a:gd name="T36" fmla="*/ 8 w 169"/>
                <a:gd name="T37" fmla="*/ 102 h 729"/>
                <a:gd name="T38" fmla="*/ 8 w 169"/>
                <a:gd name="T39" fmla="*/ 102 h 729"/>
                <a:gd name="T40" fmla="*/ 10 w 169"/>
                <a:gd name="T41" fmla="*/ 89 h 729"/>
                <a:gd name="T42" fmla="*/ 11 w 169"/>
                <a:gd name="T43" fmla="*/ 74 h 729"/>
                <a:gd name="T44" fmla="*/ 12 w 169"/>
                <a:gd name="T45" fmla="*/ 58 h 729"/>
                <a:gd name="T46" fmla="*/ 11 w 169"/>
                <a:gd name="T47" fmla="*/ 44 h 729"/>
                <a:gd name="T48" fmla="*/ 10 w 169"/>
                <a:gd name="T49" fmla="*/ 30 h 729"/>
                <a:gd name="T50" fmla="*/ 8 w 169"/>
                <a:gd name="T51" fmla="*/ 17 h 729"/>
                <a:gd name="T52" fmla="*/ 5 w 169"/>
                <a:gd name="T53" fmla="*/ 7 h 729"/>
                <a:gd name="T54" fmla="*/ 0 w 169"/>
                <a:gd name="T55" fmla="*/ 0 h 7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9"/>
                <a:gd name="T85" fmla="*/ 0 h 729"/>
                <a:gd name="T86" fmla="*/ 169 w 169"/>
                <a:gd name="T87" fmla="*/ 729 h 7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9" h="729">
                  <a:moveTo>
                    <a:pt x="169" y="729"/>
                  </a:moveTo>
                  <a:lnTo>
                    <a:pt x="169" y="729"/>
                  </a:lnTo>
                  <a:lnTo>
                    <a:pt x="162" y="711"/>
                  </a:lnTo>
                  <a:lnTo>
                    <a:pt x="151" y="692"/>
                  </a:lnTo>
                  <a:lnTo>
                    <a:pt x="138" y="671"/>
                  </a:lnTo>
                  <a:lnTo>
                    <a:pt x="124" y="649"/>
                  </a:lnTo>
                  <a:lnTo>
                    <a:pt x="110" y="628"/>
                  </a:lnTo>
                  <a:lnTo>
                    <a:pt x="96" y="608"/>
                  </a:lnTo>
                  <a:lnTo>
                    <a:pt x="84" y="590"/>
                  </a:lnTo>
                  <a:lnTo>
                    <a:pt x="75" y="573"/>
                  </a:lnTo>
                  <a:lnTo>
                    <a:pt x="66" y="555"/>
                  </a:lnTo>
                  <a:lnTo>
                    <a:pt x="56" y="530"/>
                  </a:lnTo>
                  <a:lnTo>
                    <a:pt x="45" y="500"/>
                  </a:lnTo>
                  <a:lnTo>
                    <a:pt x="35" y="466"/>
                  </a:lnTo>
                  <a:lnTo>
                    <a:pt x="27" y="428"/>
                  </a:lnTo>
                  <a:lnTo>
                    <a:pt x="22" y="387"/>
                  </a:lnTo>
                  <a:lnTo>
                    <a:pt x="20" y="347"/>
                  </a:lnTo>
                  <a:lnTo>
                    <a:pt x="24" y="307"/>
                  </a:lnTo>
                  <a:lnTo>
                    <a:pt x="29" y="266"/>
                  </a:lnTo>
                  <a:lnTo>
                    <a:pt x="33" y="221"/>
                  </a:lnTo>
                  <a:lnTo>
                    <a:pt x="35" y="175"/>
                  </a:lnTo>
                  <a:lnTo>
                    <a:pt x="34" y="131"/>
                  </a:lnTo>
                  <a:lnTo>
                    <a:pt x="31" y="89"/>
                  </a:lnTo>
                  <a:lnTo>
                    <a:pt x="24" y="52"/>
                  </a:lnTo>
                  <a:lnTo>
                    <a:pt x="14" y="2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09" name="Freeform 121"/>
            <p:cNvSpPr>
              <a:spLocks/>
            </p:cNvSpPr>
            <p:nvPr/>
          </p:nvSpPr>
          <p:spPr bwMode="auto">
            <a:xfrm>
              <a:off x="1249" y="1995"/>
              <a:ext cx="51" cy="28"/>
            </a:xfrm>
            <a:custGeom>
              <a:avLst/>
              <a:gdLst>
                <a:gd name="T0" fmla="*/ 0 w 153"/>
                <a:gd name="T1" fmla="*/ 28 h 85"/>
                <a:gd name="T2" fmla="*/ 4 w 153"/>
                <a:gd name="T3" fmla="*/ 28 h 85"/>
                <a:gd name="T4" fmla="*/ 8 w 153"/>
                <a:gd name="T5" fmla="*/ 28 h 85"/>
                <a:gd name="T6" fmla="*/ 11 w 153"/>
                <a:gd name="T7" fmla="*/ 27 h 85"/>
                <a:gd name="T8" fmla="*/ 14 w 153"/>
                <a:gd name="T9" fmla="*/ 26 h 85"/>
                <a:gd name="T10" fmla="*/ 17 w 153"/>
                <a:gd name="T11" fmla="*/ 25 h 85"/>
                <a:gd name="T12" fmla="*/ 20 w 153"/>
                <a:gd name="T13" fmla="*/ 24 h 85"/>
                <a:gd name="T14" fmla="*/ 23 w 153"/>
                <a:gd name="T15" fmla="*/ 22 h 85"/>
                <a:gd name="T16" fmla="*/ 27 w 153"/>
                <a:gd name="T17" fmla="*/ 19 h 85"/>
                <a:gd name="T18" fmla="*/ 30 w 153"/>
                <a:gd name="T19" fmla="*/ 18 h 85"/>
                <a:gd name="T20" fmla="*/ 32 w 153"/>
                <a:gd name="T21" fmla="*/ 16 h 85"/>
                <a:gd name="T22" fmla="*/ 35 w 153"/>
                <a:gd name="T23" fmla="*/ 14 h 85"/>
                <a:gd name="T24" fmla="*/ 38 w 153"/>
                <a:gd name="T25" fmla="*/ 11 h 85"/>
                <a:gd name="T26" fmla="*/ 40 w 153"/>
                <a:gd name="T27" fmla="*/ 9 h 85"/>
                <a:gd name="T28" fmla="*/ 42 w 153"/>
                <a:gd name="T29" fmla="*/ 6 h 85"/>
                <a:gd name="T30" fmla="*/ 42 w 153"/>
                <a:gd name="T31" fmla="*/ 3 h 85"/>
                <a:gd name="T32" fmla="*/ 42 w 153"/>
                <a:gd name="T33" fmla="*/ 0 h 85"/>
                <a:gd name="T34" fmla="*/ 43 w 153"/>
                <a:gd name="T35" fmla="*/ 1 h 85"/>
                <a:gd name="T36" fmla="*/ 45 w 153"/>
                <a:gd name="T37" fmla="*/ 3 h 85"/>
                <a:gd name="T38" fmla="*/ 48 w 153"/>
                <a:gd name="T39" fmla="*/ 5 h 85"/>
                <a:gd name="T40" fmla="*/ 50 w 153"/>
                <a:gd name="T41" fmla="*/ 6 h 85"/>
                <a:gd name="T42" fmla="*/ 50 w 153"/>
                <a:gd name="T43" fmla="*/ 7 h 85"/>
                <a:gd name="T44" fmla="*/ 51 w 153"/>
                <a:gd name="T45" fmla="*/ 9 h 85"/>
                <a:gd name="T46" fmla="*/ 51 w 153"/>
                <a:gd name="T47" fmla="*/ 11 h 85"/>
                <a:gd name="T48" fmla="*/ 51 w 153"/>
                <a:gd name="T49" fmla="*/ 14 h 85"/>
                <a:gd name="T50" fmla="*/ 0 w 153"/>
                <a:gd name="T51" fmla="*/ 28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85"/>
                <a:gd name="T80" fmla="*/ 153 w 153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85">
                  <a:moveTo>
                    <a:pt x="0" y="85"/>
                  </a:moveTo>
                  <a:lnTo>
                    <a:pt x="13" y="85"/>
                  </a:lnTo>
                  <a:lnTo>
                    <a:pt x="24" y="84"/>
                  </a:lnTo>
                  <a:lnTo>
                    <a:pt x="34" y="83"/>
                  </a:lnTo>
                  <a:lnTo>
                    <a:pt x="42" y="80"/>
                  </a:lnTo>
                  <a:lnTo>
                    <a:pt x="51" y="77"/>
                  </a:lnTo>
                  <a:lnTo>
                    <a:pt x="59" y="72"/>
                  </a:lnTo>
                  <a:lnTo>
                    <a:pt x="70" y="66"/>
                  </a:lnTo>
                  <a:lnTo>
                    <a:pt x="82" y="58"/>
                  </a:lnTo>
                  <a:lnTo>
                    <a:pt x="89" y="54"/>
                  </a:lnTo>
                  <a:lnTo>
                    <a:pt x="97" y="48"/>
                  </a:lnTo>
                  <a:lnTo>
                    <a:pt x="106" y="41"/>
                  </a:lnTo>
                  <a:lnTo>
                    <a:pt x="115" y="34"/>
                  </a:lnTo>
                  <a:lnTo>
                    <a:pt x="121" y="27"/>
                  </a:lnTo>
                  <a:lnTo>
                    <a:pt x="125" y="18"/>
                  </a:lnTo>
                  <a:lnTo>
                    <a:pt x="127" y="10"/>
                  </a:lnTo>
                  <a:lnTo>
                    <a:pt x="125" y="0"/>
                  </a:lnTo>
                  <a:lnTo>
                    <a:pt x="128" y="3"/>
                  </a:lnTo>
                  <a:lnTo>
                    <a:pt x="136" y="9"/>
                  </a:lnTo>
                  <a:lnTo>
                    <a:pt x="144" y="16"/>
                  </a:lnTo>
                  <a:lnTo>
                    <a:pt x="150" y="19"/>
                  </a:lnTo>
                  <a:lnTo>
                    <a:pt x="151" y="21"/>
                  </a:lnTo>
                  <a:lnTo>
                    <a:pt x="152" y="26"/>
                  </a:lnTo>
                  <a:lnTo>
                    <a:pt x="153" y="33"/>
                  </a:lnTo>
                  <a:lnTo>
                    <a:pt x="153" y="4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0" name="Freeform 122"/>
            <p:cNvSpPr>
              <a:spLocks/>
            </p:cNvSpPr>
            <p:nvPr/>
          </p:nvSpPr>
          <p:spPr bwMode="auto">
            <a:xfrm>
              <a:off x="1249" y="1995"/>
              <a:ext cx="51" cy="28"/>
            </a:xfrm>
            <a:custGeom>
              <a:avLst/>
              <a:gdLst>
                <a:gd name="T0" fmla="*/ 0 w 153"/>
                <a:gd name="T1" fmla="*/ 28 h 85"/>
                <a:gd name="T2" fmla="*/ 0 w 153"/>
                <a:gd name="T3" fmla="*/ 28 h 85"/>
                <a:gd name="T4" fmla="*/ 4 w 153"/>
                <a:gd name="T5" fmla="*/ 28 h 85"/>
                <a:gd name="T6" fmla="*/ 8 w 153"/>
                <a:gd name="T7" fmla="*/ 28 h 85"/>
                <a:gd name="T8" fmla="*/ 11 w 153"/>
                <a:gd name="T9" fmla="*/ 27 h 85"/>
                <a:gd name="T10" fmla="*/ 14 w 153"/>
                <a:gd name="T11" fmla="*/ 26 h 85"/>
                <a:gd name="T12" fmla="*/ 17 w 153"/>
                <a:gd name="T13" fmla="*/ 25 h 85"/>
                <a:gd name="T14" fmla="*/ 20 w 153"/>
                <a:gd name="T15" fmla="*/ 24 h 85"/>
                <a:gd name="T16" fmla="*/ 23 w 153"/>
                <a:gd name="T17" fmla="*/ 22 h 85"/>
                <a:gd name="T18" fmla="*/ 27 w 153"/>
                <a:gd name="T19" fmla="*/ 19 h 85"/>
                <a:gd name="T20" fmla="*/ 27 w 153"/>
                <a:gd name="T21" fmla="*/ 19 h 85"/>
                <a:gd name="T22" fmla="*/ 30 w 153"/>
                <a:gd name="T23" fmla="*/ 18 h 85"/>
                <a:gd name="T24" fmla="*/ 32 w 153"/>
                <a:gd name="T25" fmla="*/ 16 h 85"/>
                <a:gd name="T26" fmla="*/ 35 w 153"/>
                <a:gd name="T27" fmla="*/ 14 h 85"/>
                <a:gd name="T28" fmla="*/ 38 w 153"/>
                <a:gd name="T29" fmla="*/ 11 h 85"/>
                <a:gd name="T30" fmla="*/ 40 w 153"/>
                <a:gd name="T31" fmla="*/ 9 h 85"/>
                <a:gd name="T32" fmla="*/ 42 w 153"/>
                <a:gd name="T33" fmla="*/ 6 h 85"/>
                <a:gd name="T34" fmla="*/ 42 w 153"/>
                <a:gd name="T35" fmla="*/ 3 h 85"/>
                <a:gd name="T36" fmla="*/ 42 w 153"/>
                <a:gd name="T37" fmla="*/ 0 h 85"/>
                <a:gd name="T38" fmla="*/ 42 w 153"/>
                <a:gd name="T39" fmla="*/ 0 h 85"/>
                <a:gd name="T40" fmla="*/ 43 w 153"/>
                <a:gd name="T41" fmla="*/ 1 h 85"/>
                <a:gd name="T42" fmla="*/ 45 w 153"/>
                <a:gd name="T43" fmla="*/ 3 h 85"/>
                <a:gd name="T44" fmla="*/ 48 w 153"/>
                <a:gd name="T45" fmla="*/ 5 h 85"/>
                <a:gd name="T46" fmla="*/ 50 w 153"/>
                <a:gd name="T47" fmla="*/ 6 h 85"/>
                <a:gd name="T48" fmla="*/ 50 w 153"/>
                <a:gd name="T49" fmla="*/ 6 h 85"/>
                <a:gd name="T50" fmla="*/ 50 w 153"/>
                <a:gd name="T51" fmla="*/ 7 h 85"/>
                <a:gd name="T52" fmla="*/ 51 w 153"/>
                <a:gd name="T53" fmla="*/ 9 h 85"/>
                <a:gd name="T54" fmla="*/ 51 w 153"/>
                <a:gd name="T55" fmla="*/ 11 h 85"/>
                <a:gd name="T56" fmla="*/ 51 w 153"/>
                <a:gd name="T57" fmla="*/ 14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"/>
                <a:gd name="T88" fmla="*/ 0 h 85"/>
                <a:gd name="T89" fmla="*/ 153 w 153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" h="85">
                  <a:moveTo>
                    <a:pt x="0" y="85"/>
                  </a:moveTo>
                  <a:lnTo>
                    <a:pt x="0" y="85"/>
                  </a:lnTo>
                  <a:lnTo>
                    <a:pt x="13" y="85"/>
                  </a:lnTo>
                  <a:lnTo>
                    <a:pt x="24" y="84"/>
                  </a:lnTo>
                  <a:lnTo>
                    <a:pt x="34" y="83"/>
                  </a:lnTo>
                  <a:lnTo>
                    <a:pt x="42" y="80"/>
                  </a:lnTo>
                  <a:lnTo>
                    <a:pt x="51" y="77"/>
                  </a:lnTo>
                  <a:lnTo>
                    <a:pt x="59" y="72"/>
                  </a:lnTo>
                  <a:lnTo>
                    <a:pt x="70" y="66"/>
                  </a:lnTo>
                  <a:lnTo>
                    <a:pt x="82" y="58"/>
                  </a:lnTo>
                  <a:lnTo>
                    <a:pt x="89" y="54"/>
                  </a:lnTo>
                  <a:lnTo>
                    <a:pt x="97" y="48"/>
                  </a:lnTo>
                  <a:lnTo>
                    <a:pt x="106" y="41"/>
                  </a:lnTo>
                  <a:lnTo>
                    <a:pt x="115" y="34"/>
                  </a:lnTo>
                  <a:lnTo>
                    <a:pt x="121" y="27"/>
                  </a:lnTo>
                  <a:lnTo>
                    <a:pt x="125" y="18"/>
                  </a:lnTo>
                  <a:lnTo>
                    <a:pt x="127" y="10"/>
                  </a:lnTo>
                  <a:lnTo>
                    <a:pt x="125" y="0"/>
                  </a:lnTo>
                  <a:lnTo>
                    <a:pt x="128" y="3"/>
                  </a:lnTo>
                  <a:lnTo>
                    <a:pt x="136" y="9"/>
                  </a:lnTo>
                  <a:lnTo>
                    <a:pt x="144" y="16"/>
                  </a:lnTo>
                  <a:lnTo>
                    <a:pt x="150" y="19"/>
                  </a:lnTo>
                  <a:lnTo>
                    <a:pt x="151" y="21"/>
                  </a:lnTo>
                  <a:lnTo>
                    <a:pt x="152" y="26"/>
                  </a:lnTo>
                  <a:lnTo>
                    <a:pt x="153" y="33"/>
                  </a:lnTo>
                  <a:lnTo>
                    <a:pt x="153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1" name="Freeform 123"/>
            <p:cNvSpPr>
              <a:spLocks/>
            </p:cNvSpPr>
            <p:nvPr/>
          </p:nvSpPr>
          <p:spPr bwMode="auto">
            <a:xfrm>
              <a:off x="1282" y="2038"/>
              <a:ext cx="19" cy="9"/>
            </a:xfrm>
            <a:custGeom>
              <a:avLst/>
              <a:gdLst>
                <a:gd name="T0" fmla="*/ 19 w 57"/>
                <a:gd name="T1" fmla="*/ 8 h 26"/>
                <a:gd name="T2" fmla="*/ 19 w 57"/>
                <a:gd name="T3" fmla="*/ 8 h 26"/>
                <a:gd name="T4" fmla="*/ 17 w 57"/>
                <a:gd name="T5" fmla="*/ 8 h 26"/>
                <a:gd name="T6" fmla="*/ 15 w 57"/>
                <a:gd name="T7" fmla="*/ 8 h 26"/>
                <a:gd name="T8" fmla="*/ 12 w 57"/>
                <a:gd name="T9" fmla="*/ 7 h 26"/>
                <a:gd name="T10" fmla="*/ 10 w 57"/>
                <a:gd name="T11" fmla="*/ 5 h 26"/>
                <a:gd name="T12" fmla="*/ 10 w 57"/>
                <a:gd name="T13" fmla="*/ 5 h 26"/>
                <a:gd name="T14" fmla="*/ 8 w 57"/>
                <a:gd name="T15" fmla="*/ 3 h 26"/>
                <a:gd name="T16" fmla="*/ 6 w 57"/>
                <a:gd name="T17" fmla="*/ 1 h 26"/>
                <a:gd name="T18" fmla="*/ 4 w 57"/>
                <a:gd name="T19" fmla="*/ 0 h 26"/>
                <a:gd name="T20" fmla="*/ 0 w 57"/>
                <a:gd name="T21" fmla="*/ 0 h 26"/>
                <a:gd name="T22" fmla="*/ 0 w 57"/>
                <a:gd name="T23" fmla="*/ 0 h 26"/>
                <a:gd name="T24" fmla="*/ 1 w 57"/>
                <a:gd name="T25" fmla="*/ 0 h 26"/>
                <a:gd name="T26" fmla="*/ 3 w 57"/>
                <a:gd name="T27" fmla="*/ 0 h 26"/>
                <a:gd name="T28" fmla="*/ 6 w 57"/>
                <a:gd name="T29" fmla="*/ 1 h 26"/>
                <a:gd name="T30" fmla="*/ 8 w 57"/>
                <a:gd name="T31" fmla="*/ 3 h 26"/>
                <a:gd name="T32" fmla="*/ 8 w 57"/>
                <a:gd name="T33" fmla="*/ 3 h 26"/>
                <a:gd name="T34" fmla="*/ 9 w 57"/>
                <a:gd name="T35" fmla="*/ 5 h 26"/>
                <a:gd name="T36" fmla="*/ 9 w 57"/>
                <a:gd name="T37" fmla="*/ 6 h 26"/>
                <a:gd name="T38" fmla="*/ 9 w 57"/>
                <a:gd name="T39" fmla="*/ 7 h 26"/>
                <a:gd name="T40" fmla="*/ 8 w 57"/>
                <a:gd name="T41" fmla="*/ 7 h 26"/>
                <a:gd name="T42" fmla="*/ 8 w 57"/>
                <a:gd name="T43" fmla="*/ 7 h 26"/>
                <a:gd name="T44" fmla="*/ 6 w 57"/>
                <a:gd name="T45" fmla="*/ 7 h 26"/>
                <a:gd name="T46" fmla="*/ 4 w 57"/>
                <a:gd name="T47" fmla="*/ 7 h 26"/>
                <a:gd name="T48" fmla="*/ 1 w 57"/>
                <a:gd name="T49" fmla="*/ 8 h 26"/>
                <a:gd name="T50" fmla="*/ 0 w 57"/>
                <a:gd name="T51" fmla="*/ 9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26"/>
                <a:gd name="T80" fmla="*/ 57 w 57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26">
                  <a:moveTo>
                    <a:pt x="57" y="22"/>
                  </a:moveTo>
                  <a:lnTo>
                    <a:pt x="57" y="22"/>
                  </a:lnTo>
                  <a:lnTo>
                    <a:pt x="52" y="23"/>
                  </a:lnTo>
                  <a:lnTo>
                    <a:pt x="45" y="23"/>
                  </a:lnTo>
                  <a:lnTo>
                    <a:pt x="37" y="20"/>
                  </a:lnTo>
                  <a:lnTo>
                    <a:pt x="31" y="15"/>
                  </a:lnTo>
                  <a:lnTo>
                    <a:pt x="25" y="8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10" y="1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7" y="13"/>
                  </a:lnTo>
                  <a:lnTo>
                    <a:pt x="28" y="17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18" y="19"/>
                  </a:lnTo>
                  <a:lnTo>
                    <a:pt x="11" y="21"/>
                  </a:lnTo>
                  <a:lnTo>
                    <a:pt x="4" y="23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2" name="Freeform 124"/>
            <p:cNvSpPr>
              <a:spLocks/>
            </p:cNvSpPr>
            <p:nvPr/>
          </p:nvSpPr>
          <p:spPr bwMode="auto">
            <a:xfrm>
              <a:off x="1289" y="2072"/>
              <a:ext cx="10" cy="28"/>
            </a:xfrm>
            <a:custGeom>
              <a:avLst/>
              <a:gdLst>
                <a:gd name="T0" fmla="*/ 7 w 29"/>
                <a:gd name="T1" fmla="*/ 28 h 85"/>
                <a:gd name="T2" fmla="*/ 7 w 29"/>
                <a:gd name="T3" fmla="*/ 28 h 85"/>
                <a:gd name="T4" fmla="*/ 7 w 29"/>
                <a:gd name="T5" fmla="*/ 28 h 85"/>
                <a:gd name="T6" fmla="*/ 6 w 29"/>
                <a:gd name="T7" fmla="*/ 28 h 85"/>
                <a:gd name="T8" fmla="*/ 4 w 29"/>
                <a:gd name="T9" fmla="*/ 27 h 85"/>
                <a:gd name="T10" fmla="*/ 2 w 29"/>
                <a:gd name="T11" fmla="*/ 27 h 85"/>
                <a:gd name="T12" fmla="*/ 2 w 29"/>
                <a:gd name="T13" fmla="*/ 27 h 85"/>
                <a:gd name="T14" fmla="*/ 0 w 29"/>
                <a:gd name="T15" fmla="*/ 22 h 85"/>
                <a:gd name="T16" fmla="*/ 0 w 29"/>
                <a:gd name="T17" fmla="*/ 14 h 85"/>
                <a:gd name="T18" fmla="*/ 1 w 29"/>
                <a:gd name="T19" fmla="*/ 6 h 85"/>
                <a:gd name="T20" fmla="*/ 4 w 29"/>
                <a:gd name="T21" fmla="*/ 1 h 85"/>
                <a:gd name="T22" fmla="*/ 4 w 29"/>
                <a:gd name="T23" fmla="*/ 1 h 85"/>
                <a:gd name="T24" fmla="*/ 6 w 29"/>
                <a:gd name="T25" fmla="*/ 0 h 85"/>
                <a:gd name="T26" fmla="*/ 7 w 29"/>
                <a:gd name="T27" fmla="*/ 0 h 85"/>
                <a:gd name="T28" fmla="*/ 9 w 29"/>
                <a:gd name="T29" fmla="*/ 0 h 85"/>
                <a:gd name="T30" fmla="*/ 10 w 29"/>
                <a:gd name="T31" fmla="*/ 1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85"/>
                <a:gd name="T50" fmla="*/ 29 w 29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85">
                  <a:moveTo>
                    <a:pt x="20" y="85"/>
                  </a:moveTo>
                  <a:lnTo>
                    <a:pt x="20" y="85"/>
                  </a:lnTo>
                  <a:lnTo>
                    <a:pt x="19" y="85"/>
                  </a:lnTo>
                  <a:lnTo>
                    <a:pt x="16" y="84"/>
                  </a:lnTo>
                  <a:lnTo>
                    <a:pt x="12" y="83"/>
                  </a:lnTo>
                  <a:lnTo>
                    <a:pt x="7" y="81"/>
                  </a:lnTo>
                  <a:lnTo>
                    <a:pt x="1" y="68"/>
                  </a:lnTo>
                  <a:lnTo>
                    <a:pt x="0" y="44"/>
                  </a:lnTo>
                  <a:lnTo>
                    <a:pt x="3" y="19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3" name="Freeform 125"/>
            <p:cNvSpPr>
              <a:spLocks/>
            </p:cNvSpPr>
            <p:nvPr/>
          </p:nvSpPr>
          <p:spPr bwMode="auto">
            <a:xfrm>
              <a:off x="1256" y="2087"/>
              <a:ext cx="40" cy="14"/>
            </a:xfrm>
            <a:custGeom>
              <a:avLst/>
              <a:gdLst>
                <a:gd name="T0" fmla="*/ 0 w 120"/>
                <a:gd name="T1" fmla="*/ 0 h 43"/>
                <a:gd name="T2" fmla="*/ 0 w 120"/>
                <a:gd name="T3" fmla="*/ 0 h 43"/>
                <a:gd name="T4" fmla="*/ 1 w 120"/>
                <a:gd name="T5" fmla="*/ 1 h 43"/>
                <a:gd name="T6" fmla="*/ 4 w 120"/>
                <a:gd name="T7" fmla="*/ 2 h 43"/>
                <a:gd name="T8" fmla="*/ 9 w 120"/>
                <a:gd name="T9" fmla="*/ 4 h 43"/>
                <a:gd name="T10" fmla="*/ 14 w 120"/>
                <a:gd name="T11" fmla="*/ 7 h 43"/>
                <a:gd name="T12" fmla="*/ 20 w 120"/>
                <a:gd name="T13" fmla="*/ 9 h 43"/>
                <a:gd name="T14" fmla="*/ 26 w 120"/>
                <a:gd name="T15" fmla="*/ 11 h 43"/>
                <a:gd name="T16" fmla="*/ 33 w 120"/>
                <a:gd name="T17" fmla="*/ 13 h 43"/>
                <a:gd name="T18" fmla="*/ 40 w 120"/>
                <a:gd name="T19" fmla="*/ 14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43"/>
                <a:gd name="T32" fmla="*/ 120 w 12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43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3" y="7"/>
                  </a:lnTo>
                  <a:lnTo>
                    <a:pt x="26" y="13"/>
                  </a:lnTo>
                  <a:lnTo>
                    <a:pt x="41" y="20"/>
                  </a:lnTo>
                  <a:lnTo>
                    <a:pt x="59" y="28"/>
                  </a:lnTo>
                  <a:lnTo>
                    <a:pt x="78" y="34"/>
                  </a:lnTo>
                  <a:lnTo>
                    <a:pt x="100" y="40"/>
                  </a:lnTo>
                  <a:lnTo>
                    <a:pt x="120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4" name="Freeform 126"/>
            <p:cNvSpPr>
              <a:spLocks/>
            </p:cNvSpPr>
            <p:nvPr/>
          </p:nvSpPr>
          <p:spPr bwMode="auto">
            <a:xfrm>
              <a:off x="1263" y="2137"/>
              <a:ext cx="41" cy="10"/>
            </a:xfrm>
            <a:custGeom>
              <a:avLst/>
              <a:gdLst>
                <a:gd name="T0" fmla="*/ 0 w 123"/>
                <a:gd name="T1" fmla="*/ 0 h 29"/>
                <a:gd name="T2" fmla="*/ 0 w 123"/>
                <a:gd name="T3" fmla="*/ 0 h 29"/>
                <a:gd name="T4" fmla="*/ 2 w 123"/>
                <a:gd name="T5" fmla="*/ 1 h 29"/>
                <a:gd name="T6" fmla="*/ 6 w 123"/>
                <a:gd name="T7" fmla="*/ 2 h 29"/>
                <a:gd name="T8" fmla="*/ 10 w 123"/>
                <a:gd name="T9" fmla="*/ 4 h 29"/>
                <a:gd name="T10" fmla="*/ 16 w 123"/>
                <a:gd name="T11" fmla="*/ 6 h 29"/>
                <a:gd name="T12" fmla="*/ 22 w 123"/>
                <a:gd name="T13" fmla="*/ 8 h 29"/>
                <a:gd name="T14" fmla="*/ 29 w 123"/>
                <a:gd name="T15" fmla="*/ 9 h 29"/>
                <a:gd name="T16" fmla="*/ 35 w 123"/>
                <a:gd name="T17" fmla="*/ 10 h 29"/>
                <a:gd name="T18" fmla="*/ 41 w 123"/>
                <a:gd name="T19" fmla="*/ 1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29"/>
                <a:gd name="T32" fmla="*/ 123 w 123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29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17" y="7"/>
                  </a:lnTo>
                  <a:lnTo>
                    <a:pt x="31" y="12"/>
                  </a:lnTo>
                  <a:lnTo>
                    <a:pt x="48" y="17"/>
                  </a:lnTo>
                  <a:lnTo>
                    <a:pt x="67" y="22"/>
                  </a:lnTo>
                  <a:lnTo>
                    <a:pt x="87" y="26"/>
                  </a:lnTo>
                  <a:lnTo>
                    <a:pt x="105" y="28"/>
                  </a:lnTo>
                  <a:lnTo>
                    <a:pt x="123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5" name="Freeform 127"/>
            <p:cNvSpPr>
              <a:spLocks/>
            </p:cNvSpPr>
            <p:nvPr/>
          </p:nvSpPr>
          <p:spPr bwMode="auto">
            <a:xfrm>
              <a:off x="1265" y="1905"/>
              <a:ext cx="47" cy="30"/>
            </a:xfrm>
            <a:custGeom>
              <a:avLst/>
              <a:gdLst>
                <a:gd name="T0" fmla="*/ 41 w 140"/>
                <a:gd name="T1" fmla="*/ 13 h 92"/>
                <a:gd name="T2" fmla="*/ 43 w 140"/>
                <a:gd name="T3" fmla="*/ 15 h 92"/>
                <a:gd name="T4" fmla="*/ 45 w 140"/>
                <a:gd name="T5" fmla="*/ 18 h 92"/>
                <a:gd name="T6" fmla="*/ 46 w 140"/>
                <a:gd name="T7" fmla="*/ 20 h 92"/>
                <a:gd name="T8" fmla="*/ 47 w 140"/>
                <a:gd name="T9" fmla="*/ 20 h 92"/>
                <a:gd name="T10" fmla="*/ 42 w 140"/>
                <a:gd name="T11" fmla="*/ 20 h 92"/>
                <a:gd name="T12" fmla="*/ 37 w 140"/>
                <a:gd name="T13" fmla="*/ 21 h 92"/>
                <a:gd name="T14" fmla="*/ 32 w 140"/>
                <a:gd name="T15" fmla="*/ 22 h 92"/>
                <a:gd name="T16" fmla="*/ 28 w 140"/>
                <a:gd name="T17" fmla="*/ 23 h 92"/>
                <a:gd name="T18" fmla="*/ 24 w 140"/>
                <a:gd name="T19" fmla="*/ 25 h 92"/>
                <a:gd name="T20" fmla="*/ 20 w 140"/>
                <a:gd name="T21" fmla="*/ 27 h 92"/>
                <a:gd name="T22" fmla="*/ 18 w 140"/>
                <a:gd name="T23" fmla="*/ 28 h 92"/>
                <a:gd name="T24" fmla="*/ 17 w 140"/>
                <a:gd name="T25" fmla="*/ 29 h 92"/>
                <a:gd name="T26" fmla="*/ 16 w 140"/>
                <a:gd name="T27" fmla="*/ 30 h 92"/>
                <a:gd name="T28" fmla="*/ 15 w 140"/>
                <a:gd name="T29" fmla="*/ 30 h 92"/>
                <a:gd name="T30" fmla="*/ 14 w 140"/>
                <a:gd name="T31" fmla="*/ 30 h 92"/>
                <a:gd name="T32" fmla="*/ 14 w 140"/>
                <a:gd name="T33" fmla="*/ 29 h 92"/>
                <a:gd name="T34" fmla="*/ 13 w 140"/>
                <a:gd name="T35" fmla="*/ 29 h 92"/>
                <a:gd name="T36" fmla="*/ 12 w 140"/>
                <a:gd name="T37" fmla="*/ 27 h 92"/>
                <a:gd name="T38" fmla="*/ 10 w 140"/>
                <a:gd name="T39" fmla="*/ 25 h 92"/>
                <a:gd name="T40" fmla="*/ 8 w 140"/>
                <a:gd name="T41" fmla="*/ 23 h 92"/>
                <a:gd name="T42" fmla="*/ 6 w 140"/>
                <a:gd name="T43" fmla="*/ 21 h 92"/>
                <a:gd name="T44" fmla="*/ 4 w 140"/>
                <a:gd name="T45" fmla="*/ 19 h 92"/>
                <a:gd name="T46" fmla="*/ 2 w 140"/>
                <a:gd name="T47" fmla="*/ 18 h 92"/>
                <a:gd name="T48" fmla="*/ 1 w 140"/>
                <a:gd name="T49" fmla="*/ 17 h 92"/>
                <a:gd name="T50" fmla="*/ 0 w 140"/>
                <a:gd name="T51" fmla="*/ 14 h 92"/>
                <a:gd name="T52" fmla="*/ 1 w 140"/>
                <a:gd name="T53" fmla="*/ 10 h 92"/>
                <a:gd name="T54" fmla="*/ 3 w 140"/>
                <a:gd name="T55" fmla="*/ 7 h 92"/>
                <a:gd name="T56" fmla="*/ 7 w 140"/>
                <a:gd name="T57" fmla="*/ 4 h 92"/>
                <a:gd name="T58" fmla="*/ 12 w 140"/>
                <a:gd name="T59" fmla="*/ 1 h 92"/>
                <a:gd name="T60" fmla="*/ 18 w 140"/>
                <a:gd name="T61" fmla="*/ 0 h 92"/>
                <a:gd name="T62" fmla="*/ 25 w 140"/>
                <a:gd name="T63" fmla="*/ 1 h 92"/>
                <a:gd name="T64" fmla="*/ 32 w 140"/>
                <a:gd name="T65" fmla="*/ 4 h 92"/>
                <a:gd name="T66" fmla="*/ 34 w 140"/>
                <a:gd name="T67" fmla="*/ 6 h 92"/>
                <a:gd name="T68" fmla="*/ 36 w 140"/>
                <a:gd name="T69" fmla="*/ 8 h 92"/>
                <a:gd name="T70" fmla="*/ 38 w 140"/>
                <a:gd name="T71" fmla="*/ 10 h 92"/>
                <a:gd name="T72" fmla="*/ 40 w 140"/>
                <a:gd name="T73" fmla="*/ 12 h 92"/>
                <a:gd name="T74" fmla="*/ 41 w 140"/>
                <a:gd name="T75" fmla="*/ 1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0"/>
                <a:gd name="T115" fmla="*/ 0 h 92"/>
                <a:gd name="T116" fmla="*/ 140 w 140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0" h="92">
                  <a:moveTo>
                    <a:pt x="122" y="41"/>
                  </a:moveTo>
                  <a:lnTo>
                    <a:pt x="127" y="47"/>
                  </a:lnTo>
                  <a:lnTo>
                    <a:pt x="133" y="54"/>
                  </a:lnTo>
                  <a:lnTo>
                    <a:pt x="138" y="60"/>
                  </a:lnTo>
                  <a:lnTo>
                    <a:pt x="140" y="62"/>
                  </a:lnTo>
                  <a:lnTo>
                    <a:pt x="125" y="61"/>
                  </a:lnTo>
                  <a:lnTo>
                    <a:pt x="110" y="63"/>
                  </a:lnTo>
                  <a:lnTo>
                    <a:pt x="95" y="67"/>
                  </a:lnTo>
                  <a:lnTo>
                    <a:pt x="82" y="72"/>
                  </a:lnTo>
                  <a:lnTo>
                    <a:pt x="70" y="78"/>
                  </a:lnTo>
                  <a:lnTo>
                    <a:pt x="61" y="83"/>
                  </a:lnTo>
                  <a:lnTo>
                    <a:pt x="53" y="87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46" y="92"/>
                  </a:lnTo>
                  <a:lnTo>
                    <a:pt x="43" y="92"/>
                  </a:lnTo>
                  <a:lnTo>
                    <a:pt x="41" y="90"/>
                  </a:lnTo>
                  <a:lnTo>
                    <a:pt x="39" y="88"/>
                  </a:lnTo>
                  <a:lnTo>
                    <a:pt x="35" y="83"/>
                  </a:lnTo>
                  <a:lnTo>
                    <a:pt x="30" y="77"/>
                  </a:lnTo>
                  <a:lnTo>
                    <a:pt x="24" y="71"/>
                  </a:lnTo>
                  <a:lnTo>
                    <a:pt x="18" y="64"/>
                  </a:lnTo>
                  <a:lnTo>
                    <a:pt x="11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6" y="3"/>
                  </a:lnTo>
                  <a:lnTo>
                    <a:pt x="53" y="0"/>
                  </a:lnTo>
                  <a:lnTo>
                    <a:pt x="73" y="2"/>
                  </a:lnTo>
                  <a:lnTo>
                    <a:pt x="95" y="12"/>
                  </a:lnTo>
                  <a:lnTo>
                    <a:pt x="101" y="19"/>
                  </a:lnTo>
                  <a:lnTo>
                    <a:pt x="106" y="25"/>
                  </a:lnTo>
                  <a:lnTo>
                    <a:pt x="112" y="31"/>
                  </a:lnTo>
                  <a:lnTo>
                    <a:pt x="119" y="38"/>
                  </a:lnTo>
                  <a:lnTo>
                    <a:pt x="122" y="4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6" name="Freeform 128"/>
            <p:cNvSpPr>
              <a:spLocks/>
            </p:cNvSpPr>
            <p:nvPr/>
          </p:nvSpPr>
          <p:spPr bwMode="auto">
            <a:xfrm>
              <a:off x="1265" y="1905"/>
              <a:ext cx="47" cy="30"/>
            </a:xfrm>
            <a:custGeom>
              <a:avLst/>
              <a:gdLst>
                <a:gd name="T0" fmla="*/ 41 w 140"/>
                <a:gd name="T1" fmla="*/ 13 h 92"/>
                <a:gd name="T2" fmla="*/ 41 w 140"/>
                <a:gd name="T3" fmla="*/ 13 h 92"/>
                <a:gd name="T4" fmla="*/ 43 w 140"/>
                <a:gd name="T5" fmla="*/ 15 h 92"/>
                <a:gd name="T6" fmla="*/ 45 w 140"/>
                <a:gd name="T7" fmla="*/ 18 h 92"/>
                <a:gd name="T8" fmla="*/ 46 w 140"/>
                <a:gd name="T9" fmla="*/ 20 h 92"/>
                <a:gd name="T10" fmla="*/ 47 w 140"/>
                <a:gd name="T11" fmla="*/ 20 h 92"/>
                <a:gd name="T12" fmla="*/ 47 w 140"/>
                <a:gd name="T13" fmla="*/ 20 h 92"/>
                <a:gd name="T14" fmla="*/ 42 w 140"/>
                <a:gd name="T15" fmla="*/ 20 h 92"/>
                <a:gd name="T16" fmla="*/ 37 w 140"/>
                <a:gd name="T17" fmla="*/ 21 h 92"/>
                <a:gd name="T18" fmla="*/ 32 w 140"/>
                <a:gd name="T19" fmla="*/ 22 h 92"/>
                <a:gd name="T20" fmla="*/ 28 w 140"/>
                <a:gd name="T21" fmla="*/ 23 h 92"/>
                <a:gd name="T22" fmla="*/ 24 w 140"/>
                <a:gd name="T23" fmla="*/ 25 h 92"/>
                <a:gd name="T24" fmla="*/ 20 w 140"/>
                <a:gd name="T25" fmla="*/ 27 h 92"/>
                <a:gd name="T26" fmla="*/ 18 w 140"/>
                <a:gd name="T27" fmla="*/ 28 h 92"/>
                <a:gd name="T28" fmla="*/ 17 w 140"/>
                <a:gd name="T29" fmla="*/ 29 h 92"/>
                <a:gd name="T30" fmla="*/ 17 w 140"/>
                <a:gd name="T31" fmla="*/ 29 h 92"/>
                <a:gd name="T32" fmla="*/ 16 w 140"/>
                <a:gd name="T33" fmla="*/ 30 h 92"/>
                <a:gd name="T34" fmla="*/ 15 w 140"/>
                <a:gd name="T35" fmla="*/ 30 h 92"/>
                <a:gd name="T36" fmla="*/ 14 w 140"/>
                <a:gd name="T37" fmla="*/ 30 h 92"/>
                <a:gd name="T38" fmla="*/ 14 w 140"/>
                <a:gd name="T39" fmla="*/ 29 h 92"/>
                <a:gd name="T40" fmla="*/ 14 w 140"/>
                <a:gd name="T41" fmla="*/ 29 h 92"/>
                <a:gd name="T42" fmla="*/ 13 w 140"/>
                <a:gd name="T43" fmla="*/ 29 h 92"/>
                <a:gd name="T44" fmla="*/ 12 w 140"/>
                <a:gd name="T45" fmla="*/ 27 h 92"/>
                <a:gd name="T46" fmla="*/ 10 w 140"/>
                <a:gd name="T47" fmla="*/ 25 h 92"/>
                <a:gd name="T48" fmla="*/ 8 w 140"/>
                <a:gd name="T49" fmla="*/ 23 h 92"/>
                <a:gd name="T50" fmla="*/ 6 w 140"/>
                <a:gd name="T51" fmla="*/ 21 h 92"/>
                <a:gd name="T52" fmla="*/ 4 w 140"/>
                <a:gd name="T53" fmla="*/ 19 h 92"/>
                <a:gd name="T54" fmla="*/ 2 w 140"/>
                <a:gd name="T55" fmla="*/ 18 h 92"/>
                <a:gd name="T56" fmla="*/ 1 w 140"/>
                <a:gd name="T57" fmla="*/ 17 h 92"/>
                <a:gd name="T58" fmla="*/ 1 w 140"/>
                <a:gd name="T59" fmla="*/ 17 h 92"/>
                <a:gd name="T60" fmla="*/ 0 w 140"/>
                <a:gd name="T61" fmla="*/ 14 h 92"/>
                <a:gd name="T62" fmla="*/ 1 w 140"/>
                <a:gd name="T63" fmla="*/ 10 h 92"/>
                <a:gd name="T64" fmla="*/ 3 w 140"/>
                <a:gd name="T65" fmla="*/ 7 h 92"/>
                <a:gd name="T66" fmla="*/ 7 w 140"/>
                <a:gd name="T67" fmla="*/ 4 h 92"/>
                <a:gd name="T68" fmla="*/ 12 w 140"/>
                <a:gd name="T69" fmla="*/ 1 h 92"/>
                <a:gd name="T70" fmla="*/ 18 w 140"/>
                <a:gd name="T71" fmla="*/ 0 h 92"/>
                <a:gd name="T72" fmla="*/ 25 w 140"/>
                <a:gd name="T73" fmla="*/ 1 h 92"/>
                <a:gd name="T74" fmla="*/ 32 w 140"/>
                <a:gd name="T75" fmla="*/ 4 h 92"/>
                <a:gd name="T76" fmla="*/ 32 w 140"/>
                <a:gd name="T77" fmla="*/ 4 h 92"/>
                <a:gd name="T78" fmla="*/ 34 w 140"/>
                <a:gd name="T79" fmla="*/ 6 h 92"/>
                <a:gd name="T80" fmla="*/ 36 w 140"/>
                <a:gd name="T81" fmla="*/ 8 h 92"/>
                <a:gd name="T82" fmla="*/ 38 w 140"/>
                <a:gd name="T83" fmla="*/ 10 h 92"/>
                <a:gd name="T84" fmla="*/ 40 w 140"/>
                <a:gd name="T85" fmla="*/ 12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"/>
                <a:gd name="T130" fmla="*/ 0 h 92"/>
                <a:gd name="T131" fmla="*/ 140 w 14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" h="92">
                  <a:moveTo>
                    <a:pt x="122" y="41"/>
                  </a:moveTo>
                  <a:lnTo>
                    <a:pt x="122" y="41"/>
                  </a:lnTo>
                  <a:lnTo>
                    <a:pt x="127" y="47"/>
                  </a:lnTo>
                  <a:lnTo>
                    <a:pt x="133" y="54"/>
                  </a:lnTo>
                  <a:lnTo>
                    <a:pt x="138" y="60"/>
                  </a:lnTo>
                  <a:lnTo>
                    <a:pt x="140" y="62"/>
                  </a:lnTo>
                  <a:lnTo>
                    <a:pt x="125" y="61"/>
                  </a:lnTo>
                  <a:lnTo>
                    <a:pt x="110" y="63"/>
                  </a:lnTo>
                  <a:lnTo>
                    <a:pt x="95" y="67"/>
                  </a:lnTo>
                  <a:lnTo>
                    <a:pt x="82" y="72"/>
                  </a:lnTo>
                  <a:lnTo>
                    <a:pt x="70" y="78"/>
                  </a:lnTo>
                  <a:lnTo>
                    <a:pt x="61" y="83"/>
                  </a:lnTo>
                  <a:lnTo>
                    <a:pt x="53" y="87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46" y="92"/>
                  </a:lnTo>
                  <a:lnTo>
                    <a:pt x="43" y="92"/>
                  </a:lnTo>
                  <a:lnTo>
                    <a:pt x="41" y="90"/>
                  </a:lnTo>
                  <a:lnTo>
                    <a:pt x="39" y="88"/>
                  </a:lnTo>
                  <a:lnTo>
                    <a:pt x="35" y="83"/>
                  </a:lnTo>
                  <a:lnTo>
                    <a:pt x="30" y="77"/>
                  </a:lnTo>
                  <a:lnTo>
                    <a:pt x="24" y="71"/>
                  </a:lnTo>
                  <a:lnTo>
                    <a:pt x="18" y="64"/>
                  </a:lnTo>
                  <a:lnTo>
                    <a:pt x="11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6" y="3"/>
                  </a:lnTo>
                  <a:lnTo>
                    <a:pt x="53" y="0"/>
                  </a:lnTo>
                  <a:lnTo>
                    <a:pt x="73" y="2"/>
                  </a:lnTo>
                  <a:lnTo>
                    <a:pt x="95" y="12"/>
                  </a:lnTo>
                  <a:lnTo>
                    <a:pt x="101" y="19"/>
                  </a:lnTo>
                  <a:lnTo>
                    <a:pt x="106" y="25"/>
                  </a:lnTo>
                  <a:lnTo>
                    <a:pt x="112" y="31"/>
                  </a:lnTo>
                  <a:lnTo>
                    <a:pt x="119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7" name="Freeform 129"/>
            <p:cNvSpPr>
              <a:spLocks/>
            </p:cNvSpPr>
            <p:nvPr/>
          </p:nvSpPr>
          <p:spPr bwMode="auto">
            <a:xfrm>
              <a:off x="1266" y="1967"/>
              <a:ext cx="33" cy="34"/>
            </a:xfrm>
            <a:custGeom>
              <a:avLst/>
              <a:gdLst>
                <a:gd name="T0" fmla="*/ 0 w 97"/>
                <a:gd name="T1" fmla="*/ 0 h 104"/>
                <a:gd name="T2" fmla="*/ 0 w 97"/>
                <a:gd name="T3" fmla="*/ 0 h 104"/>
                <a:gd name="T4" fmla="*/ 1 w 97"/>
                <a:gd name="T5" fmla="*/ 2 h 104"/>
                <a:gd name="T6" fmla="*/ 4 w 97"/>
                <a:gd name="T7" fmla="*/ 6 h 104"/>
                <a:gd name="T8" fmla="*/ 7 w 97"/>
                <a:gd name="T9" fmla="*/ 10 h 104"/>
                <a:gd name="T10" fmla="*/ 11 w 97"/>
                <a:gd name="T11" fmla="*/ 15 h 104"/>
                <a:gd name="T12" fmla="*/ 16 w 97"/>
                <a:gd name="T13" fmla="*/ 21 h 104"/>
                <a:gd name="T14" fmla="*/ 21 w 97"/>
                <a:gd name="T15" fmla="*/ 26 h 104"/>
                <a:gd name="T16" fmla="*/ 27 w 97"/>
                <a:gd name="T17" fmla="*/ 30 h 104"/>
                <a:gd name="T18" fmla="*/ 33 w 97"/>
                <a:gd name="T19" fmla="*/ 34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104"/>
                <a:gd name="T32" fmla="*/ 97 w 97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104">
                  <a:moveTo>
                    <a:pt x="0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1" y="17"/>
                  </a:lnTo>
                  <a:lnTo>
                    <a:pt x="20" y="31"/>
                  </a:lnTo>
                  <a:lnTo>
                    <a:pt x="33" y="46"/>
                  </a:lnTo>
                  <a:lnTo>
                    <a:pt x="47" y="63"/>
                  </a:lnTo>
                  <a:lnTo>
                    <a:pt x="63" y="78"/>
                  </a:lnTo>
                  <a:lnTo>
                    <a:pt x="80" y="93"/>
                  </a:lnTo>
                  <a:lnTo>
                    <a:pt x="97" y="10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8" name="Freeform 130"/>
            <p:cNvSpPr>
              <a:spLocks/>
            </p:cNvSpPr>
            <p:nvPr/>
          </p:nvSpPr>
          <p:spPr bwMode="auto">
            <a:xfrm>
              <a:off x="1226" y="1986"/>
              <a:ext cx="59" cy="5"/>
            </a:xfrm>
            <a:custGeom>
              <a:avLst/>
              <a:gdLst>
                <a:gd name="T0" fmla="*/ 1 w 178"/>
                <a:gd name="T1" fmla="*/ 0 h 15"/>
                <a:gd name="T2" fmla="*/ 1 w 178"/>
                <a:gd name="T3" fmla="*/ 0 h 15"/>
                <a:gd name="T4" fmla="*/ 1 w 178"/>
                <a:gd name="T5" fmla="*/ 1 h 15"/>
                <a:gd name="T6" fmla="*/ 0 w 178"/>
                <a:gd name="T7" fmla="*/ 3 h 15"/>
                <a:gd name="T8" fmla="*/ 0 w 178"/>
                <a:gd name="T9" fmla="*/ 5 h 15"/>
                <a:gd name="T10" fmla="*/ 59 w 178"/>
                <a:gd name="T11" fmla="*/ 5 h 15"/>
                <a:gd name="T12" fmla="*/ 54 w 178"/>
                <a:gd name="T13" fmla="*/ 0 h 15"/>
                <a:gd name="T14" fmla="*/ 1 w 178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8"/>
                <a:gd name="T25" fmla="*/ 0 h 15"/>
                <a:gd name="T26" fmla="*/ 178 w 178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8" h="15">
                  <a:moveTo>
                    <a:pt x="4" y="0"/>
                  </a:moveTo>
                  <a:lnTo>
                    <a:pt x="4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19" name="Freeform 131"/>
            <p:cNvSpPr>
              <a:spLocks/>
            </p:cNvSpPr>
            <p:nvPr/>
          </p:nvSpPr>
          <p:spPr bwMode="auto">
            <a:xfrm>
              <a:off x="1223" y="1965"/>
              <a:ext cx="45" cy="21"/>
            </a:xfrm>
            <a:custGeom>
              <a:avLst/>
              <a:gdLst>
                <a:gd name="T0" fmla="*/ 41 w 134"/>
                <a:gd name="T1" fmla="*/ 0 h 63"/>
                <a:gd name="T2" fmla="*/ 40 w 134"/>
                <a:gd name="T3" fmla="*/ 0 h 63"/>
                <a:gd name="T4" fmla="*/ 38 w 134"/>
                <a:gd name="T5" fmla="*/ 0 h 63"/>
                <a:gd name="T6" fmla="*/ 36 w 134"/>
                <a:gd name="T7" fmla="*/ 1 h 63"/>
                <a:gd name="T8" fmla="*/ 32 w 134"/>
                <a:gd name="T9" fmla="*/ 1 h 63"/>
                <a:gd name="T10" fmla="*/ 28 w 134"/>
                <a:gd name="T11" fmla="*/ 2 h 63"/>
                <a:gd name="T12" fmla="*/ 24 w 134"/>
                <a:gd name="T13" fmla="*/ 3 h 63"/>
                <a:gd name="T14" fmla="*/ 19 w 134"/>
                <a:gd name="T15" fmla="*/ 5 h 63"/>
                <a:gd name="T16" fmla="*/ 15 w 134"/>
                <a:gd name="T17" fmla="*/ 7 h 63"/>
                <a:gd name="T18" fmla="*/ 13 w 134"/>
                <a:gd name="T19" fmla="*/ 7 h 63"/>
                <a:gd name="T20" fmla="*/ 11 w 134"/>
                <a:gd name="T21" fmla="*/ 9 h 63"/>
                <a:gd name="T22" fmla="*/ 9 w 134"/>
                <a:gd name="T23" fmla="*/ 10 h 63"/>
                <a:gd name="T24" fmla="*/ 7 w 134"/>
                <a:gd name="T25" fmla="*/ 12 h 63"/>
                <a:gd name="T26" fmla="*/ 5 w 134"/>
                <a:gd name="T27" fmla="*/ 14 h 63"/>
                <a:gd name="T28" fmla="*/ 3 w 134"/>
                <a:gd name="T29" fmla="*/ 16 h 63"/>
                <a:gd name="T30" fmla="*/ 1 w 134"/>
                <a:gd name="T31" fmla="*/ 18 h 63"/>
                <a:gd name="T32" fmla="*/ 0 w 134"/>
                <a:gd name="T33" fmla="*/ 21 h 63"/>
                <a:gd name="T34" fmla="*/ 9 w 134"/>
                <a:gd name="T35" fmla="*/ 21 h 63"/>
                <a:gd name="T36" fmla="*/ 10 w 134"/>
                <a:gd name="T37" fmla="*/ 20 h 63"/>
                <a:gd name="T38" fmla="*/ 10 w 134"/>
                <a:gd name="T39" fmla="*/ 20 h 63"/>
                <a:gd name="T40" fmla="*/ 11 w 134"/>
                <a:gd name="T41" fmla="*/ 19 h 63"/>
                <a:gd name="T42" fmla="*/ 12 w 134"/>
                <a:gd name="T43" fmla="*/ 17 h 63"/>
                <a:gd name="T44" fmla="*/ 14 w 134"/>
                <a:gd name="T45" fmla="*/ 16 h 63"/>
                <a:gd name="T46" fmla="*/ 15 w 134"/>
                <a:gd name="T47" fmla="*/ 14 h 63"/>
                <a:gd name="T48" fmla="*/ 17 w 134"/>
                <a:gd name="T49" fmla="*/ 13 h 63"/>
                <a:gd name="T50" fmla="*/ 19 w 134"/>
                <a:gd name="T51" fmla="*/ 12 h 63"/>
                <a:gd name="T52" fmla="*/ 21 w 134"/>
                <a:gd name="T53" fmla="*/ 11 h 63"/>
                <a:gd name="T54" fmla="*/ 24 w 134"/>
                <a:gd name="T55" fmla="*/ 10 h 63"/>
                <a:gd name="T56" fmla="*/ 27 w 134"/>
                <a:gd name="T57" fmla="*/ 10 h 63"/>
                <a:gd name="T58" fmla="*/ 31 w 134"/>
                <a:gd name="T59" fmla="*/ 9 h 63"/>
                <a:gd name="T60" fmla="*/ 34 w 134"/>
                <a:gd name="T61" fmla="*/ 8 h 63"/>
                <a:gd name="T62" fmla="*/ 38 w 134"/>
                <a:gd name="T63" fmla="*/ 7 h 63"/>
                <a:gd name="T64" fmla="*/ 41 w 134"/>
                <a:gd name="T65" fmla="*/ 7 h 63"/>
                <a:gd name="T66" fmla="*/ 45 w 134"/>
                <a:gd name="T67" fmla="*/ 7 h 63"/>
                <a:gd name="T68" fmla="*/ 41 w 134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"/>
                <a:gd name="T106" fmla="*/ 0 h 63"/>
                <a:gd name="T107" fmla="*/ 134 w 134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" h="63">
                  <a:moveTo>
                    <a:pt x="122" y="0"/>
                  </a:moveTo>
                  <a:lnTo>
                    <a:pt x="120" y="0"/>
                  </a:lnTo>
                  <a:lnTo>
                    <a:pt x="114" y="1"/>
                  </a:lnTo>
                  <a:lnTo>
                    <a:pt x="106" y="2"/>
                  </a:lnTo>
                  <a:lnTo>
                    <a:pt x="95" y="3"/>
                  </a:lnTo>
                  <a:lnTo>
                    <a:pt x="83" y="6"/>
                  </a:lnTo>
                  <a:lnTo>
                    <a:pt x="70" y="9"/>
                  </a:lnTo>
                  <a:lnTo>
                    <a:pt x="57" y="14"/>
                  </a:lnTo>
                  <a:lnTo>
                    <a:pt x="44" y="20"/>
                  </a:lnTo>
                  <a:lnTo>
                    <a:pt x="40" y="22"/>
                  </a:lnTo>
                  <a:lnTo>
                    <a:pt x="34" y="26"/>
                  </a:lnTo>
                  <a:lnTo>
                    <a:pt x="28" y="30"/>
                  </a:lnTo>
                  <a:lnTo>
                    <a:pt x="21" y="35"/>
                  </a:lnTo>
                  <a:lnTo>
                    <a:pt x="15" y="41"/>
                  </a:lnTo>
                  <a:lnTo>
                    <a:pt x="8" y="48"/>
                  </a:lnTo>
                  <a:lnTo>
                    <a:pt x="3" y="55"/>
                  </a:lnTo>
                  <a:lnTo>
                    <a:pt x="0" y="63"/>
                  </a:lnTo>
                  <a:lnTo>
                    <a:pt x="28" y="62"/>
                  </a:lnTo>
                  <a:lnTo>
                    <a:pt x="29" y="61"/>
                  </a:lnTo>
                  <a:lnTo>
                    <a:pt x="30" y="59"/>
                  </a:lnTo>
                  <a:lnTo>
                    <a:pt x="33" y="56"/>
                  </a:lnTo>
                  <a:lnTo>
                    <a:pt x="37" y="52"/>
                  </a:lnTo>
                  <a:lnTo>
                    <a:pt x="41" y="47"/>
                  </a:lnTo>
                  <a:lnTo>
                    <a:pt x="46" y="43"/>
                  </a:lnTo>
                  <a:lnTo>
                    <a:pt x="52" y="39"/>
                  </a:lnTo>
                  <a:lnTo>
                    <a:pt x="58" y="36"/>
                  </a:lnTo>
                  <a:lnTo>
                    <a:pt x="64" y="34"/>
                  </a:lnTo>
                  <a:lnTo>
                    <a:pt x="72" y="31"/>
                  </a:lnTo>
                  <a:lnTo>
                    <a:pt x="81" y="29"/>
                  </a:lnTo>
                  <a:lnTo>
                    <a:pt x="91" y="26"/>
                  </a:lnTo>
                  <a:lnTo>
                    <a:pt x="101" y="24"/>
                  </a:lnTo>
                  <a:lnTo>
                    <a:pt x="112" y="22"/>
                  </a:lnTo>
                  <a:lnTo>
                    <a:pt x="123" y="21"/>
                  </a:lnTo>
                  <a:lnTo>
                    <a:pt x="134" y="2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0" name="Freeform 132"/>
            <p:cNvSpPr>
              <a:spLocks/>
            </p:cNvSpPr>
            <p:nvPr/>
          </p:nvSpPr>
          <p:spPr bwMode="auto">
            <a:xfrm>
              <a:off x="1224" y="1991"/>
              <a:ext cx="12" cy="25"/>
            </a:xfrm>
            <a:custGeom>
              <a:avLst/>
              <a:gdLst>
                <a:gd name="T0" fmla="*/ 0 w 36"/>
                <a:gd name="T1" fmla="*/ 0 h 75"/>
                <a:gd name="T2" fmla="*/ 7 w 36"/>
                <a:gd name="T3" fmla="*/ 0 h 75"/>
                <a:gd name="T4" fmla="*/ 6 w 36"/>
                <a:gd name="T5" fmla="*/ 5 h 75"/>
                <a:gd name="T6" fmla="*/ 5 w 36"/>
                <a:gd name="T7" fmla="*/ 9 h 75"/>
                <a:gd name="T8" fmla="*/ 5 w 36"/>
                <a:gd name="T9" fmla="*/ 14 h 75"/>
                <a:gd name="T10" fmla="*/ 7 w 36"/>
                <a:gd name="T11" fmla="*/ 19 h 75"/>
                <a:gd name="T12" fmla="*/ 12 w 36"/>
                <a:gd name="T13" fmla="*/ 25 h 75"/>
                <a:gd name="T14" fmla="*/ 10 w 36"/>
                <a:gd name="T15" fmla="*/ 24 h 75"/>
                <a:gd name="T16" fmla="*/ 7 w 36"/>
                <a:gd name="T17" fmla="*/ 22 h 75"/>
                <a:gd name="T18" fmla="*/ 6 w 36"/>
                <a:gd name="T19" fmla="*/ 19 h 75"/>
                <a:gd name="T20" fmla="*/ 4 w 36"/>
                <a:gd name="T21" fmla="*/ 16 h 75"/>
                <a:gd name="T22" fmla="*/ 2 w 36"/>
                <a:gd name="T23" fmla="*/ 13 h 75"/>
                <a:gd name="T24" fmla="*/ 1 w 36"/>
                <a:gd name="T25" fmla="*/ 9 h 75"/>
                <a:gd name="T26" fmla="*/ 0 w 36"/>
                <a:gd name="T27" fmla="*/ 5 h 75"/>
                <a:gd name="T28" fmla="*/ 0 w 36"/>
                <a:gd name="T29" fmla="*/ 0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75"/>
                <a:gd name="T47" fmla="*/ 36 w 36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75">
                  <a:moveTo>
                    <a:pt x="0" y="1"/>
                  </a:moveTo>
                  <a:lnTo>
                    <a:pt x="21" y="0"/>
                  </a:lnTo>
                  <a:lnTo>
                    <a:pt x="19" y="15"/>
                  </a:lnTo>
                  <a:lnTo>
                    <a:pt x="14" y="26"/>
                  </a:lnTo>
                  <a:lnTo>
                    <a:pt x="14" y="41"/>
                  </a:lnTo>
                  <a:lnTo>
                    <a:pt x="21" y="58"/>
                  </a:lnTo>
                  <a:lnTo>
                    <a:pt x="36" y="75"/>
                  </a:lnTo>
                  <a:lnTo>
                    <a:pt x="29" y="71"/>
                  </a:lnTo>
                  <a:lnTo>
                    <a:pt x="22" y="66"/>
                  </a:lnTo>
                  <a:lnTo>
                    <a:pt x="17" y="57"/>
                  </a:lnTo>
                  <a:lnTo>
                    <a:pt x="12" y="49"/>
                  </a:lnTo>
                  <a:lnTo>
                    <a:pt x="7" y="39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421" name="Freeform 133"/>
            <p:cNvSpPr>
              <a:spLocks/>
            </p:cNvSpPr>
            <p:nvPr/>
          </p:nvSpPr>
          <p:spPr bwMode="auto">
            <a:xfrm>
              <a:off x="1224" y="1991"/>
              <a:ext cx="12" cy="25"/>
            </a:xfrm>
            <a:custGeom>
              <a:avLst/>
              <a:gdLst>
                <a:gd name="T0" fmla="*/ 0 w 36"/>
                <a:gd name="T1" fmla="*/ 0 h 75"/>
                <a:gd name="T2" fmla="*/ 7 w 36"/>
                <a:gd name="T3" fmla="*/ 0 h 75"/>
                <a:gd name="T4" fmla="*/ 6 w 36"/>
                <a:gd name="T5" fmla="*/ 5 h 75"/>
                <a:gd name="T6" fmla="*/ 6 w 36"/>
                <a:gd name="T7" fmla="*/ 5 h 75"/>
                <a:gd name="T8" fmla="*/ 5 w 36"/>
                <a:gd name="T9" fmla="*/ 9 h 75"/>
                <a:gd name="T10" fmla="*/ 5 w 36"/>
                <a:gd name="T11" fmla="*/ 14 h 75"/>
                <a:gd name="T12" fmla="*/ 7 w 36"/>
                <a:gd name="T13" fmla="*/ 19 h 75"/>
                <a:gd name="T14" fmla="*/ 12 w 36"/>
                <a:gd name="T15" fmla="*/ 25 h 75"/>
                <a:gd name="T16" fmla="*/ 12 w 36"/>
                <a:gd name="T17" fmla="*/ 25 h 75"/>
                <a:gd name="T18" fmla="*/ 10 w 36"/>
                <a:gd name="T19" fmla="*/ 24 h 75"/>
                <a:gd name="T20" fmla="*/ 7 w 36"/>
                <a:gd name="T21" fmla="*/ 22 h 75"/>
                <a:gd name="T22" fmla="*/ 6 w 36"/>
                <a:gd name="T23" fmla="*/ 19 h 75"/>
                <a:gd name="T24" fmla="*/ 4 w 36"/>
                <a:gd name="T25" fmla="*/ 16 h 75"/>
                <a:gd name="T26" fmla="*/ 2 w 36"/>
                <a:gd name="T27" fmla="*/ 13 h 75"/>
                <a:gd name="T28" fmla="*/ 1 w 36"/>
                <a:gd name="T29" fmla="*/ 9 h 75"/>
                <a:gd name="T30" fmla="*/ 0 w 36"/>
                <a:gd name="T31" fmla="*/ 5 h 75"/>
                <a:gd name="T32" fmla="*/ 0 w 36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75"/>
                <a:gd name="T53" fmla="*/ 36 w 36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75">
                  <a:moveTo>
                    <a:pt x="0" y="1"/>
                  </a:moveTo>
                  <a:lnTo>
                    <a:pt x="21" y="0"/>
                  </a:lnTo>
                  <a:lnTo>
                    <a:pt x="19" y="15"/>
                  </a:lnTo>
                  <a:lnTo>
                    <a:pt x="14" y="26"/>
                  </a:lnTo>
                  <a:lnTo>
                    <a:pt x="14" y="41"/>
                  </a:lnTo>
                  <a:lnTo>
                    <a:pt x="21" y="58"/>
                  </a:lnTo>
                  <a:lnTo>
                    <a:pt x="36" y="75"/>
                  </a:lnTo>
                  <a:lnTo>
                    <a:pt x="29" y="71"/>
                  </a:lnTo>
                  <a:lnTo>
                    <a:pt x="22" y="66"/>
                  </a:lnTo>
                  <a:lnTo>
                    <a:pt x="17" y="57"/>
                  </a:lnTo>
                  <a:lnTo>
                    <a:pt x="12" y="49"/>
                  </a:lnTo>
                  <a:lnTo>
                    <a:pt x="7" y="39"/>
                  </a:lnTo>
                  <a:lnTo>
                    <a:pt x="4" y="27"/>
                  </a:lnTo>
                  <a:lnTo>
                    <a:pt x="1" y="15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41318" name="Group 134"/>
          <p:cNvGrpSpPr>
            <a:grpSpLocks/>
          </p:cNvGrpSpPr>
          <p:nvPr/>
        </p:nvGrpSpPr>
        <p:grpSpPr bwMode="auto">
          <a:xfrm>
            <a:off x="1182688" y="4821238"/>
            <a:ext cx="1525587" cy="614362"/>
            <a:chOff x="871" y="3043"/>
            <a:chExt cx="961" cy="387"/>
          </a:xfrm>
        </p:grpSpPr>
        <p:sp>
          <p:nvSpPr>
            <p:cNvPr id="141321" name="Freeform 135"/>
            <p:cNvSpPr>
              <a:spLocks/>
            </p:cNvSpPr>
            <p:nvPr/>
          </p:nvSpPr>
          <p:spPr bwMode="auto">
            <a:xfrm>
              <a:off x="1437" y="3063"/>
              <a:ext cx="217" cy="333"/>
            </a:xfrm>
            <a:custGeom>
              <a:avLst/>
              <a:gdLst>
                <a:gd name="T0" fmla="*/ 121 w 435"/>
                <a:gd name="T1" fmla="*/ 275 h 668"/>
                <a:gd name="T2" fmla="*/ 111 w 435"/>
                <a:gd name="T3" fmla="*/ 260 h 668"/>
                <a:gd name="T4" fmla="*/ 100 w 435"/>
                <a:gd name="T5" fmla="*/ 242 h 668"/>
                <a:gd name="T6" fmla="*/ 92 w 435"/>
                <a:gd name="T7" fmla="*/ 226 h 668"/>
                <a:gd name="T8" fmla="*/ 87 w 435"/>
                <a:gd name="T9" fmla="*/ 216 h 668"/>
                <a:gd name="T10" fmla="*/ 79 w 435"/>
                <a:gd name="T11" fmla="*/ 197 h 668"/>
                <a:gd name="T12" fmla="*/ 66 w 435"/>
                <a:gd name="T13" fmla="*/ 175 h 668"/>
                <a:gd name="T14" fmla="*/ 55 w 435"/>
                <a:gd name="T15" fmla="*/ 158 h 668"/>
                <a:gd name="T16" fmla="*/ 45 w 435"/>
                <a:gd name="T17" fmla="*/ 152 h 668"/>
                <a:gd name="T18" fmla="*/ 34 w 435"/>
                <a:gd name="T19" fmla="*/ 152 h 668"/>
                <a:gd name="T20" fmla="*/ 24 w 435"/>
                <a:gd name="T21" fmla="*/ 152 h 668"/>
                <a:gd name="T22" fmla="*/ 16 w 435"/>
                <a:gd name="T23" fmla="*/ 146 h 668"/>
                <a:gd name="T24" fmla="*/ 12 w 435"/>
                <a:gd name="T25" fmla="*/ 125 h 668"/>
                <a:gd name="T26" fmla="*/ 11 w 435"/>
                <a:gd name="T27" fmla="*/ 102 h 668"/>
                <a:gd name="T28" fmla="*/ 7 w 435"/>
                <a:gd name="T29" fmla="*/ 79 h 668"/>
                <a:gd name="T30" fmla="*/ 0 w 435"/>
                <a:gd name="T31" fmla="*/ 48 h 668"/>
                <a:gd name="T32" fmla="*/ 8 w 435"/>
                <a:gd name="T33" fmla="*/ 16 h 668"/>
                <a:gd name="T34" fmla="*/ 19 w 435"/>
                <a:gd name="T35" fmla="*/ 2 h 668"/>
                <a:gd name="T36" fmla="*/ 28 w 435"/>
                <a:gd name="T37" fmla="*/ 3 h 668"/>
                <a:gd name="T38" fmla="*/ 32 w 435"/>
                <a:gd name="T39" fmla="*/ 17 h 668"/>
                <a:gd name="T40" fmla="*/ 30 w 435"/>
                <a:gd name="T41" fmla="*/ 32 h 668"/>
                <a:gd name="T42" fmla="*/ 33 w 435"/>
                <a:gd name="T43" fmla="*/ 53 h 668"/>
                <a:gd name="T44" fmla="*/ 39 w 435"/>
                <a:gd name="T45" fmla="*/ 65 h 668"/>
                <a:gd name="T46" fmla="*/ 47 w 435"/>
                <a:gd name="T47" fmla="*/ 76 h 668"/>
                <a:gd name="T48" fmla="*/ 58 w 435"/>
                <a:gd name="T49" fmla="*/ 88 h 668"/>
                <a:gd name="T50" fmla="*/ 67 w 435"/>
                <a:gd name="T51" fmla="*/ 100 h 668"/>
                <a:gd name="T52" fmla="*/ 72 w 435"/>
                <a:gd name="T53" fmla="*/ 110 h 668"/>
                <a:gd name="T54" fmla="*/ 76 w 435"/>
                <a:gd name="T55" fmla="*/ 119 h 668"/>
                <a:gd name="T56" fmla="*/ 83 w 435"/>
                <a:gd name="T57" fmla="*/ 127 h 668"/>
                <a:gd name="T58" fmla="*/ 90 w 435"/>
                <a:gd name="T59" fmla="*/ 135 h 668"/>
                <a:gd name="T60" fmla="*/ 102 w 435"/>
                <a:gd name="T61" fmla="*/ 150 h 668"/>
                <a:gd name="T62" fmla="*/ 132 w 435"/>
                <a:gd name="T63" fmla="*/ 183 h 668"/>
                <a:gd name="T64" fmla="*/ 170 w 435"/>
                <a:gd name="T65" fmla="*/ 224 h 668"/>
                <a:gd name="T66" fmla="*/ 199 w 435"/>
                <a:gd name="T67" fmla="*/ 254 h 668"/>
                <a:gd name="T68" fmla="*/ 208 w 435"/>
                <a:gd name="T69" fmla="*/ 264 h 668"/>
                <a:gd name="T70" fmla="*/ 214 w 435"/>
                <a:gd name="T71" fmla="*/ 281 h 668"/>
                <a:gd name="T72" fmla="*/ 217 w 435"/>
                <a:gd name="T73" fmla="*/ 303 h 668"/>
                <a:gd name="T74" fmla="*/ 211 w 435"/>
                <a:gd name="T75" fmla="*/ 323 h 668"/>
                <a:gd name="T76" fmla="*/ 192 w 435"/>
                <a:gd name="T77" fmla="*/ 333 h 668"/>
                <a:gd name="T78" fmla="*/ 169 w 435"/>
                <a:gd name="T79" fmla="*/ 328 h 668"/>
                <a:gd name="T80" fmla="*/ 147 w 435"/>
                <a:gd name="T81" fmla="*/ 311 h 668"/>
                <a:gd name="T82" fmla="*/ 131 w 435"/>
                <a:gd name="T83" fmla="*/ 289 h 6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5"/>
                <a:gd name="T127" fmla="*/ 0 h 668"/>
                <a:gd name="T128" fmla="*/ 435 w 435"/>
                <a:gd name="T129" fmla="*/ 668 h 6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5" h="668">
                  <a:moveTo>
                    <a:pt x="252" y="560"/>
                  </a:moveTo>
                  <a:lnTo>
                    <a:pt x="243" y="552"/>
                  </a:lnTo>
                  <a:lnTo>
                    <a:pt x="232" y="538"/>
                  </a:lnTo>
                  <a:lnTo>
                    <a:pt x="222" y="521"/>
                  </a:lnTo>
                  <a:lnTo>
                    <a:pt x="211" y="504"/>
                  </a:lnTo>
                  <a:lnTo>
                    <a:pt x="200" y="486"/>
                  </a:lnTo>
                  <a:lnTo>
                    <a:pt x="191" y="469"/>
                  </a:lnTo>
                  <a:lnTo>
                    <a:pt x="184" y="453"/>
                  </a:lnTo>
                  <a:lnTo>
                    <a:pt x="180" y="444"/>
                  </a:lnTo>
                  <a:lnTo>
                    <a:pt x="175" y="433"/>
                  </a:lnTo>
                  <a:lnTo>
                    <a:pt x="167" y="416"/>
                  </a:lnTo>
                  <a:lnTo>
                    <a:pt x="158" y="396"/>
                  </a:lnTo>
                  <a:lnTo>
                    <a:pt x="146" y="373"/>
                  </a:lnTo>
                  <a:lnTo>
                    <a:pt x="133" y="351"/>
                  </a:lnTo>
                  <a:lnTo>
                    <a:pt x="121" y="331"/>
                  </a:lnTo>
                  <a:lnTo>
                    <a:pt x="110" y="317"/>
                  </a:lnTo>
                  <a:lnTo>
                    <a:pt x="99" y="308"/>
                  </a:lnTo>
                  <a:lnTo>
                    <a:pt x="90" y="305"/>
                  </a:lnTo>
                  <a:lnTo>
                    <a:pt x="79" y="305"/>
                  </a:lnTo>
                  <a:lnTo>
                    <a:pt x="68" y="305"/>
                  </a:lnTo>
                  <a:lnTo>
                    <a:pt x="57" y="305"/>
                  </a:lnTo>
                  <a:lnTo>
                    <a:pt x="48" y="305"/>
                  </a:lnTo>
                  <a:lnTo>
                    <a:pt x="40" y="300"/>
                  </a:lnTo>
                  <a:lnTo>
                    <a:pt x="33" y="292"/>
                  </a:lnTo>
                  <a:lnTo>
                    <a:pt x="30" y="279"/>
                  </a:lnTo>
                  <a:lnTo>
                    <a:pt x="25" y="251"/>
                  </a:lnTo>
                  <a:lnTo>
                    <a:pt x="23" y="228"/>
                  </a:lnTo>
                  <a:lnTo>
                    <a:pt x="23" y="204"/>
                  </a:lnTo>
                  <a:lnTo>
                    <a:pt x="20" y="181"/>
                  </a:lnTo>
                  <a:lnTo>
                    <a:pt x="14" y="158"/>
                  </a:lnTo>
                  <a:lnTo>
                    <a:pt x="6" y="129"/>
                  </a:lnTo>
                  <a:lnTo>
                    <a:pt x="0" y="96"/>
                  </a:lnTo>
                  <a:lnTo>
                    <a:pt x="5" y="62"/>
                  </a:lnTo>
                  <a:lnTo>
                    <a:pt x="16" y="33"/>
                  </a:lnTo>
                  <a:lnTo>
                    <a:pt x="28" y="14"/>
                  </a:lnTo>
                  <a:lnTo>
                    <a:pt x="39" y="4"/>
                  </a:lnTo>
                  <a:lnTo>
                    <a:pt x="47" y="0"/>
                  </a:lnTo>
                  <a:lnTo>
                    <a:pt x="56" y="7"/>
                  </a:lnTo>
                  <a:lnTo>
                    <a:pt x="62" y="19"/>
                  </a:lnTo>
                  <a:lnTo>
                    <a:pt x="64" y="34"/>
                  </a:lnTo>
                  <a:lnTo>
                    <a:pt x="62" y="50"/>
                  </a:lnTo>
                  <a:lnTo>
                    <a:pt x="61" y="64"/>
                  </a:lnTo>
                  <a:lnTo>
                    <a:pt x="62" y="84"/>
                  </a:lnTo>
                  <a:lnTo>
                    <a:pt x="67" y="106"/>
                  </a:lnTo>
                  <a:lnTo>
                    <a:pt x="75" y="124"/>
                  </a:lnTo>
                  <a:lnTo>
                    <a:pt x="79" y="130"/>
                  </a:lnTo>
                  <a:lnTo>
                    <a:pt x="85" y="140"/>
                  </a:lnTo>
                  <a:lnTo>
                    <a:pt x="95" y="152"/>
                  </a:lnTo>
                  <a:lnTo>
                    <a:pt x="105" y="164"/>
                  </a:lnTo>
                  <a:lnTo>
                    <a:pt x="116" y="177"/>
                  </a:lnTo>
                  <a:lnTo>
                    <a:pt x="126" y="190"/>
                  </a:lnTo>
                  <a:lnTo>
                    <a:pt x="135" y="201"/>
                  </a:lnTo>
                  <a:lnTo>
                    <a:pt x="140" y="212"/>
                  </a:lnTo>
                  <a:lnTo>
                    <a:pt x="144" y="221"/>
                  </a:lnTo>
                  <a:lnTo>
                    <a:pt x="149" y="231"/>
                  </a:lnTo>
                  <a:lnTo>
                    <a:pt x="153" y="238"/>
                  </a:lnTo>
                  <a:lnTo>
                    <a:pt x="160" y="246"/>
                  </a:lnTo>
                  <a:lnTo>
                    <a:pt x="166" y="254"/>
                  </a:lnTo>
                  <a:lnTo>
                    <a:pt x="174" y="262"/>
                  </a:lnTo>
                  <a:lnTo>
                    <a:pt x="181" y="271"/>
                  </a:lnTo>
                  <a:lnTo>
                    <a:pt x="189" y="282"/>
                  </a:lnTo>
                  <a:lnTo>
                    <a:pt x="204" y="300"/>
                  </a:lnTo>
                  <a:lnTo>
                    <a:pt x="231" y="330"/>
                  </a:lnTo>
                  <a:lnTo>
                    <a:pt x="265" y="368"/>
                  </a:lnTo>
                  <a:lnTo>
                    <a:pt x="302" y="408"/>
                  </a:lnTo>
                  <a:lnTo>
                    <a:pt x="341" y="449"/>
                  </a:lnTo>
                  <a:lnTo>
                    <a:pt x="373" y="483"/>
                  </a:lnTo>
                  <a:lnTo>
                    <a:pt x="398" y="509"/>
                  </a:lnTo>
                  <a:lnTo>
                    <a:pt x="410" y="521"/>
                  </a:lnTo>
                  <a:lnTo>
                    <a:pt x="417" y="529"/>
                  </a:lnTo>
                  <a:lnTo>
                    <a:pt x="423" y="544"/>
                  </a:lnTo>
                  <a:lnTo>
                    <a:pt x="429" y="563"/>
                  </a:lnTo>
                  <a:lnTo>
                    <a:pt x="434" y="584"/>
                  </a:lnTo>
                  <a:lnTo>
                    <a:pt x="435" y="608"/>
                  </a:lnTo>
                  <a:lnTo>
                    <a:pt x="432" y="629"/>
                  </a:lnTo>
                  <a:lnTo>
                    <a:pt x="423" y="648"/>
                  </a:lnTo>
                  <a:lnTo>
                    <a:pt x="406" y="662"/>
                  </a:lnTo>
                  <a:lnTo>
                    <a:pt x="384" y="668"/>
                  </a:lnTo>
                  <a:lnTo>
                    <a:pt x="361" y="666"/>
                  </a:lnTo>
                  <a:lnTo>
                    <a:pt x="338" y="657"/>
                  </a:lnTo>
                  <a:lnTo>
                    <a:pt x="316" y="642"/>
                  </a:lnTo>
                  <a:lnTo>
                    <a:pt x="294" y="623"/>
                  </a:lnTo>
                  <a:lnTo>
                    <a:pt x="277" y="601"/>
                  </a:lnTo>
                  <a:lnTo>
                    <a:pt x="262" y="580"/>
                  </a:lnTo>
                  <a:lnTo>
                    <a:pt x="252" y="56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22" name="Freeform 136"/>
            <p:cNvSpPr>
              <a:spLocks/>
            </p:cNvSpPr>
            <p:nvPr/>
          </p:nvSpPr>
          <p:spPr bwMode="auto">
            <a:xfrm>
              <a:off x="927" y="3043"/>
              <a:ext cx="732" cy="379"/>
            </a:xfrm>
            <a:custGeom>
              <a:avLst/>
              <a:gdLst>
                <a:gd name="T0" fmla="*/ 632 w 1466"/>
                <a:gd name="T1" fmla="*/ 293 h 759"/>
                <a:gd name="T2" fmla="*/ 642 w 1466"/>
                <a:gd name="T3" fmla="*/ 215 h 759"/>
                <a:gd name="T4" fmla="*/ 621 w 1466"/>
                <a:gd name="T5" fmla="*/ 130 h 759"/>
                <a:gd name="T6" fmla="*/ 625 w 1466"/>
                <a:gd name="T7" fmla="*/ 82 h 759"/>
                <a:gd name="T8" fmla="*/ 648 w 1466"/>
                <a:gd name="T9" fmla="*/ 36 h 759"/>
                <a:gd name="T10" fmla="*/ 681 w 1466"/>
                <a:gd name="T11" fmla="*/ 0 h 759"/>
                <a:gd name="T12" fmla="*/ 681 w 1466"/>
                <a:gd name="T13" fmla="*/ 28 h 759"/>
                <a:gd name="T14" fmla="*/ 678 w 1466"/>
                <a:gd name="T15" fmla="*/ 104 h 759"/>
                <a:gd name="T16" fmla="*/ 689 w 1466"/>
                <a:gd name="T17" fmla="*/ 189 h 759"/>
                <a:gd name="T18" fmla="*/ 731 w 1466"/>
                <a:gd name="T19" fmla="*/ 323 h 759"/>
                <a:gd name="T20" fmla="*/ 702 w 1466"/>
                <a:gd name="T21" fmla="*/ 365 h 759"/>
                <a:gd name="T22" fmla="*/ 615 w 1466"/>
                <a:gd name="T23" fmla="*/ 365 h 759"/>
                <a:gd name="T24" fmla="*/ 499 w 1466"/>
                <a:gd name="T25" fmla="*/ 365 h 759"/>
                <a:gd name="T26" fmla="*/ 423 w 1466"/>
                <a:gd name="T27" fmla="*/ 361 h 759"/>
                <a:gd name="T28" fmla="*/ 361 w 1466"/>
                <a:gd name="T29" fmla="*/ 359 h 759"/>
                <a:gd name="T30" fmla="*/ 303 w 1466"/>
                <a:gd name="T31" fmla="*/ 363 h 759"/>
                <a:gd name="T32" fmla="*/ 254 w 1466"/>
                <a:gd name="T33" fmla="*/ 333 h 759"/>
                <a:gd name="T34" fmla="*/ 216 w 1466"/>
                <a:gd name="T35" fmla="*/ 332 h 759"/>
                <a:gd name="T36" fmla="*/ 180 w 1466"/>
                <a:gd name="T37" fmla="*/ 345 h 759"/>
                <a:gd name="T38" fmla="*/ 131 w 1466"/>
                <a:gd name="T39" fmla="*/ 378 h 759"/>
                <a:gd name="T40" fmla="*/ 86 w 1466"/>
                <a:gd name="T41" fmla="*/ 343 h 759"/>
                <a:gd name="T42" fmla="*/ 39 w 1466"/>
                <a:gd name="T43" fmla="*/ 286 h 759"/>
                <a:gd name="T44" fmla="*/ 13 w 1466"/>
                <a:gd name="T45" fmla="*/ 259 h 759"/>
                <a:gd name="T46" fmla="*/ 0 w 1466"/>
                <a:gd name="T47" fmla="*/ 232 h 759"/>
                <a:gd name="T48" fmla="*/ 11 w 1466"/>
                <a:gd name="T49" fmla="*/ 188 h 759"/>
                <a:gd name="T50" fmla="*/ 24 w 1466"/>
                <a:gd name="T51" fmla="*/ 203 h 759"/>
                <a:gd name="T52" fmla="*/ 25 w 1466"/>
                <a:gd name="T53" fmla="*/ 232 h 759"/>
                <a:gd name="T54" fmla="*/ 36 w 1466"/>
                <a:gd name="T55" fmla="*/ 222 h 759"/>
                <a:gd name="T56" fmla="*/ 36 w 1466"/>
                <a:gd name="T57" fmla="*/ 244 h 759"/>
                <a:gd name="T58" fmla="*/ 58 w 1466"/>
                <a:gd name="T59" fmla="*/ 266 h 759"/>
                <a:gd name="T60" fmla="*/ 87 w 1466"/>
                <a:gd name="T61" fmla="*/ 293 h 759"/>
                <a:gd name="T62" fmla="*/ 131 w 1466"/>
                <a:gd name="T63" fmla="*/ 315 h 759"/>
                <a:gd name="T64" fmla="*/ 149 w 1466"/>
                <a:gd name="T65" fmla="*/ 280 h 759"/>
                <a:gd name="T66" fmla="*/ 168 w 1466"/>
                <a:gd name="T67" fmla="*/ 256 h 759"/>
                <a:gd name="T68" fmla="*/ 188 w 1466"/>
                <a:gd name="T69" fmla="*/ 219 h 759"/>
                <a:gd name="T70" fmla="*/ 169 w 1466"/>
                <a:gd name="T71" fmla="*/ 200 h 759"/>
                <a:gd name="T72" fmla="*/ 143 w 1466"/>
                <a:gd name="T73" fmla="*/ 204 h 759"/>
                <a:gd name="T74" fmla="*/ 131 w 1466"/>
                <a:gd name="T75" fmla="*/ 184 h 759"/>
                <a:gd name="T76" fmla="*/ 129 w 1466"/>
                <a:gd name="T77" fmla="*/ 168 h 759"/>
                <a:gd name="T78" fmla="*/ 124 w 1466"/>
                <a:gd name="T79" fmla="*/ 152 h 759"/>
                <a:gd name="T80" fmla="*/ 136 w 1466"/>
                <a:gd name="T81" fmla="*/ 139 h 759"/>
                <a:gd name="T82" fmla="*/ 135 w 1466"/>
                <a:gd name="T83" fmla="*/ 123 h 759"/>
                <a:gd name="T84" fmla="*/ 138 w 1466"/>
                <a:gd name="T85" fmla="*/ 88 h 759"/>
                <a:gd name="T86" fmla="*/ 171 w 1466"/>
                <a:gd name="T87" fmla="*/ 70 h 759"/>
                <a:gd name="T88" fmla="*/ 194 w 1466"/>
                <a:gd name="T89" fmla="*/ 66 h 759"/>
                <a:gd name="T90" fmla="*/ 225 w 1466"/>
                <a:gd name="T91" fmla="*/ 73 h 759"/>
                <a:gd name="T92" fmla="*/ 233 w 1466"/>
                <a:gd name="T93" fmla="*/ 79 h 759"/>
                <a:gd name="T94" fmla="*/ 261 w 1466"/>
                <a:gd name="T95" fmla="*/ 92 h 759"/>
                <a:gd name="T96" fmla="*/ 260 w 1466"/>
                <a:gd name="T97" fmla="*/ 103 h 759"/>
                <a:gd name="T98" fmla="*/ 260 w 1466"/>
                <a:gd name="T99" fmla="*/ 123 h 759"/>
                <a:gd name="T100" fmla="*/ 275 w 1466"/>
                <a:gd name="T101" fmla="*/ 128 h 759"/>
                <a:gd name="T102" fmla="*/ 269 w 1466"/>
                <a:gd name="T103" fmla="*/ 151 h 759"/>
                <a:gd name="T104" fmla="*/ 255 w 1466"/>
                <a:gd name="T105" fmla="*/ 170 h 759"/>
                <a:gd name="T106" fmla="*/ 244 w 1466"/>
                <a:gd name="T107" fmla="*/ 178 h 759"/>
                <a:gd name="T108" fmla="*/ 267 w 1466"/>
                <a:gd name="T109" fmla="*/ 191 h 759"/>
                <a:gd name="T110" fmla="*/ 289 w 1466"/>
                <a:gd name="T111" fmla="*/ 213 h 759"/>
                <a:gd name="T112" fmla="*/ 343 w 1466"/>
                <a:gd name="T113" fmla="*/ 243 h 759"/>
                <a:gd name="T114" fmla="*/ 396 w 1466"/>
                <a:gd name="T115" fmla="*/ 258 h 759"/>
                <a:gd name="T116" fmla="*/ 413 w 1466"/>
                <a:gd name="T117" fmla="*/ 244 h 759"/>
                <a:gd name="T118" fmla="*/ 482 w 1466"/>
                <a:gd name="T119" fmla="*/ 238 h 759"/>
                <a:gd name="T120" fmla="*/ 529 w 1466"/>
                <a:gd name="T121" fmla="*/ 260 h 759"/>
                <a:gd name="T122" fmla="*/ 564 w 1466"/>
                <a:gd name="T123" fmla="*/ 256 h 7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66"/>
                <a:gd name="T187" fmla="*/ 0 h 759"/>
                <a:gd name="T188" fmla="*/ 1466 w 1466"/>
                <a:gd name="T189" fmla="*/ 759 h 7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66" h="759">
                  <a:moveTo>
                    <a:pt x="1142" y="558"/>
                  </a:moveTo>
                  <a:lnTo>
                    <a:pt x="1164" y="563"/>
                  </a:lnTo>
                  <a:lnTo>
                    <a:pt x="1187" y="567"/>
                  </a:lnTo>
                  <a:lnTo>
                    <a:pt x="1209" y="572"/>
                  </a:lnTo>
                  <a:lnTo>
                    <a:pt x="1231" y="577"/>
                  </a:lnTo>
                  <a:lnTo>
                    <a:pt x="1249" y="581"/>
                  </a:lnTo>
                  <a:lnTo>
                    <a:pt x="1266" y="586"/>
                  </a:lnTo>
                  <a:lnTo>
                    <a:pt x="1282" y="590"/>
                  </a:lnTo>
                  <a:lnTo>
                    <a:pt x="1294" y="595"/>
                  </a:lnTo>
                  <a:lnTo>
                    <a:pt x="1288" y="567"/>
                  </a:lnTo>
                  <a:lnTo>
                    <a:pt x="1285" y="526"/>
                  </a:lnTo>
                  <a:lnTo>
                    <a:pt x="1283" y="485"/>
                  </a:lnTo>
                  <a:lnTo>
                    <a:pt x="1285" y="459"/>
                  </a:lnTo>
                  <a:lnTo>
                    <a:pt x="1286" y="430"/>
                  </a:lnTo>
                  <a:lnTo>
                    <a:pt x="1288" y="380"/>
                  </a:lnTo>
                  <a:lnTo>
                    <a:pt x="1285" y="332"/>
                  </a:lnTo>
                  <a:lnTo>
                    <a:pt x="1277" y="302"/>
                  </a:lnTo>
                  <a:lnTo>
                    <a:pt x="1271" y="292"/>
                  </a:lnTo>
                  <a:lnTo>
                    <a:pt x="1262" y="283"/>
                  </a:lnTo>
                  <a:lnTo>
                    <a:pt x="1252" y="272"/>
                  </a:lnTo>
                  <a:lnTo>
                    <a:pt x="1243" y="260"/>
                  </a:lnTo>
                  <a:lnTo>
                    <a:pt x="1234" y="246"/>
                  </a:lnTo>
                  <a:lnTo>
                    <a:pt x="1229" y="232"/>
                  </a:lnTo>
                  <a:lnTo>
                    <a:pt x="1226" y="217"/>
                  </a:lnTo>
                  <a:lnTo>
                    <a:pt x="1229" y="201"/>
                  </a:lnTo>
                  <a:lnTo>
                    <a:pt x="1235" y="187"/>
                  </a:lnTo>
                  <a:lnTo>
                    <a:pt x="1242" y="175"/>
                  </a:lnTo>
                  <a:lnTo>
                    <a:pt x="1251" y="164"/>
                  </a:lnTo>
                  <a:lnTo>
                    <a:pt x="1259" y="155"/>
                  </a:lnTo>
                  <a:lnTo>
                    <a:pt x="1266" y="146"/>
                  </a:lnTo>
                  <a:lnTo>
                    <a:pt x="1274" y="136"/>
                  </a:lnTo>
                  <a:lnTo>
                    <a:pt x="1280" y="125"/>
                  </a:lnTo>
                  <a:lnTo>
                    <a:pt x="1286" y="115"/>
                  </a:lnTo>
                  <a:lnTo>
                    <a:pt x="1291" y="95"/>
                  </a:lnTo>
                  <a:lnTo>
                    <a:pt x="1297" y="73"/>
                  </a:lnTo>
                  <a:lnTo>
                    <a:pt x="1307" y="50"/>
                  </a:lnTo>
                  <a:lnTo>
                    <a:pt x="1325" y="25"/>
                  </a:lnTo>
                  <a:lnTo>
                    <a:pt x="1336" y="14"/>
                  </a:lnTo>
                  <a:lnTo>
                    <a:pt x="1347" y="6"/>
                  </a:lnTo>
                  <a:lnTo>
                    <a:pt x="1353" y="2"/>
                  </a:lnTo>
                  <a:lnTo>
                    <a:pt x="1359" y="0"/>
                  </a:lnTo>
                  <a:lnTo>
                    <a:pt x="1364" y="0"/>
                  </a:lnTo>
                  <a:lnTo>
                    <a:pt x="1368" y="0"/>
                  </a:lnTo>
                  <a:lnTo>
                    <a:pt x="1372" y="3"/>
                  </a:lnTo>
                  <a:lnTo>
                    <a:pt x="1375" y="5"/>
                  </a:lnTo>
                  <a:lnTo>
                    <a:pt x="1378" y="14"/>
                  </a:lnTo>
                  <a:lnTo>
                    <a:pt x="1376" y="27"/>
                  </a:lnTo>
                  <a:lnTo>
                    <a:pt x="1370" y="40"/>
                  </a:lnTo>
                  <a:lnTo>
                    <a:pt x="1364" y="56"/>
                  </a:lnTo>
                  <a:lnTo>
                    <a:pt x="1361" y="70"/>
                  </a:lnTo>
                  <a:lnTo>
                    <a:pt x="1356" y="90"/>
                  </a:lnTo>
                  <a:lnTo>
                    <a:pt x="1351" y="113"/>
                  </a:lnTo>
                  <a:lnTo>
                    <a:pt x="1350" y="130"/>
                  </a:lnTo>
                  <a:lnTo>
                    <a:pt x="1351" y="149"/>
                  </a:lnTo>
                  <a:lnTo>
                    <a:pt x="1354" y="178"/>
                  </a:lnTo>
                  <a:lnTo>
                    <a:pt x="1358" y="209"/>
                  </a:lnTo>
                  <a:lnTo>
                    <a:pt x="1358" y="235"/>
                  </a:lnTo>
                  <a:lnTo>
                    <a:pt x="1356" y="255"/>
                  </a:lnTo>
                  <a:lnTo>
                    <a:pt x="1356" y="274"/>
                  </a:lnTo>
                  <a:lnTo>
                    <a:pt x="1359" y="294"/>
                  </a:lnTo>
                  <a:lnTo>
                    <a:pt x="1362" y="317"/>
                  </a:lnTo>
                  <a:lnTo>
                    <a:pt x="1368" y="340"/>
                  </a:lnTo>
                  <a:lnTo>
                    <a:pt x="1379" y="379"/>
                  </a:lnTo>
                  <a:lnTo>
                    <a:pt x="1395" y="430"/>
                  </a:lnTo>
                  <a:lnTo>
                    <a:pt x="1413" y="484"/>
                  </a:lnTo>
                  <a:lnTo>
                    <a:pt x="1430" y="540"/>
                  </a:lnTo>
                  <a:lnTo>
                    <a:pt x="1446" y="586"/>
                  </a:lnTo>
                  <a:lnTo>
                    <a:pt x="1457" y="621"/>
                  </a:lnTo>
                  <a:lnTo>
                    <a:pt x="1463" y="638"/>
                  </a:lnTo>
                  <a:lnTo>
                    <a:pt x="1464" y="646"/>
                  </a:lnTo>
                  <a:lnTo>
                    <a:pt x="1466" y="658"/>
                  </a:lnTo>
                  <a:lnTo>
                    <a:pt x="1466" y="671"/>
                  </a:lnTo>
                  <a:lnTo>
                    <a:pt x="1463" y="686"/>
                  </a:lnTo>
                  <a:lnTo>
                    <a:pt x="1457" y="700"/>
                  </a:lnTo>
                  <a:lnTo>
                    <a:pt x="1446" y="714"/>
                  </a:lnTo>
                  <a:lnTo>
                    <a:pt x="1429" y="723"/>
                  </a:lnTo>
                  <a:lnTo>
                    <a:pt x="1406" y="730"/>
                  </a:lnTo>
                  <a:lnTo>
                    <a:pt x="1396" y="730"/>
                  </a:lnTo>
                  <a:lnTo>
                    <a:pt x="1381" y="731"/>
                  </a:lnTo>
                  <a:lnTo>
                    <a:pt x="1359" y="731"/>
                  </a:lnTo>
                  <a:lnTo>
                    <a:pt x="1333" y="731"/>
                  </a:lnTo>
                  <a:lnTo>
                    <a:pt x="1302" y="731"/>
                  </a:lnTo>
                  <a:lnTo>
                    <a:pt x="1268" y="731"/>
                  </a:lnTo>
                  <a:lnTo>
                    <a:pt x="1231" y="731"/>
                  </a:lnTo>
                  <a:lnTo>
                    <a:pt x="1194" y="731"/>
                  </a:lnTo>
                  <a:lnTo>
                    <a:pt x="1156" y="731"/>
                  </a:lnTo>
                  <a:lnTo>
                    <a:pt x="1119" y="731"/>
                  </a:lnTo>
                  <a:lnTo>
                    <a:pt x="1084" y="731"/>
                  </a:lnTo>
                  <a:lnTo>
                    <a:pt x="1051" y="731"/>
                  </a:lnTo>
                  <a:lnTo>
                    <a:pt x="1023" y="730"/>
                  </a:lnTo>
                  <a:lnTo>
                    <a:pt x="999" y="730"/>
                  </a:lnTo>
                  <a:lnTo>
                    <a:pt x="980" y="730"/>
                  </a:lnTo>
                  <a:lnTo>
                    <a:pt x="969" y="728"/>
                  </a:lnTo>
                  <a:lnTo>
                    <a:pt x="944" y="730"/>
                  </a:lnTo>
                  <a:lnTo>
                    <a:pt x="918" y="730"/>
                  </a:lnTo>
                  <a:lnTo>
                    <a:pt x="893" y="728"/>
                  </a:lnTo>
                  <a:lnTo>
                    <a:pt x="869" y="725"/>
                  </a:lnTo>
                  <a:lnTo>
                    <a:pt x="847" y="722"/>
                  </a:lnTo>
                  <a:lnTo>
                    <a:pt x="827" y="719"/>
                  </a:lnTo>
                  <a:lnTo>
                    <a:pt x="813" y="716"/>
                  </a:lnTo>
                  <a:lnTo>
                    <a:pt x="802" y="714"/>
                  </a:lnTo>
                  <a:lnTo>
                    <a:pt x="790" y="714"/>
                  </a:lnTo>
                  <a:lnTo>
                    <a:pt x="771" y="714"/>
                  </a:lnTo>
                  <a:lnTo>
                    <a:pt x="749" y="717"/>
                  </a:lnTo>
                  <a:lnTo>
                    <a:pt x="723" y="719"/>
                  </a:lnTo>
                  <a:lnTo>
                    <a:pt x="698" y="722"/>
                  </a:lnTo>
                  <a:lnTo>
                    <a:pt x="675" y="725"/>
                  </a:lnTo>
                  <a:lnTo>
                    <a:pt x="658" y="726"/>
                  </a:lnTo>
                  <a:lnTo>
                    <a:pt x="647" y="728"/>
                  </a:lnTo>
                  <a:lnTo>
                    <a:pt x="632" y="728"/>
                  </a:lnTo>
                  <a:lnTo>
                    <a:pt x="619" y="728"/>
                  </a:lnTo>
                  <a:lnTo>
                    <a:pt x="607" y="726"/>
                  </a:lnTo>
                  <a:lnTo>
                    <a:pt x="595" y="722"/>
                  </a:lnTo>
                  <a:lnTo>
                    <a:pt x="581" y="716"/>
                  </a:lnTo>
                  <a:lnTo>
                    <a:pt x="564" y="706"/>
                  </a:lnTo>
                  <a:lnTo>
                    <a:pt x="544" y="692"/>
                  </a:lnTo>
                  <a:lnTo>
                    <a:pt x="519" y="675"/>
                  </a:lnTo>
                  <a:lnTo>
                    <a:pt x="514" y="671"/>
                  </a:lnTo>
                  <a:lnTo>
                    <a:pt x="508" y="666"/>
                  </a:lnTo>
                  <a:lnTo>
                    <a:pt x="502" y="660"/>
                  </a:lnTo>
                  <a:lnTo>
                    <a:pt x="494" y="654"/>
                  </a:lnTo>
                  <a:lnTo>
                    <a:pt x="486" y="649"/>
                  </a:lnTo>
                  <a:lnTo>
                    <a:pt x="480" y="643"/>
                  </a:lnTo>
                  <a:lnTo>
                    <a:pt x="474" y="638"/>
                  </a:lnTo>
                  <a:lnTo>
                    <a:pt x="469" y="634"/>
                  </a:lnTo>
                  <a:lnTo>
                    <a:pt x="432" y="665"/>
                  </a:lnTo>
                  <a:lnTo>
                    <a:pt x="429" y="663"/>
                  </a:lnTo>
                  <a:lnTo>
                    <a:pt x="418" y="660"/>
                  </a:lnTo>
                  <a:lnTo>
                    <a:pt x="406" y="654"/>
                  </a:lnTo>
                  <a:lnTo>
                    <a:pt x="393" y="641"/>
                  </a:lnTo>
                  <a:lnTo>
                    <a:pt x="384" y="657"/>
                  </a:lnTo>
                  <a:lnTo>
                    <a:pt x="373" y="672"/>
                  </a:lnTo>
                  <a:lnTo>
                    <a:pt x="361" y="691"/>
                  </a:lnTo>
                  <a:lnTo>
                    <a:pt x="347" y="708"/>
                  </a:lnTo>
                  <a:lnTo>
                    <a:pt x="333" y="723"/>
                  </a:lnTo>
                  <a:lnTo>
                    <a:pt x="319" y="737"/>
                  </a:lnTo>
                  <a:lnTo>
                    <a:pt x="305" y="748"/>
                  </a:lnTo>
                  <a:lnTo>
                    <a:pt x="293" y="756"/>
                  </a:lnTo>
                  <a:lnTo>
                    <a:pt x="279" y="759"/>
                  </a:lnTo>
                  <a:lnTo>
                    <a:pt x="263" y="756"/>
                  </a:lnTo>
                  <a:lnTo>
                    <a:pt x="248" y="750"/>
                  </a:lnTo>
                  <a:lnTo>
                    <a:pt x="233" y="740"/>
                  </a:lnTo>
                  <a:lnTo>
                    <a:pt x="217" y="730"/>
                  </a:lnTo>
                  <a:lnTo>
                    <a:pt x="203" y="717"/>
                  </a:lnTo>
                  <a:lnTo>
                    <a:pt x="191" y="706"/>
                  </a:lnTo>
                  <a:lnTo>
                    <a:pt x="181" y="697"/>
                  </a:lnTo>
                  <a:lnTo>
                    <a:pt x="172" y="686"/>
                  </a:lnTo>
                  <a:lnTo>
                    <a:pt x="160" y="672"/>
                  </a:lnTo>
                  <a:lnTo>
                    <a:pt x="146" y="654"/>
                  </a:lnTo>
                  <a:lnTo>
                    <a:pt x="130" y="635"/>
                  </a:lnTo>
                  <a:lnTo>
                    <a:pt x="116" y="617"/>
                  </a:lnTo>
                  <a:lnTo>
                    <a:pt x="101" y="598"/>
                  </a:lnTo>
                  <a:lnTo>
                    <a:pt x="89" y="583"/>
                  </a:lnTo>
                  <a:lnTo>
                    <a:pt x="78" y="572"/>
                  </a:lnTo>
                  <a:lnTo>
                    <a:pt x="69" y="563"/>
                  </a:lnTo>
                  <a:lnTo>
                    <a:pt x="61" y="557"/>
                  </a:lnTo>
                  <a:lnTo>
                    <a:pt x="51" y="549"/>
                  </a:lnTo>
                  <a:lnTo>
                    <a:pt x="45" y="543"/>
                  </a:lnTo>
                  <a:lnTo>
                    <a:pt x="38" y="536"/>
                  </a:lnTo>
                  <a:lnTo>
                    <a:pt x="31" y="529"/>
                  </a:lnTo>
                  <a:lnTo>
                    <a:pt x="27" y="519"/>
                  </a:lnTo>
                  <a:lnTo>
                    <a:pt x="22" y="509"/>
                  </a:lnTo>
                  <a:lnTo>
                    <a:pt x="19" y="501"/>
                  </a:lnTo>
                  <a:lnTo>
                    <a:pt x="13" y="495"/>
                  </a:lnTo>
                  <a:lnTo>
                    <a:pt x="8" y="490"/>
                  </a:lnTo>
                  <a:lnTo>
                    <a:pt x="4" y="487"/>
                  </a:lnTo>
                  <a:lnTo>
                    <a:pt x="2" y="478"/>
                  </a:lnTo>
                  <a:lnTo>
                    <a:pt x="0" y="465"/>
                  </a:lnTo>
                  <a:lnTo>
                    <a:pt x="2" y="450"/>
                  </a:lnTo>
                  <a:lnTo>
                    <a:pt x="8" y="439"/>
                  </a:lnTo>
                  <a:lnTo>
                    <a:pt x="13" y="425"/>
                  </a:lnTo>
                  <a:lnTo>
                    <a:pt x="16" y="407"/>
                  </a:lnTo>
                  <a:lnTo>
                    <a:pt x="17" y="390"/>
                  </a:lnTo>
                  <a:lnTo>
                    <a:pt x="19" y="380"/>
                  </a:lnTo>
                  <a:lnTo>
                    <a:pt x="22" y="377"/>
                  </a:lnTo>
                  <a:lnTo>
                    <a:pt x="27" y="377"/>
                  </a:lnTo>
                  <a:lnTo>
                    <a:pt x="30" y="380"/>
                  </a:lnTo>
                  <a:lnTo>
                    <a:pt x="33" y="388"/>
                  </a:lnTo>
                  <a:lnTo>
                    <a:pt x="38" y="383"/>
                  </a:lnTo>
                  <a:lnTo>
                    <a:pt x="42" y="387"/>
                  </a:lnTo>
                  <a:lnTo>
                    <a:pt x="47" y="394"/>
                  </a:lnTo>
                  <a:lnTo>
                    <a:pt x="48" y="407"/>
                  </a:lnTo>
                  <a:lnTo>
                    <a:pt x="53" y="402"/>
                  </a:lnTo>
                  <a:lnTo>
                    <a:pt x="58" y="405"/>
                  </a:lnTo>
                  <a:lnTo>
                    <a:pt x="61" y="413"/>
                  </a:lnTo>
                  <a:lnTo>
                    <a:pt x="61" y="424"/>
                  </a:lnTo>
                  <a:lnTo>
                    <a:pt x="58" y="438"/>
                  </a:lnTo>
                  <a:lnTo>
                    <a:pt x="53" y="453"/>
                  </a:lnTo>
                  <a:lnTo>
                    <a:pt x="50" y="465"/>
                  </a:lnTo>
                  <a:lnTo>
                    <a:pt x="48" y="470"/>
                  </a:lnTo>
                  <a:lnTo>
                    <a:pt x="53" y="462"/>
                  </a:lnTo>
                  <a:lnTo>
                    <a:pt x="58" y="455"/>
                  </a:lnTo>
                  <a:lnTo>
                    <a:pt x="62" y="448"/>
                  </a:lnTo>
                  <a:lnTo>
                    <a:pt x="65" y="442"/>
                  </a:lnTo>
                  <a:lnTo>
                    <a:pt x="67" y="441"/>
                  </a:lnTo>
                  <a:lnTo>
                    <a:pt x="72" y="444"/>
                  </a:lnTo>
                  <a:lnTo>
                    <a:pt x="73" y="451"/>
                  </a:lnTo>
                  <a:lnTo>
                    <a:pt x="72" y="461"/>
                  </a:lnTo>
                  <a:lnTo>
                    <a:pt x="69" y="468"/>
                  </a:lnTo>
                  <a:lnTo>
                    <a:pt x="65" y="476"/>
                  </a:lnTo>
                  <a:lnTo>
                    <a:pt x="64" y="481"/>
                  </a:lnTo>
                  <a:lnTo>
                    <a:pt x="62" y="484"/>
                  </a:lnTo>
                  <a:lnTo>
                    <a:pt x="73" y="489"/>
                  </a:lnTo>
                  <a:lnTo>
                    <a:pt x="84" y="493"/>
                  </a:lnTo>
                  <a:lnTo>
                    <a:pt x="92" y="499"/>
                  </a:lnTo>
                  <a:lnTo>
                    <a:pt x="99" y="506"/>
                  </a:lnTo>
                  <a:lnTo>
                    <a:pt x="106" y="512"/>
                  </a:lnTo>
                  <a:lnTo>
                    <a:pt x="112" y="518"/>
                  </a:lnTo>
                  <a:lnTo>
                    <a:pt x="115" y="526"/>
                  </a:lnTo>
                  <a:lnTo>
                    <a:pt x="116" y="533"/>
                  </a:lnTo>
                  <a:lnTo>
                    <a:pt x="123" y="540"/>
                  </a:lnTo>
                  <a:lnTo>
                    <a:pt x="130" y="547"/>
                  </a:lnTo>
                  <a:lnTo>
                    <a:pt x="138" y="555"/>
                  </a:lnTo>
                  <a:lnTo>
                    <a:pt x="147" y="563"/>
                  </a:lnTo>
                  <a:lnTo>
                    <a:pt x="155" y="570"/>
                  </a:lnTo>
                  <a:lnTo>
                    <a:pt x="164" y="578"/>
                  </a:lnTo>
                  <a:lnTo>
                    <a:pt x="174" y="587"/>
                  </a:lnTo>
                  <a:lnTo>
                    <a:pt x="181" y="595"/>
                  </a:lnTo>
                  <a:lnTo>
                    <a:pt x="192" y="603"/>
                  </a:lnTo>
                  <a:lnTo>
                    <a:pt x="205" y="609"/>
                  </a:lnTo>
                  <a:lnTo>
                    <a:pt x="220" y="614"/>
                  </a:lnTo>
                  <a:lnTo>
                    <a:pt x="236" y="620"/>
                  </a:lnTo>
                  <a:lnTo>
                    <a:pt x="250" y="624"/>
                  </a:lnTo>
                  <a:lnTo>
                    <a:pt x="263" y="631"/>
                  </a:lnTo>
                  <a:lnTo>
                    <a:pt x="273" y="637"/>
                  </a:lnTo>
                  <a:lnTo>
                    <a:pt x="277" y="645"/>
                  </a:lnTo>
                  <a:lnTo>
                    <a:pt x="282" y="628"/>
                  </a:lnTo>
                  <a:lnTo>
                    <a:pt x="293" y="604"/>
                  </a:lnTo>
                  <a:lnTo>
                    <a:pt x="304" y="583"/>
                  </a:lnTo>
                  <a:lnTo>
                    <a:pt x="311" y="570"/>
                  </a:lnTo>
                  <a:lnTo>
                    <a:pt x="299" y="560"/>
                  </a:lnTo>
                  <a:lnTo>
                    <a:pt x="298" y="547"/>
                  </a:lnTo>
                  <a:lnTo>
                    <a:pt x="302" y="538"/>
                  </a:lnTo>
                  <a:lnTo>
                    <a:pt x="311" y="530"/>
                  </a:lnTo>
                  <a:lnTo>
                    <a:pt x="316" y="527"/>
                  </a:lnTo>
                  <a:lnTo>
                    <a:pt x="322" y="523"/>
                  </a:lnTo>
                  <a:lnTo>
                    <a:pt x="330" y="518"/>
                  </a:lnTo>
                  <a:lnTo>
                    <a:pt x="336" y="512"/>
                  </a:lnTo>
                  <a:lnTo>
                    <a:pt x="342" y="504"/>
                  </a:lnTo>
                  <a:lnTo>
                    <a:pt x="350" y="495"/>
                  </a:lnTo>
                  <a:lnTo>
                    <a:pt x="356" y="487"/>
                  </a:lnTo>
                  <a:lnTo>
                    <a:pt x="361" y="476"/>
                  </a:lnTo>
                  <a:lnTo>
                    <a:pt x="361" y="464"/>
                  </a:lnTo>
                  <a:lnTo>
                    <a:pt x="367" y="450"/>
                  </a:lnTo>
                  <a:lnTo>
                    <a:pt x="376" y="438"/>
                  </a:lnTo>
                  <a:lnTo>
                    <a:pt x="392" y="431"/>
                  </a:lnTo>
                  <a:lnTo>
                    <a:pt x="386" y="427"/>
                  </a:lnTo>
                  <a:lnTo>
                    <a:pt x="373" y="416"/>
                  </a:lnTo>
                  <a:lnTo>
                    <a:pt x="359" y="407"/>
                  </a:lnTo>
                  <a:lnTo>
                    <a:pt x="349" y="400"/>
                  </a:lnTo>
                  <a:lnTo>
                    <a:pt x="344" y="400"/>
                  </a:lnTo>
                  <a:lnTo>
                    <a:pt x="338" y="400"/>
                  </a:lnTo>
                  <a:lnTo>
                    <a:pt x="330" y="400"/>
                  </a:lnTo>
                  <a:lnTo>
                    <a:pt x="324" y="400"/>
                  </a:lnTo>
                  <a:lnTo>
                    <a:pt x="316" y="402"/>
                  </a:lnTo>
                  <a:lnTo>
                    <a:pt x="308" y="404"/>
                  </a:lnTo>
                  <a:lnTo>
                    <a:pt x="302" y="405"/>
                  </a:lnTo>
                  <a:lnTo>
                    <a:pt x="298" y="407"/>
                  </a:lnTo>
                  <a:lnTo>
                    <a:pt x="287" y="408"/>
                  </a:lnTo>
                  <a:lnTo>
                    <a:pt x="276" y="404"/>
                  </a:lnTo>
                  <a:lnTo>
                    <a:pt x="267" y="394"/>
                  </a:lnTo>
                  <a:lnTo>
                    <a:pt x="267" y="385"/>
                  </a:lnTo>
                  <a:lnTo>
                    <a:pt x="268" y="380"/>
                  </a:lnTo>
                  <a:lnTo>
                    <a:pt x="268" y="376"/>
                  </a:lnTo>
                  <a:lnTo>
                    <a:pt x="265" y="371"/>
                  </a:lnTo>
                  <a:lnTo>
                    <a:pt x="262" y="368"/>
                  </a:lnTo>
                  <a:lnTo>
                    <a:pt x="259" y="365"/>
                  </a:lnTo>
                  <a:lnTo>
                    <a:pt x="257" y="362"/>
                  </a:lnTo>
                  <a:lnTo>
                    <a:pt x="257" y="357"/>
                  </a:lnTo>
                  <a:lnTo>
                    <a:pt x="262" y="354"/>
                  </a:lnTo>
                  <a:lnTo>
                    <a:pt x="256" y="345"/>
                  </a:lnTo>
                  <a:lnTo>
                    <a:pt x="256" y="340"/>
                  </a:lnTo>
                  <a:lnTo>
                    <a:pt x="259" y="336"/>
                  </a:lnTo>
                  <a:lnTo>
                    <a:pt x="263" y="328"/>
                  </a:lnTo>
                  <a:lnTo>
                    <a:pt x="263" y="325"/>
                  </a:lnTo>
                  <a:lnTo>
                    <a:pt x="262" y="323"/>
                  </a:lnTo>
                  <a:lnTo>
                    <a:pt x="259" y="320"/>
                  </a:lnTo>
                  <a:lnTo>
                    <a:pt x="253" y="317"/>
                  </a:lnTo>
                  <a:lnTo>
                    <a:pt x="248" y="311"/>
                  </a:lnTo>
                  <a:lnTo>
                    <a:pt x="248" y="305"/>
                  </a:lnTo>
                  <a:lnTo>
                    <a:pt x="250" y="300"/>
                  </a:lnTo>
                  <a:lnTo>
                    <a:pt x="254" y="297"/>
                  </a:lnTo>
                  <a:lnTo>
                    <a:pt x="257" y="295"/>
                  </a:lnTo>
                  <a:lnTo>
                    <a:pt x="262" y="292"/>
                  </a:lnTo>
                  <a:lnTo>
                    <a:pt x="267" y="288"/>
                  </a:lnTo>
                  <a:lnTo>
                    <a:pt x="270" y="283"/>
                  </a:lnTo>
                  <a:lnTo>
                    <a:pt x="273" y="278"/>
                  </a:lnTo>
                  <a:lnTo>
                    <a:pt x="274" y="274"/>
                  </a:lnTo>
                  <a:lnTo>
                    <a:pt x="274" y="269"/>
                  </a:lnTo>
                  <a:lnTo>
                    <a:pt x="273" y="264"/>
                  </a:lnTo>
                  <a:lnTo>
                    <a:pt x="270" y="260"/>
                  </a:lnTo>
                  <a:lnTo>
                    <a:pt x="268" y="255"/>
                  </a:lnTo>
                  <a:lnTo>
                    <a:pt x="270" y="251"/>
                  </a:lnTo>
                  <a:lnTo>
                    <a:pt x="271" y="246"/>
                  </a:lnTo>
                  <a:lnTo>
                    <a:pt x="274" y="240"/>
                  </a:lnTo>
                  <a:lnTo>
                    <a:pt x="277" y="227"/>
                  </a:lnTo>
                  <a:lnTo>
                    <a:pt x="282" y="213"/>
                  </a:lnTo>
                  <a:lnTo>
                    <a:pt x="287" y="203"/>
                  </a:lnTo>
                  <a:lnTo>
                    <a:pt x="282" y="196"/>
                  </a:lnTo>
                  <a:lnTo>
                    <a:pt x="277" y="187"/>
                  </a:lnTo>
                  <a:lnTo>
                    <a:pt x="276" y="176"/>
                  </a:lnTo>
                  <a:lnTo>
                    <a:pt x="276" y="164"/>
                  </a:lnTo>
                  <a:lnTo>
                    <a:pt x="282" y="152"/>
                  </a:lnTo>
                  <a:lnTo>
                    <a:pt x="294" y="141"/>
                  </a:lnTo>
                  <a:lnTo>
                    <a:pt x="316" y="133"/>
                  </a:lnTo>
                  <a:lnTo>
                    <a:pt x="347" y="130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6" y="144"/>
                  </a:lnTo>
                  <a:lnTo>
                    <a:pt x="347" y="146"/>
                  </a:lnTo>
                  <a:lnTo>
                    <a:pt x="350" y="142"/>
                  </a:lnTo>
                  <a:lnTo>
                    <a:pt x="356" y="138"/>
                  </a:lnTo>
                  <a:lnTo>
                    <a:pt x="366" y="135"/>
                  </a:lnTo>
                  <a:lnTo>
                    <a:pt x="378" y="133"/>
                  </a:lnTo>
                  <a:lnTo>
                    <a:pt x="389" y="132"/>
                  </a:lnTo>
                  <a:lnTo>
                    <a:pt x="401" y="132"/>
                  </a:lnTo>
                  <a:lnTo>
                    <a:pt x="411" y="133"/>
                  </a:lnTo>
                  <a:lnTo>
                    <a:pt x="417" y="136"/>
                  </a:lnTo>
                  <a:lnTo>
                    <a:pt x="423" y="141"/>
                  </a:lnTo>
                  <a:lnTo>
                    <a:pt x="431" y="144"/>
                  </a:lnTo>
                  <a:lnTo>
                    <a:pt x="440" y="146"/>
                  </a:lnTo>
                  <a:lnTo>
                    <a:pt x="451" y="147"/>
                  </a:lnTo>
                  <a:lnTo>
                    <a:pt x="460" y="147"/>
                  </a:lnTo>
                  <a:lnTo>
                    <a:pt x="468" y="147"/>
                  </a:lnTo>
                  <a:lnTo>
                    <a:pt x="476" y="144"/>
                  </a:lnTo>
                  <a:lnTo>
                    <a:pt x="480" y="141"/>
                  </a:lnTo>
                  <a:lnTo>
                    <a:pt x="477" y="147"/>
                  </a:lnTo>
                  <a:lnTo>
                    <a:pt x="471" y="153"/>
                  </a:lnTo>
                  <a:lnTo>
                    <a:pt x="466" y="158"/>
                  </a:lnTo>
                  <a:lnTo>
                    <a:pt x="463" y="159"/>
                  </a:lnTo>
                  <a:lnTo>
                    <a:pt x="476" y="158"/>
                  </a:lnTo>
                  <a:lnTo>
                    <a:pt x="486" y="161"/>
                  </a:lnTo>
                  <a:lnTo>
                    <a:pt x="497" y="166"/>
                  </a:lnTo>
                  <a:lnTo>
                    <a:pt x="503" y="173"/>
                  </a:lnTo>
                  <a:lnTo>
                    <a:pt x="511" y="181"/>
                  </a:lnTo>
                  <a:lnTo>
                    <a:pt x="522" y="184"/>
                  </a:lnTo>
                  <a:lnTo>
                    <a:pt x="531" y="184"/>
                  </a:lnTo>
                  <a:lnTo>
                    <a:pt x="539" y="180"/>
                  </a:lnTo>
                  <a:lnTo>
                    <a:pt x="536" y="187"/>
                  </a:lnTo>
                  <a:lnTo>
                    <a:pt x="531" y="195"/>
                  </a:lnTo>
                  <a:lnTo>
                    <a:pt x="522" y="200"/>
                  </a:lnTo>
                  <a:lnTo>
                    <a:pt x="514" y="201"/>
                  </a:lnTo>
                  <a:lnTo>
                    <a:pt x="520" y="206"/>
                  </a:lnTo>
                  <a:lnTo>
                    <a:pt x="527" y="206"/>
                  </a:lnTo>
                  <a:lnTo>
                    <a:pt x="533" y="204"/>
                  </a:lnTo>
                  <a:lnTo>
                    <a:pt x="534" y="203"/>
                  </a:lnTo>
                  <a:lnTo>
                    <a:pt x="531" y="218"/>
                  </a:lnTo>
                  <a:lnTo>
                    <a:pt x="528" y="230"/>
                  </a:lnTo>
                  <a:lnTo>
                    <a:pt x="525" y="240"/>
                  </a:lnTo>
                  <a:lnTo>
                    <a:pt x="520" y="246"/>
                  </a:lnTo>
                  <a:lnTo>
                    <a:pt x="530" y="240"/>
                  </a:lnTo>
                  <a:lnTo>
                    <a:pt x="537" y="232"/>
                  </a:lnTo>
                  <a:lnTo>
                    <a:pt x="542" y="224"/>
                  </a:lnTo>
                  <a:lnTo>
                    <a:pt x="545" y="215"/>
                  </a:lnTo>
                  <a:lnTo>
                    <a:pt x="551" y="229"/>
                  </a:lnTo>
                  <a:lnTo>
                    <a:pt x="553" y="243"/>
                  </a:lnTo>
                  <a:lnTo>
                    <a:pt x="551" y="257"/>
                  </a:lnTo>
                  <a:lnTo>
                    <a:pt x="545" y="268"/>
                  </a:lnTo>
                  <a:lnTo>
                    <a:pt x="547" y="278"/>
                  </a:lnTo>
                  <a:lnTo>
                    <a:pt x="545" y="289"/>
                  </a:lnTo>
                  <a:lnTo>
                    <a:pt x="537" y="298"/>
                  </a:lnTo>
                  <a:lnTo>
                    <a:pt x="525" y="303"/>
                  </a:lnTo>
                  <a:lnTo>
                    <a:pt x="533" y="303"/>
                  </a:lnTo>
                  <a:lnTo>
                    <a:pt x="539" y="302"/>
                  </a:lnTo>
                  <a:lnTo>
                    <a:pt x="544" y="302"/>
                  </a:lnTo>
                  <a:lnTo>
                    <a:pt x="545" y="302"/>
                  </a:lnTo>
                  <a:lnTo>
                    <a:pt x="540" y="317"/>
                  </a:lnTo>
                  <a:lnTo>
                    <a:pt x="531" y="331"/>
                  </a:lnTo>
                  <a:lnTo>
                    <a:pt x="517" y="337"/>
                  </a:lnTo>
                  <a:lnTo>
                    <a:pt x="503" y="336"/>
                  </a:lnTo>
                  <a:lnTo>
                    <a:pt x="510" y="340"/>
                  </a:lnTo>
                  <a:lnTo>
                    <a:pt x="514" y="343"/>
                  </a:lnTo>
                  <a:lnTo>
                    <a:pt x="517" y="345"/>
                  </a:lnTo>
                  <a:lnTo>
                    <a:pt x="519" y="346"/>
                  </a:lnTo>
                  <a:lnTo>
                    <a:pt x="510" y="353"/>
                  </a:lnTo>
                  <a:lnTo>
                    <a:pt x="500" y="356"/>
                  </a:lnTo>
                  <a:lnTo>
                    <a:pt x="493" y="356"/>
                  </a:lnTo>
                  <a:lnTo>
                    <a:pt x="489" y="356"/>
                  </a:lnTo>
                  <a:lnTo>
                    <a:pt x="502" y="360"/>
                  </a:lnTo>
                  <a:lnTo>
                    <a:pt x="511" y="363"/>
                  </a:lnTo>
                  <a:lnTo>
                    <a:pt x="520" y="366"/>
                  </a:lnTo>
                  <a:lnTo>
                    <a:pt x="527" y="371"/>
                  </a:lnTo>
                  <a:lnTo>
                    <a:pt x="531" y="374"/>
                  </a:lnTo>
                  <a:lnTo>
                    <a:pt x="534" y="377"/>
                  </a:lnTo>
                  <a:lnTo>
                    <a:pt x="534" y="382"/>
                  </a:lnTo>
                  <a:lnTo>
                    <a:pt x="533" y="387"/>
                  </a:lnTo>
                  <a:lnTo>
                    <a:pt x="542" y="393"/>
                  </a:lnTo>
                  <a:lnTo>
                    <a:pt x="550" y="399"/>
                  </a:lnTo>
                  <a:lnTo>
                    <a:pt x="558" y="405"/>
                  </a:lnTo>
                  <a:lnTo>
                    <a:pt x="565" y="413"/>
                  </a:lnTo>
                  <a:lnTo>
                    <a:pt x="571" y="419"/>
                  </a:lnTo>
                  <a:lnTo>
                    <a:pt x="579" y="427"/>
                  </a:lnTo>
                  <a:lnTo>
                    <a:pt x="585" y="433"/>
                  </a:lnTo>
                  <a:lnTo>
                    <a:pt x="592" y="439"/>
                  </a:lnTo>
                  <a:lnTo>
                    <a:pt x="601" y="447"/>
                  </a:lnTo>
                  <a:lnTo>
                    <a:pt x="618" y="456"/>
                  </a:lnTo>
                  <a:lnTo>
                    <a:pt x="638" y="465"/>
                  </a:lnTo>
                  <a:lnTo>
                    <a:pt x="661" y="476"/>
                  </a:lnTo>
                  <a:lnTo>
                    <a:pt x="686" y="487"/>
                  </a:lnTo>
                  <a:lnTo>
                    <a:pt x="709" y="496"/>
                  </a:lnTo>
                  <a:lnTo>
                    <a:pt x="729" y="504"/>
                  </a:lnTo>
                  <a:lnTo>
                    <a:pt x="746" y="509"/>
                  </a:lnTo>
                  <a:lnTo>
                    <a:pt x="763" y="513"/>
                  </a:lnTo>
                  <a:lnTo>
                    <a:pt x="777" y="515"/>
                  </a:lnTo>
                  <a:lnTo>
                    <a:pt x="787" y="516"/>
                  </a:lnTo>
                  <a:lnTo>
                    <a:pt x="793" y="516"/>
                  </a:lnTo>
                  <a:lnTo>
                    <a:pt x="797" y="516"/>
                  </a:lnTo>
                  <a:lnTo>
                    <a:pt x="800" y="515"/>
                  </a:lnTo>
                  <a:lnTo>
                    <a:pt x="804" y="515"/>
                  </a:lnTo>
                  <a:lnTo>
                    <a:pt x="808" y="513"/>
                  </a:lnTo>
                  <a:lnTo>
                    <a:pt x="808" y="499"/>
                  </a:lnTo>
                  <a:lnTo>
                    <a:pt x="816" y="495"/>
                  </a:lnTo>
                  <a:lnTo>
                    <a:pt x="827" y="489"/>
                  </a:lnTo>
                  <a:lnTo>
                    <a:pt x="841" y="484"/>
                  </a:lnTo>
                  <a:lnTo>
                    <a:pt x="858" y="478"/>
                  </a:lnTo>
                  <a:lnTo>
                    <a:pt x="876" y="475"/>
                  </a:lnTo>
                  <a:lnTo>
                    <a:pt x="896" y="472"/>
                  </a:lnTo>
                  <a:lnTo>
                    <a:pt x="918" y="472"/>
                  </a:lnTo>
                  <a:lnTo>
                    <a:pt x="940" y="473"/>
                  </a:lnTo>
                  <a:lnTo>
                    <a:pt x="966" y="476"/>
                  </a:lnTo>
                  <a:lnTo>
                    <a:pt x="988" y="482"/>
                  </a:lnTo>
                  <a:lnTo>
                    <a:pt x="1005" y="490"/>
                  </a:lnTo>
                  <a:lnTo>
                    <a:pt x="1019" y="499"/>
                  </a:lnTo>
                  <a:lnTo>
                    <a:pt x="1030" y="509"/>
                  </a:lnTo>
                  <a:lnTo>
                    <a:pt x="1040" y="515"/>
                  </a:lnTo>
                  <a:lnTo>
                    <a:pt x="1050" y="519"/>
                  </a:lnTo>
                  <a:lnTo>
                    <a:pt x="1060" y="521"/>
                  </a:lnTo>
                  <a:lnTo>
                    <a:pt x="1071" y="519"/>
                  </a:lnTo>
                  <a:lnTo>
                    <a:pt x="1084" y="518"/>
                  </a:lnTo>
                  <a:lnTo>
                    <a:pt x="1096" y="516"/>
                  </a:lnTo>
                  <a:lnTo>
                    <a:pt x="1107" y="515"/>
                  </a:lnTo>
                  <a:lnTo>
                    <a:pt x="1116" y="515"/>
                  </a:lnTo>
                  <a:lnTo>
                    <a:pt x="1124" y="513"/>
                  </a:lnTo>
                  <a:lnTo>
                    <a:pt x="1130" y="513"/>
                  </a:lnTo>
                  <a:lnTo>
                    <a:pt x="1132" y="513"/>
                  </a:lnTo>
                  <a:lnTo>
                    <a:pt x="1136" y="526"/>
                  </a:lnTo>
                  <a:lnTo>
                    <a:pt x="1139" y="541"/>
                  </a:lnTo>
                  <a:lnTo>
                    <a:pt x="1141" y="553"/>
                  </a:lnTo>
                  <a:lnTo>
                    <a:pt x="1142" y="55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23" name="Freeform 137"/>
            <p:cNvSpPr>
              <a:spLocks/>
            </p:cNvSpPr>
            <p:nvPr/>
          </p:nvSpPr>
          <p:spPr bwMode="auto">
            <a:xfrm>
              <a:off x="934" y="3181"/>
              <a:ext cx="120" cy="125"/>
            </a:xfrm>
            <a:custGeom>
              <a:avLst/>
              <a:gdLst>
                <a:gd name="T0" fmla="*/ 30 w 240"/>
                <a:gd name="T1" fmla="*/ 117 h 250"/>
                <a:gd name="T2" fmla="*/ 41 w 240"/>
                <a:gd name="T3" fmla="*/ 125 h 250"/>
                <a:gd name="T4" fmla="*/ 120 w 240"/>
                <a:gd name="T5" fmla="*/ 111 h 250"/>
                <a:gd name="T6" fmla="*/ 89 w 240"/>
                <a:gd name="T7" fmla="*/ 0 h 250"/>
                <a:gd name="T8" fmla="*/ 0 w 240"/>
                <a:gd name="T9" fmla="*/ 43 h 250"/>
                <a:gd name="T10" fmla="*/ 30 w 240"/>
                <a:gd name="T11" fmla="*/ 117 h 2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250"/>
                <a:gd name="T20" fmla="*/ 240 w 240"/>
                <a:gd name="T21" fmla="*/ 250 h 2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250">
                  <a:moveTo>
                    <a:pt x="59" y="233"/>
                  </a:moveTo>
                  <a:lnTo>
                    <a:pt x="81" y="250"/>
                  </a:lnTo>
                  <a:lnTo>
                    <a:pt x="240" y="222"/>
                  </a:lnTo>
                  <a:lnTo>
                    <a:pt x="177" y="0"/>
                  </a:lnTo>
                  <a:lnTo>
                    <a:pt x="0" y="86"/>
                  </a:lnTo>
                  <a:lnTo>
                    <a:pt x="59" y="233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24" name="Freeform 138"/>
            <p:cNvSpPr>
              <a:spLocks/>
            </p:cNvSpPr>
            <p:nvPr/>
          </p:nvSpPr>
          <p:spPr bwMode="auto">
            <a:xfrm>
              <a:off x="927" y="3151"/>
              <a:ext cx="105" cy="147"/>
            </a:xfrm>
            <a:custGeom>
              <a:avLst/>
              <a:gdLst>
                <a:gd name="T0" fmla="*/ 0 w 209"/>
                <a:gd name="T1" fmla="*/ 61 h 293"/>
                <a:gd name="T2" fmla="*/ 36 w 209"/>
                <a:gd name="T3" fmla="*/ 147 h 293"/>
                <a:gd name="T4" fmla="*/ 105 w 209"/>
                <a:gd name="T5" fmla="*/ 123 h 293"/>
                <a:gd name="T6" fmla="*/ 71 w 209"/>
                <a:gd name="T7" fmla="*/ 0 h 293"/>
                <a:gd name="T8" fmla="*/ 0 w 209"/>
                <a:gd name="T9" fmla="*/ 61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293"/>
                <a:gd name="T17" fmla="*/ 209 w 209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293">
                  <a:moveTo>
                    <a:pt x="0" y="122"/>
                  </a:moveTo>
                  <a:lnTo>
                    <a:pt x="71" y="293"/>
                  </a:lnTo>
                  <a:lnTo>
                    <a:pt x="209" y="245"/>
                  </a:lnTo>
                  <a:lnTo>
                    <a:pt x="142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1325" name="Freeform 139"/>
            <p:cNvSpPr>
              <a:spLocks/>
            </p:cNvSpPr>
            <p:nvPr/>
          </p:nvSpPr>
          <p:spPr bwMode="auto">
            <a:xfrm>
              <a:off x="871" y="3393"/>
              <a:ext cx="961" cy="37"/>
            </a:xfrm>
            <a:custGeom>
              <a:avLst/>
              <a:gdLst>
                <a:gd name="T0" fmla="*/ 943 w 1922"/>
                <a:gd name="T1" fmla="*/ 31 h 72"/>
                <a:gd name="T2" fmla="*/ 901 w 1922"/>
                <a:gd name="T3" fmla="*/ 27 h 72"/>
                <a:gd name="T4" fmla="*/ 862 w 1922"/>
                <a:gd name="T5" fmla="*/ 28 h 72"/>
                <a:gd name="T6" fmla="*/ 823 w 1922"/>
                <a:gd name="T7" fmla="*/ 27 h 72"/>
                <a:gd name="T8" fmla="*/ 779 w 1922"/>
                <a:gd name="T9" fmla="*/ 23 h 72"/>
                <a:gd name="T10" fmla="*/ 750 w 1922"/>
                <a:gd name="T11" fmla="*/ 27 h 72"/>
                <a:gd name="T12" fmla="*/ 706 w 1922"/>
                <a:gd name="T13" fmla="*/ 32 h 72"/>
                <a:gd name="T14" fmla="*/ 657 w 1922"/>
                <a:gd name="T15" fmla="*/ 30 h 72"/>
                <a:gd name="T16" fmla="*/ 630 w 1922"/>
                <a:gd name="T17" fmla="*/ 25 h 72"/>
                <a:gd name="T18" fmla="*/ 596 w 1922"/>
                <a:gd name="T19" fmla="*/ 22 h 72"/>
                <a:gd name="T20" fmla="*/ 555 w 1922"/>
                <a:gd name="T21" fmla="*/ 21 h 72"/>
                <a:gd name="T22" fmla="*/ 514 w 1922"/>
                <a:gd name="T23" fmla="*/ 20 h 72"/>
                <a:gd name="T24" fmla="*/ 482 w 1922"/>
                <a:gd name="T25" fmla="*/ 20 h 72"/>
                <a:gd name="T26" fmla="*/ 465 w 1922"/>
                <a:gd name="T27" fmla="*/ 21 h 72"/>
                <a:gd name="T28" fmla="*/ 446 w 1922"/>
                <a:gd name="T29" fmla="*/ 21 h 72"/>
                <a:gd name="T30" fmla="*/ 421 w 1922"/>
                <a:gd name="T31" fmla="*/ 21 h 72"/>
                <a:gd name="T32" fmla="*/ 393 w 1922"/>
                <a:gd name="T33" fmla="*/ 20 h 72"/>
                <a:gd name="T34" fmla="*/ 365 w 1922"/>
                <a:gd name="T35" fmla="*/ 21 h 72"/>
                <a:gd name="T36" fmla="*/ 339 w 1922"/>
                <a:gd name="T37" fmla="*/ 25 h 72"/>
                <a:gd name="T38" fmla="*/ 313 w 1922"/>
                <a:gd name="T39" fmla="*/ 29 h 72"/>
                <a:gd name="T40" fmla="*/ 283 w 1922"/>
                <a:gd name="T41" fmla="*/ 33 h 72"/>
                <a:gd name="T42" fmla="*/ 253 w 1922"/>
                <a:gd name="T43" fmla="*/ 35 h 72"/>
                <a:gd name="T44" fmla="*/ 228 w 1922"/>
                <a:gd name="T45" fmla="*/ 37 h 72"/>
                <a:gd name="T46" fmla="*/ 208 w 1922"/>
                <a:gd name="T47" fmla="*/ 37 h 72"/>
                <a:gd name="T48" fmla="*/ 194 w 1922"/>
                <a:gd name="T49" fmla="*/ 35 h 72"/>
                <a:gd name="T50" fmla="*/ 167 w 1922"/>
                <a:gd name="T51" fmla="*/ 33 h 72"/>
                <a:gd name="T52" fmla="*/ 133 w 1922"/>
                <a:gd name="T53" fmla="*/ 32 h 72"/>
                <a:gd name="T54" fmla="*/ 98 w 1922"/>
                <a:gd name="T55" fmla="*/ 30 h 72"/>
                <a:gd name="T56" fmla="*/ 70 w 1922"/>
                <a:gd name="T57" fmla="*/ 29 h 72"/>
                <a:gd name="T58" fmla="*/ 49 w 1922"/>
                <a:gd name="T59" fmla="*/ 29 h 72"/>
                <a:gd name="T60" fmla="*/ 21 w 1922"/>
                <a:gd name="T61" fmla="*/ 28 h 72"/>
                <a:gd name="T62" fmla="*/ 2 w 1922"/>
                <a:gd name="T63" fmla="*/ 26 h 72"/>
                <a:gd name="T64" fmla="*/ 37 w 1922"/>
                <a:gd name="T65" fmla="*/ 1 h 72"/>
                <a:gd name="T66" fmla="*/ 68 w 1922"/>
                <a:gd name="T67" fmla="*/ 3 h 72"/>
                <a:gd name="T68" fmla="*/ 117 w 1922"/>
                <a:gd name="T69" fmla="*/ 6 h 72"/>
                <a:gd name="T70" fmla="*/ 171 w 1922"/>
                <a:gd name="T71" fmla="*/ 8 h 72"/>
                <a:gd name="T72" fmla="*/ 217 w 1922"/>
                <a:gd name="T73" fmla="*/ 9 h 72"/>
                <a:gd name="T74" fmla="*/ 241 w 1922"/>
                <a:gd name="T75" fmla="*/ 10 h 72"/>
                <a:gd name="T76" fmla="*/ 299 w 1922"/>
                <a:gd name="T77" fmla="*/ 11 h 72"/>
                <a:gd name="T78" fmla="*/ 348 w 1922"/>
                <a:gd name="T79" fmla="*/ 9 h 72"/>
                <a:gd name="T80" fmla="*/ 389 w 1922"/>
                <a:gd name="T81" fmla="*/ 8 h 72"/>
                <a:gd name="T82" fmla="*/ 421 w 1922"/>
                <a:gd name="T83" fmla="*/ 6 h 72"/>
                <a:gd name="T84" fmla="*/ 447 w 1922"/>
                <a:gd name="T85" fmla="*/ 6 h 72"/>
                <a:gd name="T86" fmla="*/ 476 w 1922"/>
                <a:gd name="T87" fmla="*/ 6 h 72"/>
                <a:gd name="T88" fmla="*/ 545 w 1922"/>
                <a:gd name="T89" fmla="*/ 9 h 72"/>
                <a:gd name="T90" fmla="*/ 635 w 1922"/>
                <a:gd name="T91" fmla="*/ 11 h 72"/>
                <a:gd name="T92" fmla="*/ 723 w 1922"/>
                <a:gd name="T93" fmla="*/ 12 h 72"/>
                <a:gd name="T94" fmla="*/ 789 w 1922"/>
                <a:gd name="T95" fmla="*/ 11 h 72"/>
                <a:gd name="T96" fmla="*/ 816 w 1922"/>
                <a:gd name="T97" fmla="*/ 9 h 72"/>
                <a:gd name="T98" fmla="*/ 853 w 1922"/>
                <a:gd name="T99" fmla="*/ 9 h 72"/>
                <a:gd name="T100" fmla="*/ 894 w 1922"/>
                <a:gd name="T101" fmla="*/ 8 h 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2"/>
                <a:gd name="T154" fmla="*/ 0 h 72"/>
                <a:gd name="T155" fmla="*/ 1922 w 1922"/>
                <a:gd name="T156" fmla="*/ 72 h 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2" h="72">
                  <a:moveTo>
                    <a:pt x="1922" y="68"/>
                  </a:moveTo>
                  <a:lnTo>
                    <a:pt x="1907" y="63"/>
                  </a:lnTo>
                  <a:lnTo>
                    <a:pt x="1885" y="60"/>
                  </a:lnTo>
                  <a:lnTo>
                    <a:pt x="1860" y="57"/>
                  </a:lnTo>
                  <a:lnTo>
                    <a:pt x="1831" y="54"/>
                  </a:lnTo>
                  <a:lnTo>
                    <a:pt x="1801" y="52"/>
                  </a:lnTo>
                  <a:lnTo>
                    <a:pt x="1773" y="52"/>
                  </a:lnTo>
                  <a:lnTo>
                    <a:pt x="1746" y="52"/>
                  </a:lnTo>
                  <a:lnTo>
                    <a:pt x="1724" y="54"/>
                  </a:lnTo>
                  <a:lnTo>
                    <a:pt x="1701" y="55"/>
                  </a:lnTo>
                  <a:lnTo>
                    <a:pt x="1674" y="54"/>
                  </a:lnTo>
                  <a:lnTo>
                    <a:pt x="1645" y="52"/>
                  </a:lnTo>
                  <a:lnTo>
                    <a:pt x="1614" y="48"/>
                  </a:lnTo>
                  <a:lnTo>
                    <a:pt x="1585" y="46"/>
                  </a:lnTo>
                  <a:lnTo>
                    <a:pt x="1558" y="45"/>
                  </a:lnTo>
                  <a:lnTo>
                    <a:pt x="1535" y="45"/>
                  </a:lnTo>
                  <a:lnTo>
                    <a:pt x="1518" y="48"/>
                  </a:lnTo>
                  <a:lnTo>
                    <a:pt x="1500" y="52"/>
                  </a:lnTo>
                  <a:lnTo>
                    <a:pt x="1475" y="57"/>
                  </a:lnTo>
                  <a:lnTo>
                    <a:pt x="1444" y="60"/>
                  </a:lnTo>
                  <a:lnTo>
                    <a:pt x="1411" y="62"/>
                  </a:lnTo>
                  <a:lnTo>
                    <a:pt x="1377" y="63"/>
                  </a:lnTo>
                  <a:lnTo>
                    <a:pt x="1343" y="62"/>
                  </a:lnTo>
                  <a:lnTo>
                    <a:pt x="1314" y="58"/>
                  </a:lnTo>
                  <a:lnTo>
                    <a:pt x="1289" y="54"/>
                  </a:lnTo>
                  <a:lnTo>
                    <a:pt x="1277" y="51"/>
                  </a:lnTo>
                  <a:lnTo>
                    <a:pt x="1260" y="48"/>
                  </a:lnTo>
                  <a:lnTo>
                    <a:pt x="1240" y="46"/>
                  </a:lnTo>
                  <a:lnTo>
                    <a:pt x="1216" y="45"/>
                  </a:lnTo>
                  <a:lnTo>
                    <a:pt x="1192" y="43"/>
                  </a:lnTo>
                  <a:lnTo>
                    <a:pt x="1165" y="41"/>
                  </a:lnTo>
                  <a:lnTo>
                    <a:pt x="1137" y="40"/>
                  </a:lnTo>
                  <a:lnTo>
                    <a:pt x="1110" y="40"/>
                  </a:lnTo>
                  <a:lnTo>
                    <a:pt x="1080" y="38"/>
                  </a:lnTo>
                  <a:lnTo>
                    <a:pt x="1054" y="38"/>
                  </a:lnTo>
                  <a:lnTo>
                    <a:pt x="1028" y="38"/>
                  </a:lnTo>
                  <a:lnTo>
                    <a:pt x="1004" y="38"/>
                  </a:lnTo>
                  <a:lnTo>
                    <a:pt x="983" y="38"/>
                  </a:lnTo>
                  <a:lnTo>
                    <a:pt x="964" y="38"/>
                  </a:lnTo>
                  <a:lnTo>
                    <a:pt x="949" y="40"/>
                  </a:lnTo>
                  <a:lnTo>
                    <a:pt x="938" y="40"/>
                  </a:lnTo>
                  <a:lnTo>
                    <a:pt x="929" y="40"/>
                  </a:lnTo>
                  <a:lnTo>
                    <a:pt x="918" y="41"/>
                  </a:lnTo>
                  <a:lnTo>
                    <a:pt x="905" y="41"/>
                  </a:lnTo>
                  <a:lnTo>
                    <a:pt x="891" y="40"/>
                  </a:lnTo>
                  <a:lnTo>
                    <a:pt x="876" y="40"/>
                  </a:lnTo>
                  <a:lnTo>
                    <a:pt x="859" y="40"/>
                  </a:lnTo>
                  <a:lnTo>
                    <a:pt x="842" y="40"/>
                  </a:lnTo>
                  <a:lnTo>
                    <a:pt x="823" y="38"/>
                  </a:lnTo>
                  <a:lnTo>
                    <a:pt x="805" y="38"/>
                  </a:lnTo>
                  <a:lnTo>
                    <a:pt x="786" y="38"/>
                  </a:lnTo>
                  <a:lnTo>
                    <a:pt x="768" y="40"/>
                  </a:lnTo>
                  <a:lnTo>
                    <a:pt x="749" y="40"/>
                  </a:lnTo>
                  <a:lnTo>
                    <a:pt x="730" y="41"/>
                  </a:lnTo>
                  <a:lnTo>
                    <a:pt x="712" y="43"/>
                  </a:lnTo>
                  <a:lnTo>
                    <a:pt x="695" y="45"/>
                  </a:lnTo>
                  <a:lnTo>
                    <a:pt x="678" y="48"/>
                  </a:lnTo>
                  <a:lnTo>
                    <a:pt x="661" y="51"/>
                  </a:lnTo>
                  <a:lnTo>
                    <a:pt x="644" y="54"/>
                  </a:lnTo>
                  <a:lnTo>
                    <a:pt x="625" y="57"/>
                  </a:lnTo>
                  <a:lnTo>
                    <a:pt x="605" y="60"/>
                  </a:lnTo>
                  <a:lnTo>
                    <a:pt x="587" y="62"/>
                  </a:lnTo>
                  <a:lnTo>
                    <a:pt x="566" y="65"/>
                  </a:lnTo>
                  <a:lnTo>
                    <a:pt x="546" y="66"/>
                  </a:lnTo>
                  <a:lnTo>
                    <a:pt x="526" y="68"/>
                  </a:lnTo>
                  <a:lnTo>
                    <a:pt x="506" y="69"/>
                  </a:lnTo>
                  <a:lnTo>
                    <a:pt x="487" y="71"/>
                  </a:lnTo>
                  <a:lnTo>
                    <a:pt x="470" y="72"/>
                  </a:lnTo>
                  <a:lnTo>
                    <a:pt x="455" y="72"/>
                  </a:lnTo>
                  <a:lnTo>
                    <a:pt x="439" y="72"/>
                  </a:lnTo>
                  <a:lnTo>
                    <a:pt x="427" y="72"/>
                  </a:lnTo>
                  <a:lnTo>
                    <a:pt x="416" y="72"/>
                  </a:lnTo>
                  <a:lnTo>
                    <a:pt x="409" y="71"/>
                  </a:lnTo>
                  <a:lnTo>
                    <a:pt x="399" y="69"/>
                  </a:lnTo>
                  <a:lnTo>
                    <a:pt x="387" y="68"/>
                  </a:lnTo>
                  <a:lnTo>
                    <a:pt x="371" y="68"/>
                  </a:lnTo>
                  <a:lnTo>
                    <a:pt x="353" y="66"/>
                  </a:lnTo>
                  <a:lnTo>
                    <a:pt x="333" y="65"/>
                  </a:lnTo>
                  <a:lnTo>
                    <a:pt x="311" y="63"/>
                  </a:lnTo>
                  <a:lnTo>
                    <a:pt x="288" y="63"/>
                  </a:lnTo>
                  <a:lnTo>
                    <a:pt x="265" y="62"/>
                  </a:lnTo>
                  <a:lnTo>
                    <a:pt x="241" y="60"/>
                  </a:lnTo>
                  <a:lnTo>
                    <a:pt x="218" y="60"/>
                  </a:lnTo>
                  <a:lnTo>
                    <a:pt x="195" y="58"/>
                  </a:lnTo>
                  <a:lnTo>
                    <a:pt x="175" y="58"/>
                  </a:lnTo>
                  <a:lnTo>
                    <a:pt x="155" y="57"/>
                  </a:lnTo>
                  <a:lnTo>
                    <a:pt x="139" y="57"/>
                  </a:lnTo>
                  <a:lnTo>
                    <a:pt x="125" y="57"/>
                  </a:lnTo>
                  <a:lnTo>
                    <a:pt x="115" y="57"/>
                  </a:lnTo>
                  <a:lnTo>
                    <a:pt x="97" y="57"/>
                  </a:lnTo>
                  <a:lnTo>
                    <a:pt x="79" y="55"/>
                  </a:lnTo>
                  <a:lnTo>
                    <a:pt x="59" y="55"/>
                  </a:lnTo>
                  <a:lnTo>
                    <a:pt x="42" y="54"/>
                  </a:lnTo>
                  <a:lnTo>
                    <a:pt x="25" y="52"/>
                  </a:lnTo>
                  <a:lnTo>
                    <a:pt x="12" y="52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65" y="0"/>
                  </a:lnTo>
                  <a:lnTo>
                    <a:pt x="73" y="1"/>
                  </a:lnTo>
                  <a:lnTo>
                    <a:pt x="88" y="3"/>
                  </a:lnTo>
                  <a:lnTo>
                    <a:pt x="110" y="4"/>
                  </a:lnTo>
                  <a:lnTo>
                    <a:pt x="135" y="6"/>
                  </a:lnTo>
                  <a:lnTo>
                    <a:pt x="166" y="7"/>
                  </a:lnTo>
                  <a:lnTo>
                    <a:pt x="198" y="9"/>
                  </a:lnTo>
                  <a:lnTo>
                    <a:pt x="234" y="11"/>
                  </a:lnTo>
                  <a:lnTo>
                    <a:pt x="269" y="12"/>
                  </a:lnTo>
                  <a:lnTo>
                    <a:pt x="306" y="14"/>
                  </a:lnTo>
                  <a:lnTo>
                    <a:pt x="342" y="15"/>
                  </a:lnTo>
                  <a:lnTo>
                    <a:pt x="376" y="17"/>
                  </a:lnTo>
                  <a:lnTo>
                    <a:pt x="407" y="18"/>
                  </a:lnTo>
                  <a:lnTo>
                    <a:pt x="433" y="18"/>
                  </a:lnTo>
                  <a:lnTo>
                    <a:pt x="457" y="20"/>
                  </a:lnTo>
                  <a:lnTo>
                    <a:pt x="474" y="20"/>
                  </a:lnTo>
                  <a:lnTo>
                    <a:pt x="483" y="20"/>
                  </a:lnTo>
                  <a:lnTo>
                    <a:pt x="523" y="20"/>
                  </a:lnTo>
                  <a:lnTo>
                    <a:pt x="560" y="21"/>
                  </a:lnTo>
                  <a:lnTo>
                    <a:pt x="597" y="21"/>
                  </a:lnTo>
                  <a:lnTo>
                    <a:pt x="631" y="20"/>
                  </a:lnTo>
                  <a:lnTo>
                    <a:pt x="664" y="20"/>
                  </a:lnTo>
                  <a:lnTo>
                    <a:pt x="695" y="18"/>
                  </a:lnTo>
                  <a:lnTo>
                    <a:pt x="724" y="18"/>
                  </a:lnTo>
                  <a:lnTo>
                    <a:pt x="751" y="17"/>
                  </a:lnTo>
                  <a:lnTo>
                    <a:pt x="777" y="15"/>
                  </a:lnTo>
                  <a:lnTo>
                    <a:pt x="800" y="15"/>
                  </a:lnTo>
                  <a:lnTo>
                    <a:pt x="822" y="14"/>
                  </a:lnTo>
                  <a:lnTo>
                    <a:pt x="842" y="12"/>
                  </a:lnTo>
                  <a:lnTo>
                    <a:pt x="860" y="12"/>
                  </a:lnTo>
                  <a:lnTo>
                    <a:pt x="877" y="11"/>
                  </a:lnTo>
                  <a:lnTo>
                    <a:pt x="893" y="11"/>
                  </a:lnTo>
                  <a:lnTo>
                    <a:pt x="905" y="11"/>
                  </a:lnTo>
                  <a:lnTo>
                    <a:pt x="924" y="11"/>
                  </a:lnTo>
                  <a:lnTo>
                    <a:pt x="952" y="12"/>
                  </a:lnTo>
                  <a:lnTo>
                    <a:pt x="990" y="14"/>
                  </a:lnTo>
                  <a:lnTo>
                    <a:pt x="1037" y="15"/>
                  </a:lnTo>
                  <a:lnTo>
                    <a:pt x="1089" y="17"/>
                  </a:lnTo>
                  <a:lnTo>
                    <a:pt x="1147" y="18"/>
                  </a:lnTo>
                  <a:lnTo>
                    <a:pt x="1207" y="20"/>
                  </a:lnTo>
                  <a:lnTo>
                    <a:pt x="1269" y="21"/>
                  </a:lnTo>
                  <a:lnTo>
                    <a:pt x="1329" y="23"/>
                  </a:lnTo>
                  <a:lnTo>
                    <a:pt x="1390" y="24"/>
                  </a:lnTo>
                  <a:lnTo>
                    <a:pt x="1445" y="24"/>
                  </a:lnTo>
                  <a:lnTo>
                    <a:pt x="1498" y="24"/>
                  </a:lnTo>
                  <a:lnTo>
                    <a:pt x="1541" y="23"/>
                  </a:lnTo>
                  <a:lnTo>
                    <a:pt x="1578" y="21"/>
                  </a:lnTo>
                  <a:lnTo>
                    <a:pt x="1605" y="18"/>
                  </a:lnTo>
                  <a:lnTo>
                    <a:pt x="1620" y="14"/>
                  </a:lnTo>
                  <a:lnTo>
                    <a:pt x="1631" y="17"/>
                  </a:lnTo>
                  <a:lnTo>
                    <a:pt x="1650" y="18"/>
                  </a:lnTo>
                  <a:lnTo>
                    <a:pt x="1676" y="20"/>
                  </a:lnTo>
                  <a:lnTo>
                    <a:pt x="1705" y="18"/>
                  </a:lnTo>
                  <a:lnTo>
                    <a:pt x="1735" y="18"/>
                  </a:lnTo>
                  <a:lnTo>
                    <a:pt x="1763" y="17"/>
                  </a:lnTo>
                  <a:lnTo>
                    <a:pt x="1787" y="15"/>
                  </a:lnTo>
                  <a:lnTo>
                    <a:pt x="1804" y="14"/>
                  </a:lnTo>
                  <a:lnTo>
                    <a:pt x="1922" y="6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pic>
        <p:nvPicPr>
          <p:cNvPr id="141319" name="Picture 140" descr="P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3508375"/>
            <a:ext cx="102552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0" name="Slide Number Placeholder 1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E2508-D600-4FE0-8EB2-CF15FBBAC5AE}" type="slidenum">
              <a:rPr lang="en-US" smtClean="0"/>
              <a:pPr/>
              <a:t>136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66800" y="0"/>
            <a:ext cx="708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9933"/>
                </a:solidFill>
                <a:latin typeface="Tahoma" pitchFamily="34" charset="0"/>
              </a:rPr>
              <a:t>Types of Molecular Descriptors</a:t>
            </a:r>
            <a:endParaRPr lang="ru-RU" sz="3200" b="1">
              <a:solidFill>
                <a:srgbClr val="FF9933"/>
              </a:solidFill>
              <a:latin typeface="Tahoma" pitchFamily="34" charset="0"/>
            </a:endParaRPr>
          </a:p>
        </p:txBody>
      </p:sp>
      <p:pic>
        <p:nvPicPr>
          <p:cNvPr id="14340" name="Picture 3" descr="polymer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6902">
            <a:off x="3808413" y="2084388"/>
            <a:ext cx="37338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ESP">
            <a:hlinkClick r:id="rId4" action="ppaction://program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8463" y="4918075"/>
            <a:ext cx="3276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886200" y="762000"/>
          <a:ext cx="4649788" cy="1300163"/>
        </p:xfrm>
        <a:graphic>
          <a:graphicData uri="http://schemas.openxmlformats.org/presentationml/2006/ole">
            <p:oleObj spid="_x0000_s14338" name="ISIS/Draw Sketch" r:id="rId6" imgW="5143320" imgH="1438200" progId="ISISServer">
              <p:embed/>
            </p:oleObj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914400"/>
            <a:ext cx="3657600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Constitutional, Topological</a:t>
            </a:r>
          </a:p>
          <a:p>
            <a:pPr algn="ctr"/>
            <a:endParaRPr kumimoji="1" lang="en-US" sz="800" b="1">
              <a:latin typeface="Tahoma" pitchFamily="34" charset="0"/>
            </a:endParaRPr>
          </a:p>
          <a:p>
            <a:pPr algn="ctr"/>
            <a:r>
              <a:rPr kumimoji="1" lang="en-US" sz="1600" b="1">
                <a:latin typeface="Tahoma" pitchFamily="34" charset="0"/>
              </a:rPr>
              <a:t>2-D structural formula </a:t>
            </a:r>
            <a:endParaRPr lang="ru-RU" sz="1600" b="1">
              <a:latin typeface="Tahoma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5187950"/>
            <a:ext cx="3124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Electrostatic</a:t>
            </a:r>
            <a:endParaRPr kumimoji="1" lang="ru-RU" sz="1600" b="1">
              <a:latin typeface="Tahoma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2286000"/>
            <a:ext cx="31242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Geometrical</a:t>
            </a:r>
          </a:p>
          <a:p>
            <a:pPr algn="ctr">
              <a:spcBef>
                <a:spcPct val="50000"/>
              </a:spcBef>
            </a:pPr>
            <a:r>
              <a:rPr kumimoji="1" lang="en-US" sz="1600" b="1">
                <a:latin typeface="Tahoma" pitchFamily="34" charset="0"/>
              </a:rPr>
              <a:t>        3-D shape and structure</a:t>
            </a:r>
            <a:endParaRPr lang="ru-RU" sz="1600" b="1">
              <a:latin typeface="Tahoma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0" y="3962400"/>
            <a:ext cx="3886200" cy="7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        Quantum Chemical</a:t>
            </a:r>
          </a:p>
          <a:p>
            <a:pPr marL="457200" indent="-457200" eaLnBrk="0" hangingPunct="0">
              <a:spcBef>
                <a:spcPct val="50000"/>
              </a:spcBef>
              <a:buClr>
                <a:schemeClr val="accent2"/>
              </a:buClr>
              <a:buSzPct val="55000"/>
              <a:buFont typeface="Monotype Sorts" pitchFamily="2" charset="2"/>
              <a:buNone/>
            </a:pPr>
            <a:endParaRPr kumimoji="1" lang="ru-RU" sz="1600" b="1">
              <a:latin typeface="Tahoma" pitchFamily="34" charset="0"/>
            </a:endParaRPr>
          </a:p>
        </p:txBody>
      </p:sp>
      <p:pic>
        <p:nvPicPr>
          <p:cNvPr id="14346" name="Picture 10" descr="LUM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9550" y="3221038"/>
            <a:ext cx="2133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85800" y="6019800"/>
            <a:ext cx="290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     Hybrid descriptors</a:t>
            </a:r>
            <a:endParaRPr lang="ru-RU" sz="20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348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AA39C4-29E2-4C3A-B480-7E6B57E046D8}" type="slidenum">
              <a:rPr lang="en-US" smtClean="0"/>
              <a:pPr/>
              <a:t>137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Box 1"/>
          <p:cNvSpPr txBox="1">
            <a:spLocks noChangeArrowheads="1"/>
          </p:cNvSpPr>
          <p:nvPr/>
        </p:nvSpPr>
        <p:spPr bwMode="auto">
          <a:xfrm>
            <a:off x="928688" y="571500"/>
            <a:ext cx="7113587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1400">
                <a:latin typeface="Calibri" pitchFamily="34" charset="0"/>
                <a:cs typeface="Lotus" pitchFamily="2" charset="-78"/>
              </a:rPr>
              <a:t>منابع</a:t>
            </a:r>
          </a:p>
          <a:p>
            <a:r>
              <a:rPr lang="en-US" sz="1600">
                <a:latin typeface="Calibri" pitchFamily="34" charset="0"/>
              </a:rPr>
              <a:t>1-Molecular Modeling, Principles  and Applications, A. Leach,  Second edition, Printice Hall, 2001.</a:t>
            </a:r>
          </a:p>
          <a:p>
            <a:r>
              <a:rPr lang="en-US" sz="1600">
                <a:latin typeface="Calibri" pitchFamily="34" charset="0"/>
              </a:rPr>
              <a:t>2-Computational Medicinal Chemistry for Drug Discovery, Patrick Bultinck Ghent </a:t>
            </a:r>
          </a:p>
          <a:p>
            <a:r>
              <a:rPr lang="en-US" sz="1600">
                <a:latin typeface="Calibri" pitchFamily="34" charset="0"/>
              </a:rPr>
              <a:t>Hans De Winter Wi If ried Langenaeker, MARCEL DEKKER, INC. mdekker, NEW YORK: BASEL, 2004.</a:t>
            </a:r>
          </a:p>
          <a:p>
            <a:r>
              <a:rPr lang="en-US" sz="1600">
                <a:latin typeface="Calibri" pitchFamily="34" charset="0"/>
              </a:rPr>
              <a:t>3- An Introduction to Chemoinformatics, Andrew R. Leach, VALERIE J. GILLET, Springer, 2007.</a:t>
            </a:r>
          </a:p>
          <a:p>
            <a:r>
              <a:rPr lang="en-US" sz="1600">
                <a:latin typeface="Calibri" pitchFamily="34" charset="0"/>
              </a:rPr>
              <a:t>VALERIE J. GILLET, and Revised Edition, GlaxoSmithKline Research Springer, 2007.</a:t>
            </a:r>
          </a:p>
          <a:p>
            <a:r>
              <a:rPr lang="en-US" sz="1600">
                <a:latin typeface="Calibri" pitchFamily="34" charset="0"/>
              </a:rPr>
              <a:t>4- Computational Modeling of Membrane Bilayers, Scott E. Feller, Elsevier, 2008.</a:t>
            </a:r>
          </a:p>
          <a:p>
            <a:r>
              <a:rPr lang="en-US" sz="1600">
                <a:latin typeface="Calibri" pitchFamily="34" charset="0"/>
              </a:rPr>
              <a:t>5- Computer Modeling of Chemical Reactions in Enzymes and Solutions, Arieh  Warshel, John Wiley &amp; Sons, INC., New York,1997.</a:t>
            </a:r>
          </a:p>
          <a:p>
            <a:r>
              <a:rPr lang="en-US" sz="1600">
                <a:latin typeface="Calibri" pitchFamily="34" charset="0"/>
              </a:rPr>
              <a:t>6-  Computational Medicinal Chemistry for Drug Discovery, Patrick Bultinck, Hans De Winter WiIf ried Langenaeke, MARCEL DEKKER,INC, NEW YORK: BASEL.</a:t>
            </a:r>
          </a:p>
          <a:p>
            <a:r>
              <a:rPr lang="en-US" sz="1600">
                <a:latin typeface="Calibri" pitchFamily="34" charset="0"/>
              </a:rPr>
              <a:t>7- Essentials of Computational Chemistry, Theories and Models, Second Edition, Christopher J. Cramer , John Wiley &amp; Sons Ltd, The Atrium, Southern Gate, Chichester, 2004.</a:t>
            </a:r>
            <a:endParaRPr lang="fa-IR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8-Quantum Biochemistry, Chérif F. Matta,   2010,  WILEY-VCH Verlag GmbH &amp; Co. KGaA, Weinheim, ISBN: 978-3-527-32322-7.</a:t>
            </a:r>
          </a:p>
          <a:p>
            <a:endParaRPr lang="en-US" sz="1400">
              <a:latin typeface="Calibri" pitchFamily="34" charset="0"/>
              <a:cs typeface="Lotus" pitchFamily="2" charset="-78"/>
            </a:endParaRPr>
          </a:p>
        </p:txBody>
      </p:sp>
      <p:sp>
        <p:nvSpPr>
          <p:cNvPr id="1423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53AE4A-8493-429F-83B3-FB09D9AA3B89}" type="slidenum">
              <a:rPr lang="en-US" smtClean="0"/>
              <a:pPr/>
              <a:t>138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46050" y="533400"/>
            <a:ext cx="87169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a-IR" sz="2000" b="1">
                <a:cs typeface="Lotus" pitchFamily="2" charset="-78"/>
              </a:rPr>
              <a:t>مدل براي مولکول:  </a:t>
            </a:r>
          </a:p>
          <a:p>
            <a:pPr algn="r"/>
            <a:r>
              <a:rPr lang="fa-IR">
                <a:cs typeface="Lotus" pitchFamily="2" charset="-78"/>
              </a:rPr>
              <a:t> از گلوله ( اتم) و فنر( پيوند)  تشکيل شده است</a:t>
            </a:r>
          </a:p>
          <a:p>
            <a:pPr algn="r"/>
            <a:r>
              <a:rPr lang="fa-IR">
                <a:cs typeface="Lotus" pitchFamily="2" charset="-78"/>
              </a:rPr>
              <a:t>با کشيدن و جمع شدن پيوند ها انرژي پتانسيل مولکول تغيير مي کند</a:t>
            </a:r>
          </a:p>
          <a:p>
            <a:pPr algn="r"/>
            <a:r>
              <a:rPr lang="fa-IR">
                <a:cs typeface="Lotus" pitchFamily="2" charset="-78"/>
              </a:rPr>
              <a:t>پيوند هاي مولکول هميشه در حال ارتعاش هستند بنابراين مولکول هميشه داراي انرژي پتانسيل و جنبشي مي باشد</a:t>
            </a:r>
          </a:p>
          <a:p>
            <a:pPr algn="r" rtl="1"/>
            <a:r>
              <a:rPr lang="fa-IR">
                <a:cs typeface="Lotus" pitchFamily="2" charset="-78"/>
              </a:rPr>
              <a:t>( انرژي نقطه صفر </a:t>
            </a:r>
            <a:r>
              <a:rPr lang="en-US">
                <a:cs typeface="Lotus" pitchFamily="2" charset="-78"/>
              </a:rPr>
              <a:t>ZPE</a:t>
            </a:r>
            <a:r>
              <a:rPr lang="fa-IR" sz="2000">
                <a:cs typeface="Lotus" pitchFamily="2" charset="-78"/>
              </a:rPr>
              <a:t>=</a:t>
            </a:r>
            <a:r>
              <a:rPr lang="fa-IR">
                <a:cs typeface="Lotus" pitchFamily="2" charset="-78"/>
              </a:rPr>
              <a:t> انرژي جنبشي مولکول در اثر ارتعاش پيوند ها در صفر کلوين )</a:t>
            </a:r>
          </a:p>
          <a:p>
            <a:pPr algn="r" rtl="1"/>
            <a:r>
              <a:rPr lang="fa-IR">
                <a:cs typeface="Lotus" pitchFamily="2" charset="-78"/>
              </a:rPr>
              <a:t>- مولکولها در حالت طبيعي طول پيوندها و يا فاصله اتم ها را از هم طوري تعيين مي کنند که مولکول در کمترين انرژي</a:t>
            </a:r>
          </a:p>
          <a:p>
            <a:pPr algn="r" rtl="1"/>
            <a:r>
              <a:rPr lang="fa-IR">
                <a:cs typeface="Lotus" pitchFamily="2" charset="-78"/>
              </a:rPr>
              <a:t> پتانسيل قرار بگيرد ، البته مولکول هاي واقعي بعلت ارتعاش دائمي پيوند ها در کمترين انرژي پتانسيل قرار نمي گيرند بلکه</a:t>
            </a:r>
          </a:p>
          <a:p>
            <a:pPr algn="r" rtl="1"/>
            <a:r>
              <a:rPr lang="fa-IR">
                <a:cs typeface="Lotus" pitchFamily="2" charset="-78"/>
              </a:rPr>
              <a:t> در نزديکي آن قرار مي گيرند و شماري از تراز هاي انرژي را اشغال مي کنند.</a:t>
            </a:r>
          </a:p>
          <a:p>
            <a:pPr algn="r" rtl="1"/>
            <a:r>
              <a:rPr lang="fa-IR">
                <a:cs typeface="Lotus" pitchFamily="2" charset="-78"/>
              </a:rPr>
              <a:t>با تغيير همزمان همه پيوند ها در يک مولکول يک سطح چند بعدي بدست مي آيد که به آن سطح انرژي پتانسيل مي گويند</a:t>
            </a:r>
            <a:endParaRPr lang="en-US">
              <a:cs typeface="Lotus" pitchFamily="2" charset="-78"/>
            </a:endParaRPr>
          </a:p>
        </p:txBody>
      </p:sp>
      <p:pic>
        <p:nvPicPr>
          <p:cNvPr id="29699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11366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8" descr="drysu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3352800"/>
            <a:ext cx="30718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31"/>
          <p:cNvGrpSpPr>
            <a:grpSpLocks/>
          </p:cNvGrpSpPr>
          <p:nvPr/>
        </p:nvGrpSpPr>
        <p:grpSpPr bwMode="auto">
          <a:xfrm>
            <a:off x="228600" y="3276600"/>
            <a:ext cx="1981200" cy="3276600"/>
            <a:chOff x="192" y="2448"/>
            <a:chExt cx="1248" cy="1521"/>
          </a:xfrm>
        </p:grpSpPr>
        <p:pic>
          <p:nvPicPr>
            <p:cNvPr id="29704" name="Picture 25" descr="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2448"/>
              <a:ext cx="1248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Line 26"/>
            <p:cNvSpPr>
              <a:spLocks noChangeShapeType="1"/>
            </p:cNvSpPr>
            <p:nvPr/>
          </p:nvSpPr>
          <p:spPr bwMode="auto">
            <a:xfrm>
              <a:off x="576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27"/>
            <p:cNvSpPr>
              <a:spLocks noChangeShapeType="1"/>
            </p:cNvSpPr>
            <p:nvPr/>
          </p:nvSpPr>
          <p:spPr bwMode="auto">
            <a:xfrm>
              <a:off x="528" y="34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28"/>
            <p:cNvSpPr>
              <a:spLocks noChangeShapeType="1"/>
            </p:cNvSpPr>
            <p:nvPr/>
          </p:nvSpPr>
          <p:spPr bwMode="auto">
            <a:xfrm>
              <a:off x="5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29"/>
            <p:cNvSpPr>
              <a:spLocks noChangeShapeType="1"/>
            </p:cNvSpPr>
            <p:nvPr/>
          </p:nvSpPr>
          <p:spPr bwMode="auto">
            <a:xfrm>
              <a:off x="5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30"/>
            <p:cNvSpPr>
              <a:spLocks noChangeShapeType="1"/>
            </p:cNvSpPr>
            <p:nvPr/>
          </p:nvSpPr>
          <p:spPr bwMode="auto">
            <a:xfrm>
              <a:off x="528" y="29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3" name="Text Box 32"/>
          <p:cNvSpPr txBox="1">
            <a:spLocks noChangeArrowheads="1"/>
          </p:cNvSpPr>
          <p:nvPr/>
        </p:nvSpPr>
        <p:spPr bwMode="auto">
          <a:xfrm>
            <a:off x="7908925" y="58277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28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 rtl="1">
              <a:buClr>
                <a:srgbClr val="3507F7"/>
              </a:buClr>
              <a:buSzPct val="100000"/>
              <a:buFont typeface="Mitra" pitchFamily="2" charset="-7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a-IR" sz="2000" b="1">
                <a:latin typeface="Mitra" pitchFamily="2" charset="-78"/>
                <a:cs typeface="Lotus" pitchFamily="2" charset="-78"/>
              </a:rPr>
              <a:t>ميدان نيرو(</a:t>
            </a:r>
            <a:r>
              <a:rPr lang="en-GB" sz="2000" b="1">
                <a:latin typeface="Times New Roman" pitchFamily="18" charset="0"/>
                <a:cs typeface="Times New Roman" pitchFamily="18" charset="0"/>
              </a:rPr>
              <a:t>Force field</a:t>
            </a:r>
            <a:r>
              <a:rPr lang="fa-IR" sz="2000">
                <a:latin typeface="Calibri" pitchFamily="34" charset="0"/>
                <a:cs typeface="Lotus" pitchFamily="2" charset="-78"/>
              </a:rPr>
              <a:t>)</a:t>
            </a:r>
            <a:r>
              <a:rPr lang="fa-IR" sz="2400">
                <a:latin typeface="Calibri" pitchFamily="34" charset="0"/>
                <a:cs typeface="Lotus" pitchFamily="2" charset="-78"/>
              </a:rPr>
              <a:t>:</a:t>
            </a:r>
            <a:r>
              <a:rPr lang="fa-IR" sz="4000" b="1">
                <a:latin typeface="Calibri" pitchFamily="34" charset="0"/>
                <a:cs typeface="Lotus" pitchFamily="2" charset="-78"/>
              </a:rPr>
              <a:t> </a:t>
            </a:r>
            <a:r>
              <a:rPr lang="fa-IR">
                <a:latin typeface="Calibri" pitchFamily="34" charset="0"/>
                <a:cs typeface="Lotus" pitchFamily="2" charset="-78"/>
              </a:rPr>
              <a:t>عبارت رياضي براي انواع بر هم کنش هاي موجود در يک سامانه که ميدان نيروسنگ بناي شبيه سازی رايانه اي است..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162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064125" y="2895600"/>
            <a:ext cx="3754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تابع پتانسيل را به چند قسمت مي توان تقسيم کرد: </a:t>
            </a:r>
          </a:p>
          <a:p>
            <a:pPr algn="r" rtl="1"/>
            <a:r>
              <a:rPr lang="fa-IR">
                <a:cs typeface="Lotus" pitchFamily="2" charset="-78"/>
              </a:rPr>
              <a:t>پتانسيل هاي پيوندي </a:t>
            </a:r>
            <a:endParaRPr lang="en-US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پتانسيل هاي غير پيوندي</a:t>
            </a:r>
          </a:p>
          <a:p>
            <a:pPr algn="r" rtl="1"/>
            <a:r>
              <a:rPr lang="fa-IR">
                <a:cs typeface="Lotus" pitchFamily="2" charset="-78"/>
              </a:rPr>
              <a:t>پتانسيل هاي ترکيبي</a:t>
            </a:r>
          </a:p>
          <a:p>
            <a:pPr algn="r" rtl="1"/>
            <a:r>
              <a:rPr lang="fa-IR">
                <a:cs typeface="Lotus" pitchFamily="2" charset="-78"/>
              </a:rPr>
              <a:t> پتانسيل هاي ويژه</a:t>
            </a:r>
            <a:endParaRPr lang="en-US">
              <a:cs typeface="Lotus" pitchFamily="2" charset="-78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528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2897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3622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5718175" y="457200"/>
            <a:ext cx="30972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000" b="1">
                <a:cs typeface="Lotus" pitchFamily="2" charset="-78"/>
              </a:rPr>
              <a:t>پتانسيل کشش پيوند</a:t>
            </a:r>
            <a:r>
              <a:rPr lang="fa-IR">
                <a:cs typeface="Lotus" pitchFamily="2" charset="-78"/>
              </a:rPr>
              <a:t>: </a:t>
            </a:r>
          </a:p>
          <a:p>
            <a:pPr algn="r" rtl="1"/>
            <a:r>
              <a:rPr lang="fa-IR">
                <a:cs typeface="Lotus" pitchFamily="2" charset="-78"/>
              </a:rPr>
              <a:t>تابعي از طول پيوند و ثابت پيوند مي باشد</a:t>
            </a:r>
          </a:p>
          <a:p>
            <a:pPr algn="r" rtl="1"/>
            <a:r>
              <a:rPr lang="fa-IR">
                <a:cs typeface="Lotus" pitchFamily="2" charset="-78"/>
              </a:rPr>
              <a:t>- </a:t>
            </a:r>
            <a:r>
              <a:rPr lang="fa-IR" b="1">
                <a:cs typeface="Lotus" pitchFamily="2" charset="-78"/>
              </a:rPr>
              <a:t>پتانسيل  هامونيک يا هماهنگ يا هوک</a:t>
            </a:r>
          </a:p>
          <a:p>
            <a:pPr algn="r" rtl="1"/>
            <a:endParaRPr lang="fa-IR">
              <a:cs typeface="Lotus" pitchFamily="2" charset="-78"/>
            </a:endParaRPr>
          </a:p>
          <a:p>
            <a:pPr algn="r" rtl="1"/>
            <a:endParaRPr lang="fa-IR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- </a:t>
            </a:r>
            <a:r>
              <a:rPr lang="fa-IR" b="1">
                <a:cs typeface="Lotus" pitchFamily="2" charset="-78"/>
              </a:rPr>
              <a:t>پتانسيل مورس</a:t>
            </a:r>
            <a:r>
              <a:rPr lang="fa-IR">
                <a:cs typeface="Lotus" pitchFamily="2" charset="-78"/>
              </a:rPr>
              <a:t>: </a:t>
            </a:r>
            <a:endParaRPr lang="en-US">
              <a:cs typeface="Lotus" pitchFamily="2" charset="-78"/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3657600" y="838200"/>
          <a:ext cx="1981200" cy="762000"/>
        </p:xfrm>
        <a:graphic>
          <a:graphicData uri="http://schemas.openxmlformats.org/presentationml/2006/ole">
            <p:oleObj spid="_x0000_s1026" name="Equation" r:id="rId4" imgW="914400" imgH="241200" progId="Equation.3">
              <p:embed/>
            </p:oleObj>
          </a:graphicData>
        </a:graphic>
      </p:graphicFrame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304800" y="381000"/>
            <a:ext cx="3200400" cy="3146425"/>
            <a:chOff x="192" y="240"/>
            <a:chExt cx="2250" cy="1982"/>
          </a:xfrm>
        </p:grpSpPr>
        <p:grpSp>
          <p:nvGrpSpPr>
            <p:cNvPr id="1035" name="Group 29"/>
            <p:cNvGrpSpPr>
              <a:grpSpLocks/>
            </p:cNvGrpSpPr>
            <p:nvPr/>
          </p:nvGrpSpPr>
          <p:grpSpPr bwMode="auto">
            <a:xfrm>
              <a:off x="192" y="240"/>
              <a:ext cx="2250" cy="1920"/>
              <a:chOff x="192" y="864"/>
              <a:chExt cx="2250" cy="1920"/>
            </a:xfrm>
          </p:grpSpPr>
          <p:pic>
            <p:nvPicPr>
              <p:cNvPr id="103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2" y="1008"/>
                <a:ext cx="2250" cy="1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" name="Oval 14"/>
              <p:cNvSpPr>
                <a:spLocks noChangeArrowheads="1"/>
              </p:cNvSpPr>
              <p:nvPr/>
            </p:nvSpPr>
            <p:spPr bwMode="auto">
              <a:xfrm>
                <a:off x="1104" y="864"/>
                <a:ext cx="240" cy="28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39" name="Oval 15"/>
              <p:cNvSpPr>
                <a:spLocks noChangeArrowheads="1"/>
              </p:cNvSpPr>
              <p:nvPr/>
            </p:nvSpPr>
            <p:spPr bwMode="auto">
              <a:xfrm>
                <a:off x="1440" y="864"/>
                <a:ext cx="240" cy="28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40" name="Line 18"/>
              <p:cNvSpPr>
                <a:spLocks noChangeShapeType="1"/>
              </p:cNvSpPr>
              <p:nvPr/>
            </p:nvSpPr>
            <p:spPr bwMode="auto">
              <a:xfrm>
                <a:off x="1248" y="1008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10"/>
              <p:cNvSpPr>
                <a:spLocks noChangeArrowheads="1"/>
              </p:cNvSpPr>
              <p:nvPr/>
            </p:nvSpPr>
            <p:spPr bwMode="auto">
              <a:xfrm>
                <a:off x="480" y="912"/>
                <a:ext cx="240" cy="28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42" name="Oval 11"/>
              <p:cNvSpPr>
                <a:spLocks noChangeArrowheads="1"/>
              </p:cNvSpPr>
              <p:nvPr/>
            </p:nvSpPr>
            <p:spPr bwMode="auto">
              <a:xfrm>
                <a:off x="624" y="912"/>
                <a:ext cx="240" cy="288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>
                <a:off x="576" y="1056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4" name="Group 28"/>
              <p:cNvGrpSpPr>
                <a:grpSpLocks/>
              </p:cNvGrpSpPr>
              <p:nvPr/>
            </p:nvGrpSpPr>
            <p:grpSpPr bwMode="auto">
              <a:xfrm>
                <a:off x="720" y="2352"/>
                <a:ext cx="480" cy="288"/>
                <a:chOff x="1056" y="288"/>
                <a:chExt cx="480" cy="288"/>
              </a:xfrm>
            </p:grpSpPr>
            <p:sp>
              <p:nvSpPr>
                <p:cNvPr id="1045" name="Oval 25"/>
                <p:cNvSpPr>
                  <a:spLocks noChangeArrowheads="1"/>
                </p:cNvSpPr>
                <p:nvPr/>
              </p:nvSpPr>
              <p:spPr bwMode="auto">
                <a:xfrm>
                  <a:off x="1056" y="288"/>
                  <a:ext cx="240" cy="288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046" name="Oval 26"/>
                <p:cNvSpPr>
                  <a:spLocks noChangeArrowheads="1"/>
                </p:cNvSpPr>
                <p:nvPr/>
              </p:nvSpPr>
              <p:spPr bwMode="auto">
                <a:xfrm>
                  <a:off x="1296" y="288"/>
                  <a:ext cx="240" cy="288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047" name="Line 27"/>
                <p:cNvSpPr>
                  <a:spLocks noChangeShapeType="1"/>
                </p:cNvSpPr>
                <p:nvPr/>
              </p:nvSpPr>
              <p:spPr bwMode="auto">
                <a:xfrm>
                  <a:off x="1200" y="432"/>
                  <a:ext cx="19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6" name="Text Box 32"/>
            <p:cNvSpPr txBox="1">
              <a:spLocks noChangeArrowheads="1"/>
            </p:cNvSpPr>
            <p:nvPr/>
          </p:nvSpPr>
          <p:spPr bwMode="auto">
            <a:xfrm>
              <a:off x="902" y="1991"/>
              <a:ext cx="2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r</a:t>
              </a:r>
              <a:r>
                <a:rPr lang="en-US" baseline="-25000"/>
                <a:t>0</a:t>
              </a:r>
            </a:p>
          </p:txBody>
        </p:sp>
      </p:grp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810000"/>
            <a:ext cx="373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58674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6AE3A-C66D-42D7-BAC5-30C218DF99C7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1027" name="Object 25"/>
          <p:cNvGraphicFramePr>
            <a:graphicFrameLocks noChangeAspect="1"/>
          </p:cNvGraphicFramePr>
          <p:nvPr/>
        </p:nvGraphicFramePr>
        <p:xfrm>
          <a:off x="304800" y="3429000"/>
          <a:ext cx="584200" cy="533400"/>
        </p:xfrm>
        <a:graphic>
          <a:graphicData uri="http://schemas.openxmlformats.org/presentationml/2006/ole">
            <p:oleObj spid="_x0000_s1027" name="Equation" r:id="rId8" imgW="507960" imgH="393480" progId="Equation.3">
              <p:embed/>
            </p:oleObj>
          </a:graphicData>
        </a:graphic>
      </p:graphicFrame>
      <p:sp>
        <p:nvSpPr>
          <p:cNvPr id="1034" name="Line 26"/>
          <p:cNvSpPr>
            <a:spLocks noChangeShapeType="1"/>
          </p:cNvSpPr>
          <p:nvPr/>
        </p:nvSpPr>
        <p:spPr bwMode="auto">
          <a:xfrm flipV="1">
            <a:off x="762000" y="2819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362200" y="593725"/>
            <a:ext cx="63674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cs typeface="Lotus" pitchFamily="2" charset="-78"/>
              </a:rPr>
              <a:t>پتانسيل خمش زوايا</a:t>
            </a:r>
            <a:r>
              <a:rPr lang="fa-IR">
                <a:cs typeface="Lotus" pitchFamily="2" charset="-78"/>
              </a:rPr>
              <a:t>:</a:t>
            </a:r>
          </a:p>
          <a:p>
            <a:pPr algn="r" rtl="1"/>
            <a:r>
              <a:rPr lang="fa-IR">
                <a:cs typeface="Lotus" pitchFamily="2" charset="-78"/>
              </a:rPr>
              <a:t> بستگي به زاويه بين دو اتم دارد و بر اساس قانون هوک است  </a:t>
            </a:r>
            <a:endParaRPr lang="en-US">
              <a:cs typeface="Lotus" pitchFamily="2" charset="-78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971800" y="1447800"/>
          <a:ext cx="2773363" cy="693738"/>
        </p:xfrm>
        <a:graphic>
          <a:graphicData uri="http://schemas.openxmlformats.org/presentationml/2006/ole">
            <p:oleObj spid="_x0000_s2050" name="Equation" r:id="rId3" imgW="965160" imgH="241200" progId="Equation.3">
              <p:embed/>
            </p:oleObj>
          </a:graphicData>
        </a:graphic>
      </p:graphicFrame>
      <p:grpSp>
        <p:nvGrpSpPr>
          <p:cNvPr id="2052" name="Group 22"/>
          <p:cNvGrpSpPr>
            <a:grpSpLocks/>
          </p:cNvGrpSpPr>
          <p:nvPr/>
        </p:nvGrpSpPr>
        <p:grpSpPr bwMode="auto">
          <a:xfrm>
            <a:off x="457200" y="2133600"/>
            <a:ext cx="7924800" cy="4038600"/>
            <a:chOff x="240" y="1152"/>
            <a:chExt cx="2352" cy="1954"/>
          </a:xfrm>
        </p:grpSpPr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536"/>
              <a:ext cx="2352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1152"/>
              <a:ext cx="30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0" y="2352"/>
              <a:ext cx="3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1200"/>
              <a:ext cx="504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810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8A05E0-DB47-4A0B-93C6-B50F89C5FCA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5105400" y="304800"/>
            <a:ext cx="361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cs typeface="Lotus" pitchFamily="2" charset="-78"/>
              </a:rPr>
              <a:t>پتانسيل چرخش يا زاويه ديهدرال متعارف</a:t>
            </a:r>
            <a:endParaRPr lang="en-US" sz="2000" b="1">
              <a:cs typeface="Lotus" pitchFamily="2" charset="-78"/>
            </a:endParaRPr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-152400"/>
            <a:ext cx="1581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2133600" y="2209800"/>
            <a:ext cx="677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b="1">
                <a:cs typeface="Lotus" pitchFamily="2" charset="-78"/>
              </a:rPr>
              <a:t>انرژي پتانسيل چرخشي </a:t>
            </a:r>
            <a:r>
              <a:rPr lang="fa-IR">
                <a:cs typeface="Lotus" pitchFamily="2" charset="-78"/>
              </a:rPr>
              <a:t>مربوط به چرخش پيوند  </a:t>
            </a:r>
            <a:r>
              <a:rPr lang="en-US">
                <a:cs typeface="Lotus" pitchFamily="2" charset="-78"/>
              </a:rPr>
              <a:t>B-C</a:t>
            </a:r>
            <a:r>
              <a:rPr lang="fa-IR">
                <a:cs typeface="Lotus" pitchFamily="2" charset="-78"/>
              </a:rPr>
              <a:t> در چهار تايي </a:t>
            </a:r>
            <a:r>
              <a:rPr lang="en-US">
                <a:cs typeface="Lotus" pitchFamily="2" charset="-78"/>
              </a:rPr>
              <a:t>A-B-C-D</a:t>
            </a:r>
            <a:r>
              <a:rPr lang="fa-IR">
                <a:cs typeface="Lotus" pitchFamily="2" charset="-78"/>
              </a:rPr>
              <a:t> مي باشد  </a:t>
            </a:r>
            <a:endParaRPr lang="en-US">
              <a:cs typeface="Lotus" pitchFamily="2" charset="-78"/>
            </a:endParaRP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5105400" y="5473700"/>
            <a:ext cx="22209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Mitra" pitchFamily="2" charset="-78"/>
              </a:rPr>
              <a:t>n=3   ethane</a:t>
            </a:r>
          </a:p>
          <a:p>
            <a:r>
              <a:rPr lang="en-US" sz="2000">
                <a:latin typeface="Mitra" pitchFamily="2" charset="-78"/>
              </a:rPr>
              <a:t>n=2   ethylene</a:t>
            </a:r>
          </a:p>
          <a:p>
            <a:r>
              <a:rPr lang="en-US" sz="2000">
                <a:latin typeface="Mitra" pitchFamily="2" charset="-78"/>
              </a:rPr>
              <a:t>n=1   butane</a:t>
            </a:r>
          </a:p>
        </p:txBody>
      </p:sp>
      <p:pic>
        <p:nvPicPr>
          <p:cNvPr id="307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304800" y="2667000"/>
          <a:ext cx="2743200" cy="488950"/>
        </p:xfrm>
        <a:graphic>
          <a:graphicData uri="http://schemas.openxmlformats.org/presentationml/2006/ole">
            <p:oleObj spid="_x0000_s3074" name="Equation" r:id="rId5" imgW="1244520" imgH="215640" progId="Equation.3">
              <p:embed/>
            </p:oleObj>
          </a:graphicData>
        </a:graphic>
      </p:graphicFrame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4572000" y="762000"/>
            <a:ext cx="4325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600" b="1">
                <a:cs typeface="Lotus" pitchFamily="2" charset="-78"/>
              </a:rPr>
              <a:t>زوايه چرخشي يا  ديهدرال  </a:t>
            </a:r>
            <a:r>
              <a:rPr lang="fa-IR" sz="1600">
                <a:cs typeface="Lotus" pitchFamily="2" charset="-78"/>
              </a:rPr>
              <a:t>: </a:t>
            </a:r>
          </a:p>
          <a:p>
            <a:pPr algn="r" rtl="1"/>
            <a:r>
              <a:rPr lang="fa-IR" sz="1600">
                <a:latin typeface="Times New Roman" pitchFamily="18" charset="0"/>
                <a:cs typeface="Lotus" pitchFamily="2" charset="-78"/>
              </a:rPr>
              <a:t>زاويه  بين صفحه  </a:t>
            </a:r>
            <a:r>
              <a:rPr lang="en-US" sz="1600">
                <a:latin typeface="Times New Roman" pitchFamily="18" charset="0"/>
                <a:cs typeface="Lotus" pitchFamily="2" charset="-78"/>
              </a:rPr>
              <a:t>ABC</a:t>
            </a:r>
            <a:r>
              <a:rPr lang="fa-IR" sz="1600">
                <a:latin typeface="Times New Roman" pitchFamily="18" charset="0"/>
                <a:cs typeface="Lotus" pitchFamily="2" charset="-78"/>
              </a:rPr>
              <a:t> و صفحه </a:t>
            </a:r>
            <a:r>
              <a:rPr lang="en-US" sz="1600">
                <a:latin typeface="Times New Roman" pitchFamily="18" charset="0"/>
                <a:cs typeface="Lotus" pitchFamily="2" charset="-78"/>
              </a:rPr>
              <a:t>BCD</a:t>
            </a:r>
            <a:r>
              <a:rPr lang="fa-IR" sz="1600">
                <a:cs typeface="Lotus" pitchFamily="2" charset="-78"/>
              </a:rPr>
              <a:t> يا زاويه حاصل از چرخش پيوند کووالانسی </a:t>
            </a:r>
            <a:r>
              <a:rPr lang="en-US" sz="1600">
                <a:cs typeface="Lotus" pitchFamily="2" charset="-78"/>
              </a:rPr>
              <a:t>BC</a:t>
            </a:r>
            <a:r>
              <a:rPr lang="fa-IR" sz="1600">
                <a:cs typeface="Lotus" pitchFamily="2" charset="-78"/>
              </a:rPr>
              <a:t> که </a:t>
            </a:r>
            <a:r>
              <a:rPr lang="fa-IR" sz="1600">
                <a:latin typeface="Times New Roman" pitchFamily="18" charset="0"/>
                <a:cs typeface="Lotus" pitchFamily="2" charset="-78"/>
              </a:rPr>
              <a:t>تعيين کننده  ساختار پروتئين ها (صورتبندی يا </a:t>
            </a:r>
            <a:r>
              <a:rPr lang="fa-IR" sz="1600">
                <a:cs typeface="Lotus" pitchFamily="2" charset="-78"/>
              </a:rPr>
              <a:t>کونفورماسيون )</a:t>
            </a:r>
            <a:endParaRPr lang="en-US" sz="1600">
              <a:cs typeface="Lotus" pitchFamily="2" charset="-78"/>
            </a:endParaRPr>
          </a:p>
        </p:txBody>
      </p:sp>
      <p:sp>
        <p:nvSpPr>
          <p:cNvPr id="3081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6B46C-E328-4FD9-8E20-0723D8BA4F95}" type="slidenum">
              <a:rPr lang="en-US" smtClean="0"/>
              <a:pPr/>
              <a:t>18</a:t>
            </a:fld>
            <a:endParaRPr lang="en-US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0" y="3276600"/>
            <a:ext cx="2005013" cy="2505075"/>
            <a:chOff x="2256" y="2160"/>
            <a:chExt cx="1263" cy="1578"/>
          </a:xfrm>
        </p:grpSpPr>
        <p:grpSp>
          <p:nvGrpSpPr>
            <p:cNvPr id="3089" name="Group 8"/>
            <p:cNvGrpSpPr>
              <a:grpSpLocks/>
            </p:cNvGrpSpPr>
            <p:nvPr/>
          </p:nvGrpSpPr>
          <p:grpSpPr bwMode="auto">
            <a:xfrm>
              <a:off x="2256" y="2160"/>
              <a:ext cx="1263" cy="1248"/>
              <a:chOff x="2352" y="2496"/>
              <a:chExt cx="1263" cy="1248"/>
            </a:xfrm>
          </p:grpSpPr>
          <p:sp>
            <p:nvSpPr>
              <p:cNvPr id="3091" name="Oval 9"/>
              <p:cNvSpPr>
                <a:spLocks noChangeArrowheads="1"/>
              </p:cNvSpPr>
              <p:nvPr/>
            </p:nvSpPr>
            <p:spPr bwMode="auto">
              <a:xfrm>
                <a:off x="2736" y="2928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grpSp>
            <p:nvGrpSpPr>
              <p:cNvPr id="3092" name="Group 10"/>
              <p:cNvGrpSpPr>
                <a:grpSpLocks/>
              </p:cNvGrpSpPr>
              <p:nvPr/>
            </p:nvGrpSpPr>
            <p:grpSpPr bwMode="auto">
              <a:xfrm>
                <a:off x="2352" y="2736"/>
                <a:ext cx="1263" cy="1008"/>
                <a:chOff x="2352" y="2736"/>
                <a:chExt cx="1263" cy="1008"/>
              </a:xfrm>
            </p:grpSpPr>
            <p:sp>
              <p:nvSpPr>
                <p:cNvPr id="3099" name="Line 11"/>
                <p:cNvSpPr>
                  <a:spLocks noChangeShapeType="1"/>
                </p:cNvSpPr>
                <p:nvPr/>
              </p:nvSpPr>
              <p:spPr bwMode="auto">
                <a:xfrm>
                  <a:off x="2928" y="31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928" y="2928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2544" y="2928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360" y="2736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31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17" y="3456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31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52" y="2736"/>
                  <a:ext cx="25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3093" name="Line 17"/>
              <p:cNvSpPr>
                <a:spLocks noChangeShapeType="1"/>
              </p:cNvSpPr>
              <p:nvPr/>
            </p:nvSpPr>
            <p:spPr bwMode="auto">
              <a:xfrm flipV="1">
                <a:off x="2928" y="2736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Line 18"/>
              <p:cNvSpPr>
                <a:spLocks noChangeShapeType="1"/>
              </p:cNvSpPr>
              <p:nvPr/>
            </p:nvSpPr>
            <p:spPr bwMode="auto">
              <a:xfrm>
                <a:off x="3120" y="3264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19"/>
              <p:cNvSpPr>
                <a:spLocks noChangeShapeType="1"/>
              </p:cNvSpPr>
              <p:nvPr/>
            </p:nvSpPr>
            <p:spPr bwMode="auto">
              <a:xfrm flipH="1">
                <a:off x="2592" y="3264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Text Box 20"/>
              <p:cNvSpPr txBox="1">
                <a:spLocks noChangeArrowheads="1"/>
              </p:cNvSpPr>
              <p:nvPr/>
            </p:nvSpPr>
            <p:spPr bwMode="auto">
              <a:xfrm>
                <a:off x="2832" y="249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3333CC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97" name="Rectangle 21"/>
              <p:cNvSpPr>
                <a:spLocks noChangeArrowheads="1"/>
              </p:cNvSpPr>
              <p:nvPr/>
            </p:nvSpPr>
            <p:spPr bwMode="auto">
              <a:xfrm>
                <a:off x="2433" y="326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3333CC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098" name="Rectangle 22"/>
              <p:cNvSpPr>
                <a:spLocks noChangeArrowheads="1"/>
              </p:cNvSpPr>
              <p:nvPr/>
            </p:nvSpPr>
            <p:spPr bwMode="auto">
              <a:xfrm>
                <a:off x="3312" y="326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3333CC"/>
                    </a:solidFill>
                    <a:latin typeface="Times New Roman" pitchFamily="18" charset="0"/>
                  </a:rPr>
                  <a:t>H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3090" name="Text Box 23"/>
            <p:cNvSpPr txBox="1">
              <a:spLocks noChangeArrowheads="1"/>
            </p:cNvSpPr>
            <p:nvPr/>
          </p:nvSpPr>
          <p:spPr bwMode="auto">
            <a:xfrm>
              <a:off x="2544" y="3408"/>
              <a:ext cx="6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Newman</a:t>
              </a:r>
            </a:p>
            <a:p>
              <a:r>
                <a:rPr lang="en-US" sz="1400"/>
                <a:t>projection</a:t>
              </a:r>
            </a:p>
          </p:txBody>
        </p:sp>
      </p:grpSp>
      <p:grpSp>
        <p:nvGrpSpPr>
          <p:cNvPr id="3083" name="Group 45"/>
          <p:cNvGrpSpPr>
            <a:grpSpLocks/>
          </p:cNvGrpSpPr>
          <p:nvPr/>
        </p:nvGrpSpPr>
        <p:grpSpPr bwMode="auto">
          <a:xfrm>
            <a:off x="228600" y="3429000"/>
            <a:ext cx="4648200" cy="3189288"/>
            <a:chOff x="228600" y="3429000"/>
            <a:chExt cx="4648200" cy="3188732"/>
          </a:xfrm>
        </p:grpSpPr>
        <p:sp>
          <p:nvSpPr>
            <p:cNvPr id="3086" name="TextBox 39"/>
            <p:cNvSpPr txBox="1">
              <a:spLocks noChangeArrowheads="1"/>
            </p:cNvSpPr>
            <p:nvPr/>
          </p:nvSpPr>
          <p:spPr bwMode="auto">
            <a:xfrm>
              <a:off x="609600" y="62484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>
                  <a:cs typeface="Lotus" pitchFamily="2" charset="-78"/>
                </a:rPr>
                <a:t>Φ0= </a:t>
              </a:r>
              <a:endParaRPr lang="fa-IR"/>
            </a:p>
          </p:txBody>
        </p:sp>
        <p:sp>
          <p:nvSpPr>
            <p:cNvPr id="3087" name="TextBox 40"/>
            <p:cNvSpPr txBox="1">
              <a:spLocks noChangeArrowheads="1"/>
            </p:cNvSpPr>
            <p:nvPr/>
          </p:nvSpPr>
          <p:spPr bwMode="auto">
            <a:xfrm>
              <a:off x="1295400" y="62484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>
                  <a:cs typeface="Lotus" pitchFamily="2" charset="-78"/>
                </a:rPr>
                <a:t>Φ60= </a:t>
              </a:r>
              <a:endParaRPr lang="fa-IR"/>
            </a:p>
          </p:txBody>
        </p:sp>
        <p:pic>
          <p:nvPicPr>
            <p:cNvPr id="3088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3429000"/>
              <a:ext cx="4648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191000"/>
            <a:ext cx="1781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Box 46"/>
          <p:cNvSpPr txBox="1">
            <a:spLocks noChangeArrowheads="1"/>
          </p:cNvSpPr>
          <p:nvPr/>
        </p:nvSpPr>
        <p:spPr bwMode="auto">
          <a:xfrm>
            <a:off x="4144963" y="2819400"/>
            <a:ext cx="4570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l-GR">
                <a:cs typeface="Lotus" pitchFamily="2" charset="-78"/>
              </a:rPr>
              <a:t>Φ</a:t>
            </a:r>
            <a:r>
              <a:rPr lang="fa-IR">
                <a:cs typeface="Lotus" pitchFamily="2" charset="-78"/>
              </a:rPr>
              <a:t> زاويه چرخشي و </a:t>
            </a:r>
            <a:r>
              <a:rPr lang="en-US">
                <a:cs typeface="Lotus" pitchFamily="2" charset="-78"/>
              </a:rPr>
              <a:t>n</a:t>
            </a:r>
            <a:r>
              <a:rPr lang="fa-IR">
                <a:cs typeface="Lotus" pitchFamily="2" charset="-78"/>
              </a:rPr>
              <a:t> چندگانگي (</a:t>
            </a:r>
            <a:r>
              <a:rPr lang="en-US">
                <a:cs typeface="Lotus" pitchFamily="2" charset="-78"/>
              </a:rPr>
              <a:t>multiplicity</a:t>
            </a:r>
            <a:r>
              <a:rPr lang="fa-IR">
                <a:cs typeface="Lotus" pitchFamily="2" charset="-78"/>
              </a:rPr>
              <a:t>) است </a:t>
            </a:r>
            <a:r>
              <a:rPr lang="en-US">
                <a:cs typeface="Lotus" pitchFamily="2" charset="-78"/>
              </a:rPr>
              <a:t> </a:t>
            </a:r>
            <a:r>
              <a:rPr lang="fa-IR">
                <a:cs typeface="Lotus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57200" y="4572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>
                <a:solidFill>
                  <a:srgbClr val="3507F7"/>
                </a:solidFill>
                <a:latin typeface="Times New Roman" pitchFamily="18" charset="0"/>
                <a:cs typeface="Times New Roman" pitchFamily="18" charset="0"/>
              </a:rPr>
              <a:t>Improper torsions and out of plane bending motions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3581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6324600" y="457200"/>
            <a:ext cx="224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000" b="1">
                <a:cs typeface="Lotus" pitchFamily="2" charset="-78"/>
              </a:rPr>
              <a:t>پتانسيل چرخش نامتعارف</a:t>
            </a:r>
            <a:endParaRPr lang="en-US" sz="2000" b="1">
              <a:cs typeface="Lotus" pitchFamily="2" charset="-78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6096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286000"/>
            <a:ext cx="3562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C3534-696C-4522-BEE7-3D4B60AE13E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457200" y="5562600"/>
            <a:ext cx="7997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از ترکيب دو نوع پتانسيل پيوندي بوجود مي آيد ، مثل کشش – کشش، کشش-خمش،  کشش- پيچش و .. در بعضي از ميدانهاي نيرو از جمله هاي ترکيبي نيز استفاده مي کنند </a:t>
            </a:r>
            <a:endParaRPr lang="en-US">
              <a:cs typeface="Lotus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5181600"/>
            <a:ext cx="1692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پتانسيل هاي </a:t>
            </a:r>
            <a:r>
              <a:rPr lang="fa-IR" b="1" dirty="0">
                <a:cs typeface="Lotus" pitchFamily="2" charset="-78"/>
              </a:rPr>
              <a:t>ترکيبي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 </a:t>
            </a:r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/>
          <a:lstStyle/>
          <a:p>
            <a:pPr rtl="1" eaLnBrk="1" hangingPunct="1"/>
            <a:r>
              <a:rPr lang="fa-IR" smtClean="0">
                <a:cs typeface="Lotus" pitchFamily="2" charset="-78"/>
              </a:rPr>
              <a:t>کاربرد رايانه در مدلسازي پروتئين ها </a:t>
            </a:r>
            <a:endParaRPr lang="en-US" smtClean="0">
              <a:cs typeface="Lotus" pitchFamily="2" charset="-7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12C093-8C61-4558-86E4-B6AE2F492DC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7772400" y="533400"/>
            <a:ext cx="89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به نام خدا</a:t>
            </a:r>
            <a:endParaRPr lang="en-US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381000" y="1905000"/>
            <a:ext cx="5106988" cy="4171950"/>
            <a:chOff x="240" y="1200"/>
            <a:chExt cx="3217" cy="2628"/>
          </a:xfrm>
        </p:grpSpPr>
        <p:pic>
          <p:nvPicPr>
            <p:cNvPr id="41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344"/>
              <a:ext cx="2760" cy="2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2" name="Text Box 4"/>
            <p:cNvSpPr txBox="1">
              <a:spLocks noChangeArrowheads="1"/>
            </p:cNvSpPr>
            <p:nvPr/>
          </p:nvSpPr>
          <p:spPr bwMode="auto">
            <a:xfrm>
              <a:off x="240" y="1200"/>
              <a:ext cx="5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400">
                  <a:latin typeface="Times New Roman" pitchFamily="18" charset="0"/>
                  <a:cs typeface="Mitra" pitchFamily="2" charset="-78"/>
                </a:rPr>
                <a:t>انرژی پتانسيل</a:t>
              </a:r>
              <a:endParaRPr lang="en-US" sz="1400">
                <a:latin typeface="Times New Roman" pitchFamily="18" charset="0"/>
                <a:cs typeface="Mitra" pitchFamily="2" charset="-78"/>
              </a:endParaRPr>
            </a:p>
          </p:txBody>
        </p:sp>
        <p:sp>
          <p:nvSpPr>
            <p:cNvPr id="4123" name="Text Box 5"/>
            <p:cNvSpPr txBox="1">
              <a:spLocks noChangeArrowheads="1"/>
            </p:cNvSpPr>
            <p:nvPr/>
          </p:nvSpPr>
          <p:spPr bwMode="auto">
            <a:xfrm>
              <a:off x="2928" y="2592"/>
              <a:ext cx="5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400">
                  <a:latin typeface="Times New Roman" pitchFamily="18" charset="0"/>
                  <a:cs typeface="Mitra" pitchFamily="2" charset="-78"/>
                </a:rPr>
                <a:t>فاصله دو اتم </a:t>
              </a:r>
              <a:endParaRPr lang="en-US" sz="1400">
                <a:latin typeface="Times New Roman" pitchFamily="18" charset="0"/>
                <a:cs typeface="Mitra" pitchFamily="2" charset="-78"/>
              </a:endParaRPr>
            </a:p>
          </p:txBody>
        </p:sp>
      </p:grp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43000" y="1524000"/>
            <a:ext cx="75009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>
                <a:cs typeface="Mitra" pitchFamily="2" charset="-78"/>
              </a:rPr>
              <a:t>پيوند واندر والسی</a:t>
            </a:r>
            <a:r>
              <a:rPr lang="fa-IR" sz="1600">
                <a:cs typeface="Mitra" pitchFamily="2" charset="-78"/>
              </a:rPr>
              <a:t> :     دوقطبي شدن لحظه ای اتم های غير قطبی     :   رابطه لنارد جونز :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دوری و دوستی</a:t>
            </a:r>
            <a:endParaRPr lang="fa-IR" sz="1600">
              <a:cs typeface="Mitra" pitchFamily="2" charset="-78"/>
            </a:endParaRPr>
          </a:p>
          <a:p>
            <a:pPr algn="r"/>
            <a:r>
              <a:rPr lang="fa-IR" sz="1600">
                <a:cs typeface="Mitra" pitchFamily="2" charset="-78"/>
              </a:rPr>
              <a:t>                              ضعيف و غير اختصاصی   :      انرژی      :  1 کيلوکالری بر مول   :       راحت می شکند</a:t>
            </a:r>
          </a:p>
          <a:p>
            <a:pPr algn="r"/>
            <a:r>
              <a:rPr lang="fa-IR" sz="1600">
                <a:cs typeface="Mitra" pitchFamily="2" charset="-78"/>
              </a:rPr>
              <a:t>                             بين همه انواع اتم ها و مولکولها    :  قطبی و غير قطبی  وجود دارد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509838" y="5964238"/>
            <a:ext cx="2236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400">
                <a:latin typeface="Times New Roman" pitchFamily="18" charset="0"/>
                <a:cs typeface="Mitra" pitchFamily="2" charset="-78"/>
              </a:rPr>
              <a:t>طبيعت هميشه ته چاه انرژي پتانسيل است</a:t>
            </a:r>
            <a:endParaRPr lang="en-US" sz="14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09800" y="2057400"/>
            <a:ext cx="846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1400">
                <a:latin typeface="Times New Roman" pitchFamily="18" charset="0"/>
                <a:cs typeface="Mitra" pitchFamily="2" charset="-78"/>
              </a:rPr>
              <a:t>کاسه پتانسيل</a:t>
            </a:r>
            <a:endParaRPr lang="en-US" sz="1400">
              <a:latin typeface="Times New Roman" pitchFamily="18" charset="0"/>
              <a:cs typeface="Mitra" pitchFamily="2" charset="-78"/>
            </a:endParaRPr>
          </a:p>
        </p:txBody>
      </p:sp>
      <p:grpSp>
        <p:nvGrpSpPr>
          <p:cNvPr id="4104" name="Group 10"/>
          <p:cNvGrpSpPr>
            <a:grpSpLocks/>
          </p:cNvGrpSpPr>
          <p:nvPr/>
        </p:nvGrpSpPr>
        <p:grpSpPr bwMode="auto">
          <a:xfrm>
            <a:off x="5257800" y="5105400"/>
            <a:ext cx="2633663" cy="1152525"/>
            <a:chOff x="3312" y="3216"/>
            <a:chExt cx="1659" cy="726"/>
          </a:xfrm>
        </p:grpSpPr>
        <p:graphicFrame>
          <p:nvGraphicFramePr>
            <p:cNvPr id="4099" name="Object 11"/>
            <p:cNvGraphicFramePr>
              <a:graphicFrameLocks noChangeAspect="1"/>
            </p:cNvGraphicFramePr>
            <p:nvPr/>
          </p:nvGraphicFramePr>
          <p:xfrm>
            <a:off x="3312" y="3216"/>
            <a:ext cx="1659" cy="726"/>
          </p:xfrm>
          <a:graphic>
            <a:graphicData uri="http://schemas.openxmlformats.org/presentationml/2006/ole">
              <p:oleObj spid="_x0000_s4099" name="Equation" r:id="rId4" imgW="1028520" imgH="685800" progId="Equation.3">
                <p:embed/>
              </p:oleObj>
            </a:graphicData>
          </a:graphic>
        </p:graphicFrame>
        <p:sp>
          <p:nvSpPr>
            <p:cNvPr id="4120" name="Line 12"/>
            <p:cNvSpPr>
              <a:spLocks noChangeShapeType="1"/>
            </p:cNvSpPr>
            <p:nvPr/>
          </p:nvSpPr>
          <p:spPr bwMode="auto">
            <a:xfrm>
              <a:off x="4608" y="32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5" name="Group 13"/>
          <p:cNvGrpSpPr>
            <a:grpSpLocks/>
          </p:cNvGrpSpPr>
          <p:nvPr/>
        </p:nvGrpSpPr>
        <p:grpSpPr bwMode="auto">
          <a:xfrm>
            <a:off x="2057400" y="2286000"/>
            <a:ext cx="6545263" cy="4114800"/>
            <a:chOff x="1296" y="1440"/>
            <a:chExt cx="4123" cy="2592"/>
          </a:xfrm>
        </p:grpSpPr>
        <p:grpSp>
          <p:nvGrpSpPr>
            <p:cNvPr id="4108" name="Group 14"/>
            <p:cNvGrpSpPr>
              <a:grpSpLocks/>
            </p:cNvGrpSpPr>
            <p:nvPr/>
          </p:nvGrpSpPr>
          <p:grpSpPr bwMode="auto">
            <a:xfrm>
              <a:off x="2549" y="1440"/>
              <a:ext cx="2870" cy="1527"/>
              <a:chOff x="2549" y="1440"/>
              <a:chExt cx="2870" cy="1527"/>
            </a:xfrm>
          </p:grpSpPr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2549" y="1440"/>
                <a:ext cx="2870" cy="880"/>
                <a:chOff x="1061" y="240"/>
                <a:chExt cx="2870" cy="880"/>
              </a:xfrm>
            </p:grpSpPr>
            <p:sp>
              <p:nvSpPr>
                <p:cNvPr id="411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264" y="240"/>
                  <a:ext cx="36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a-IR">
                      <a:cs typeface="Mitra" pitchFamily="2" charset="-78"/>
                    </a:rPr>
                    <a:t>جاذبه </a:t>
                  </a:r>
                  <a:endParaRPr lang="en-US">
                    <a:cs typeface="Mitra" pitchFamily="2" charset="-78"/>
                  </a:endParaRPr>
                </a:p>
              </p:txBody>
            </p:sp>
            <p:sp>
              <p:nvSpPr>
                <p:cNvPr id="41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04" y="288"/>
                  <a:ext cx="3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a-IR">
                      <a:cs typeface="Mitra" pitchFamily="2" charset="-78"/>
                    </a:rPr>
                    <a:t>دافعه</a:t>
                  </a:r>
                  <a:endParaRPr lang="en-US">
                    <a:cs typeface="Mitra" pitchFamily="2" charset="-78"/>
                  </a:endParaRPr>
                </a:p>
              </p:txBody>
            </p:sp>
            <p:sp>
              <p:nvSpPr>
                <p:cNvPr id="4118" name="AutoShape 18"/>
                <p:cNvSpPr>
                  <a:spLocks/>
                </p:cNvSpPr>
                <p:nvPr/>
              </p:nvSpPr>
              <p:spPr bwMode="auto">
                <a:xfrm rot="-5606653">
                  <a:off x="2377" y="307"/>
                  <a:ext cx="240" cy="576"/>
                </a:xfrm>
                <a:prstGeom prst="rightBrace">
                  <a:avLst>
                    <a:gd name="adj1" fmla="val 20000"/>
                    <a:gd name="adj2" fmla="val 48421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119" name="AutoShape 19"/>
                <p:cNvSpPr>
                  <a:spLocks/>
                </p:cNvSpPr>
                <p:nvPr/>
              </p:nvSpPr>
              <p:spPr bwMode="auto">
                <a:xfrm rot="5300128" flipH="1">
                  <a:off x="3385" y="311"/>
                  <a:ext cx="142" cy="480"/>
                </a:xfrm>
                <a:prstGeom prst="rightBrace">
                  <a:avLst>
                    <a:gd name="adj1" fmla="val 25415"/>
                    <a:gd name="adj2" fmla="val 50398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graphicFrame>
              <p:nvGraphicFramePr>
                <p:cNvPr id="4098" name="Object 20"/>
                <p:cNvGraphicFramePr>
                  <a:graphicFrameLocks noChangeAspect="1"/>
                </p:cNvGraphicFramePr>
                <p:nvPr/>
              </p:nvGraphicFramePr>
              <p:xfrm>
                <a:off x="1061" y="560"/>
                <a:ext cx="2870" cy="560"/>
              </p:xfrm>
              <a:graphic>
                <a:graphicData uri="http://schemas.openxmlformats.org/presentationml/2006/ole">
                  <p:oleObj spid="_x0000_s4098" name="Equation" r:id="rId5" imgW="2057400" imgH="444240" progId="Equation.3">
                    <p:embed/>
                  </p:oleObj>
                </a:graphicData>
              </a:graphic>
            </p:graphicFrame>
          </p:grpSp>
          <p:sp>
            <p:nvSpPr>
              <p:cNvPr id="4112" name="Text Box 21"/>
              <p:cNvSpPr txBox="1">
                <a:spLocks noChangeArrowheads="1"/>
              </p:cNvSpPr>
              <p:nvPr/>
            </p:nvSpPr>
            <p:spPr bwMode="auto">
              <a:xfrm>
                <a:off x="3312" y="2736"/>
                <a:ext cx="8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cs typeface="Mitra" pitchFamily="2" charset="-78"/>
                  </a:rPr>
                  <a:t>عمق چاه پتانسيل </a:t>
                </a:r>
                <a:endParaRPr lang="en-US">
                  <a:cs typeface="Mitra" pitchFamily="2" charset="-78"/>
                </a:endParaRPr>
              </a:p>
            </p:txBody>
          </p:sp>
          <p:sp>
            <p:nvSpPr>
              <p:cNvPr id="4113" name="Line 22"/>
              <p:cNvSpPr>
                <a:spLocks noChangeShapeType="1"/>
              </p:cNvSpPr>
              <p:nvPr/>
            </p:nvSpPr>
            <p:spPr bwMode="auto">
              <a:xfrm flipH="1" flipV="1">
                <a:off x="3264" y="2256"/>
                <a:ext cx="28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Text Box 23"/>
              <p:cNvSpPr txBox="1">
                <a:spLocks noChangeArrowheads="1"/>
              </p:cNvSpPr>
              <p:nvPr/>
            </p:nvSpPr>
            <p:spPr bwMode="auto">
              <a:xfrm>
                <a:off x="4368" y="2496"/>
                <a:ext cx="70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>
                    <a:cs typeface="Mitra" pitchFamily="2" charset="-78"/>
                  </a:rPr>
                  <a:t>فاصله بهينه دو</a:t>
                </a:r>
              </a:p>
              <a:p>
                <a:pPr algn="r" rtl="1"/>
                <a:r>
                  <a:rPr lang="fa-IR">
                    <a:cs typeface="Mitra" pitchFamily="2" charset="-78"/>
                  </a:rPr>
                  <a:t> اتم </a:t>
                </a:r>
                <a:endParaRPr lang="en-US">
                  <a:cs typeface="Mitra" pitchFamily="2" charset="-78"/>
                </a:endParaRPr>
              </a:p>
            </p:txBody>
          </p:sp>
          <p:sp>
            <p:nvSpPr>
              <p:cNvPr id="4115" name="Line 24"/>
              <p:cNvSpPr>
                <a:spLocks noChangeShapeType="1"/>
              </p:cNvSpPr>
              <p:nvPr/>
            </p:nvSpPr>
            <p:spPr bwMode="auto">
              <a:xfrm flipH="1" flipV="1">
                <a:off x="3984" y="2064"/>
                <a:ext cx="48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9" name="Rectangle 25"/>
            <p:cNvSpPr>
              <a:spLocks noChangeArrowheads="1"/>
            </p:cNvSpPr>
            <p:nvPr/>
          </p:nvSpPr>
          <p:spPr bwMode="auto">
            <a:xfrm>
              <a:off x="3264" y="3120"/>
              <a:ext cx="1728" cy="912"/>
            </a:xfrm>
            <a:prstGeom prst="rect">
              <a:avLst/>
            </a:prstGeom>
            <a:solidFill>
              <a:srgbClr val="CCFFFF">
                <a:alpha val="0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10" name="Line 26"/>
            <p:cNvSpPr>
              <a:spLocks noChangeShapeType="1"/>
            </p:cNvSpPr>
            <p:nvPr/>
          </p:nvSpPr>
          <p:spPr bwMode="auto">
            <a:xfrm flipH="1">
              <a:off x="1296" y="2976"/>
              <a:ext cx="20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381000" y="228600"/>
            <a:ext cx="84391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fa-I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پتانسيل هاي غير پيوندي</a:t>
            </a:r>
            <a:r>
              <a:rPr lang="fa-IR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:</a:t>
            </a:r>
          </a:p>
          <a:p>
            <a:pPr algn="r" rtl="1">
              <a:defRPr/>
            </a:pPr>
            <a:r>
              <a:rPr lang="fa-IR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اين پتانسيل ها يا دو ذرهاي و يا چند ذره اي باشد</a:t>
            </a:r>
            <a:r>
              <a:rPr lang="fa-IR" dirty="0">
                <a:cs typeface="Lotus" pitchFamily="2" charset="-78"/>
              </a:rPr>
              <a:t>در ميدانهاي نيروي فعلي فقط ميان کنش هاي دو ذره اي در نظر گرفته</a:t>
            </a:r>
          </a:p>
          <a:p>
            <a:pPr algn="r" rtl="1">
              <a:defRPr/>
            </a:pPr>
            <a:r>
              <a:rPr lang="fa-IR" dirty="0">
                <a:cs typeface="Lotus" pitchFamily="2" charset="-78"/>
              </a:rPr>
              <a:t> مي شود و  </a:t>
            </a:r>
            <a:r>
              <a:rPr lang="fa-IR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بر اساس ليست همسايگي محاسبه مي شود</a:t>
            </a:r>
            <a:r>
              <a:rPr lang="fa-IR" dirty="0"/>
              <a:t> </a:t>
            </a:r>
            <a:endParaRPr lang="fa-IR" dirty="0">
              <a:effectLst>
                <a:outerShdw blurRad="38100" dist="38100" dir="2700000" algn="tl">
                  <a:srgbClr val="C0C0C0"/>
                </a:outerShdw>
              </a:effectLst>
              <a:cs typeface="Lotus" pitchFamily="2" charset="-78"/>
            </a:endParaRPr>
          </a:p>
          <a:p>
            <a:pPr algn="r" rtl="1">
              <a:defRPr/>
            </a:pPr>
            <a:r>
              <a:rPr lang="fa-IR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 </a:t>
            </a:r>
            <a:r>
              <a:rPr lang="fa-IR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انواع:  پتانسيل کولني و پتانسيل واندروالسي ( يا لندني يا پراکندگي (</a:t>
            </a:r>
            <a:r>
              <a:rPr lang="en-US" sz="1600" dirty="0">
                <a:cs typeface="Lotus" pitchFamily="2" charset="-78"/>
              </a:rPr>
              <a:t>dispersion</a:t>
            </a:r>
            <a:r>
              <a:rPr lang="fa-IR" sz="1600" dirty="0">
                <a:cs typeface="Lotus" pitchFamily="2" charset="-78"/>
              </a:rPr>
              <a:t>))</a:t>
            </a:r>
            <a:endParaRPr lang="en-US" sz="1600" dirty="0">
              <a:cs typeface="Lotus" pitchFamily="2" charset="-78"/>
            </a:endParaRPr>
          </a:p>
        </p:txBody>
      </p:sp>
      <p:sp>
        <p:nvSpPr>
          <p:cNvPr id="410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8CEC2D-CE1B-42C8-9ACB-0A3FB0068D9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55626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533400" y="3048000"/>
            <a:ext cx="841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مثال : انرژي واندر والسي بين دو اتم کربن و نيتروژن وقتي در فاصله الف- 5 انگستروم هستند و ب- در فاصله 2 انگستروم هستند را حساب کنيد. </a:t>
            </a:r>
            <a:endParaRPr lang="en-US" sz="1600">
              <a:latin typeface="Times New Roman" pitchFamily="18" charset="0"/>
              <a:cs typeface="Mitra" pitchFamily="2" charset="-78"/>
            </a:endParaRPr>
          </a:p>
        </p:txBody>
      </p:sp>
      <p:graphicFrame>
        <p:nvGraphicFramePr>
          <p:cNvPr id="249886" name="Group 30"/>
          <p:cNvGraphicFramePr>
            <a:graphicFrameLocks noGrp="1"/>
          </p:cNvGraphicFramePr>
          <p:nvPr/>
        </p:nvGraphicFramePr>
        <p:xfrm>
          <a:off x="609600" y="3581400"/>
          <a:ext cx="1981200" cy="1346200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r>
                        <a:rPr kumimoji="0" lang="fa-I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3327400" y="3717925"/>
            <a:ext cx="56102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000" b="1">
                <a:cs typeface="Lotus" pitchFamily="2" charset="-78"/>
              </a:rPr>
              <a:t>پتانسيل باکينگهام</a:t>
            </a:r>
            <a:r>
              <a:rPr lang="fa-IR">
                <a:cs typeface="Lotus" pitchFamily="2" charset="-78"/>
              </a:rPr>
              <a:t> : واقعي تر و انعطاف پذير از رابطه لئونارد جونز است ولي</a:t>
            </a:r>
          </a:p>
          <a:p>
            <a:pPr algn="r" rtl="1"/>
            <a:r>
              <a:rPr lang="fa-IR">
                <a:cs typeface="Lotus" pitchFamily="2" charset="-78"/>
              </a:rPr>
              <a:t> محاسبات را سنگين تر مي کند</a:t>
            </a:r>
            <a:endParaRPr lang="en-US">
              <a:cs typeface="Lotus" pitchFamily="2" charset="-78"/>
            </a:endParaRPr>
          </a:p>
        </p:txBody>
      </p:sp>
      <p:graphicFrame>
        <p:nvGraphicFramePr>
          <p:cNvPr id="5122" name="Object 32"/>
          <p:cNvGraphicFramePr>
            <a:graphicFrameLocks noChangeAspect="1"/>
          </p:cNvGraphicFramePr>
          <p:nvPr/>
        </p:nvGraphicFramePr>
        <p:xfrm>
          <a:off x="3124200" y="4343400"/>
          <a:ext cx="4038600" cy="1049338"/>
        </p:xfrm>
        <a:graphic>
          <a:graphicData uri="http://schemas.openxmlformats.org/presentationml/2006/ole">
            <p:oleObj spid="_x0000_s5122" name="Equation" r:id="rId4" imgW="2247840" imgH="583920" progId="Equation.3">
              <p:embed/>
            </p:oleObj>
          </a:graphicData>
        </a:graphic>
      </p:graphicFrame>
      <p:sp>
        <p:nvSpPr>
          <p:cNvPr id="5144" name="Text Box 33"/>
          <p:cNvSpPr txBox="1">
            <a:spLocks noChangeArrowheads="1"/>
          </p:cNvSpPr>
          <p:nvPr/>
        </p:nvSpPr>
        <p:spPr bwMode="auto">
          <a:xfrm>
            <a:off x="533400" y="5410200"/>
            <a:ext cx="841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که   </a:t>
            </a:r>
            <a:r>
              <a:rPr lang="el-GR"/>
              <a:t>ε</a:t>
            </a:r>
            <a:r>
              <a:rPr lang="fa-IR">
                <a:cs typeface="Lotus" pitchFamily="2" charset="-78"/>
              </a:rPr>
              <a:t>   عمق چاه پتانسيل و </a:t>
            </a:r>
            <a:r>
              <a:rPr lang="en-US">
                <a:cs typeface="Lotus" pitchFamily="2" charset="-78"/>
              </a:rPr>
              <a:t>r</a:t>
            </a:r>
            <a:r>
              <a:rPr lang="en-US" baseline="-25000">
                <a:cs typeface="Lotus" pitchFamily="2" charset="-78"/>
              </a:rPr>
              <a:t>m </a:t>
            </a:r>
            <a:r>
              <a:rPr lang="fa-IR" baseline="-25000">
                <a:cs typeface="Lotus" pitchFamily="2" charset="-78"/>
              </a:rPr>
              <a:t> </a:t>
            </a:r>
            <a:r>
              <a:rPr lang="fa-IR">
                <a:cs typeface="Lotus" pitchFamily="2" charset="-78"/>
              </a:rPr>
              <a:t>فاصله تعادلي</a:t>
            </a:r>
            <a:r>
              <a:rPr lang="en-US">
                <a:cs typeface="Lotus" pitchFamily="2" charset="-78"/>
              </a:rPr>
              <a:t> </a:t>
            </a:r>
            <a:r>
              <a:rPr lang="fa-IR">
                <a:cs typeface="Lotus" pitchFamily="2" charset="-78"/>
              </a:rPr>
              <a:t> و </a:t>
            </a:r>
            <a:r>
              <a:rPr lang="el-GR"/>
              <a:t>α</a:t>
            </a:r>
            <a:r>
              <a:rPr lang="fa-IR">
                <a:cs typeface="Lotus" pitchFamily="2" charset="-78"/>
              </a:rPr>
              <a:t> يک عدد ثابت است</a:t>
            </a:r>
          </a:p>
          <a:p>
            <a:pPr algn="r" rtl="1"/>
            <a:r>
              <a:rPr lang="fa-IR">
                <a:cs typeface="Lotus" pitchFamily="2" charset="-78"/>
              </a:rPr>
              <a:t>انواع ديگر مدل براي پتانسيل واندروالسي عبارتند از پتانسيل ترسوف، پتانسيل مدل کره سخت ف و پتانسيل ساتن- چن</a:t>
            </a:r>
            <a:endParaRPr lang="el-GR">
              <a:cs typeface="Lotus" pitchFamily="2" charset="-78"/>
            </a:endParaRPr>
          </a:p>
        </p:txBody>
      </p:sp>
      <p:sp>
        <p:nvSpPr>
          <p:cNvPr id="5145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C66372-A89B-4977-A7EE-6C1AFC7739CC}" type="slidenum">
              <a:rPr lang="en-US" smtClean="0"/>
              <a:pPr/>
              <a:t>21</a:t>
            </a:fld>
            <a:endParaRPr lang="en-US" smtClean="0"/>
          </a:p>
        </p:txBody>
      </p:sp>
      <p:grpSp>
        <p:nvGrpSpPr>
          <p:cNvPr id="5146" name="Group 36"/>
          <p:cNvGrpSpPr>
            <a:grpSpLocks/>
          </p:cNvGrpSpPr>
          <p:nvPr/>
        </p:nvGrpSpPr>
        <p:grpSpPr bwMode="auto">
          <a:xfrm>
            <a:off x="6172200" y="1066800"/>
            <a:ext cx="2743200" cy="990600"/>
            <a:chOff x="3888" y="912"/>
            <a:chExt cx="1728" cy="624"/>
          </a:xfrm>
        </p:grpSpPr>
        <p:sp>
          <p:nvSpPr>
            <p:cNvPr id="5147" name="Text Box 4"/>
            <p:cNvSpPr txBox="1">
              <a:spLocks noChangeArrowheads="1"/>
            </p:cNvSpPr>
            <p:nvPr/>
          </p:nvSpPr>
          <p:spPr bwMode="auto">
            <a:xfrm>
              <a:off x="5088" y="120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a-IR" sz="2000">
                  <a:cs typeface="Mitra" pitchFamily="2" charset="-78"/>
                </a:rPr>
                <a:t>کريستال</a:t>
              </a:r>
              <a:r>
                <a:rPr lang="fa-IR">
                  <a:cs typeface="Mitra" pitchFamily="2" charset="-78"/>
                </a:rPr>
                <a:t> </a:t>
              </a:r>
              <a:endParaRPr lang="en-US">
                <a:cs typeface="Mitra" pitchFamily="2" charset="-78"/>
              </a:endParaRPr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3977" y="973"/>
              <a:ext cx="1035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fa-IR" sz="1600">
                  <a:cs typeface="Mitra" pitchFamily="2" charset="-78"/>
                </a:rPr>
                <a:t>فواصل بين اتم ها              </a:t>
              </a:r>
            </a:p>
            <a:p>
              <a:pPr algn="r"/>
              <a:r>
                <a:rPr lang="fa-IR" sz="1600">
                  <a:cs typeface="Mitra" pitchFamily="2" charset="-78"/>
                </a:rPr>
                <a:t>گرمای تصعيد</a:t>
              </a:r>
              <a:endParaRPr lang="en-US" sz="1600">
                <a:cs typeface="Mitra" pitchFamily="2" charset="-78"/>
              </a:endParaRPr>
            </a:p>
          </p:txBody>
        </p:sp>
        <p:sp>
          <p:nvSpPr>
            <p:cNvPr id="5149" name="Line 8"/>
            <p:cNvSpPr>
              <a:spLocks noChangeShapeType="1"/>
            </p:cNvSpPr>
            <p:nvPr/>
          </p:nvSpPr>
          <p:spPr bwMode="auto">
            <a:xfrm flipH="1">
              <a:off x="4176" y="1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9"/>
            <p:cNvSpPr>
              <a:spLocks noChangeShapeType="1"/>
            </p:cNvSpPr>
            <p:nvPr/>
          </p:nvSpPr>
          <p:spPr bwMode="auto">
            <a:xfrm flipH="1">
              <a:off x="4224" y="13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Text Box 10"/>
            <p:cNvSpPr txBox="1">
              <a:spLocks noChangeArrowheads="1"/>
            </p:cNvSpPr>
            <p:nvPr/>
          </p:nvSpPr>
          <p:spPr bwMode="auto">
            <a:xfrm>
              <a:off x="3888" y="912"/>
              <a:ext cx="59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a-IR">
                  <a:cs typeface="Mitra" pitchFamily="2" charset="-78"/>
                </a:rPr>
                <a:t>2</a:t>
              </a:r>
              <a:r>
                <a:rPr lang="en-US">
                  <a:cs typeface="Mitra" pitchFamily="2" charset="-78"/>
                </a:rPr>
                <a:t>r</a:t>
              </a:r>
              <a:r>
                <a:rPr lang="fa-IR" baseline="-25000">
                  <a:cs typeface="Mitra" pitchFamily="2" charset="-78"/>
                </a:rPr>
                <a:t>0</a:t>
              </a:r>
              <a:endParaRPr lang="en-US" baseline="-25000">
                <a:cs typeface="Mitra" pitchFamily="2" charset="-78"/>
              </a:endParaRPr>
            </a:p>
            <a:p>
              <a:endParaRPr lang="en-US">
                <a:cs typeface="Mitra" pitchFamily="2" charset="-78"/>
              </a:endParaRPr>
            </a:p>
            <a:p>
              <a:r>
                <a:rPr lang="en-US"/>
                <a:t>   </a:t>
              </a:r>
              <a:r>
                <a:rPr lang="el-GR"/>
                <a:t>ε</a:t>
              </a:r>
              <a:r>
                <a:rPr lang="en-US" baseline="-25000">
                  <a:cs typeface="Mitra" pitchFamily="2" charset="-78"/>
                </a:rPr>
                <a:t>0</a:t>
              </a:r>
              <a:endParaRPr lang="en-US">
                <a:cs typeface="Mitra" pitchFamily="2" charset="-78"/>
              </a:endParaRPr>
            </a:p>
          </p:txBody>
        </p:sp>
        <p:sp>
          <p:nvSpPr>
            <p:cNvPr id="5152" name="AutoShape 35"/>
            <p:cNvSpPr>
              <a:spLocks/>
            </p:cNvSpPr>
            <p:nvPr/>
          </p:nvSpPr>
          <p:spPr bwMode="auto">
            <a:xfrm>
              <a:off x="5040" y="105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001000" y="838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endParaRPr lang="fa-IR">
              <a:cs typeface="Mitra" pitchFamily="2" charset="-78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1447800" y="609600"/>
            <a:ext cx="6916738" cy="825500"/>
            <a:chOff x="960" y="384"/>
            <a:chExt cx="4357" cy="520"/>
          </a:xfrm>
        </p:grpSpPr>
        <p:sp>
          <p:nvSpPr>
            <p:cNvPr id="6165" name="Text Box 4"/>
            <p:cNvSpPr txBox="1">
              <a:spLocks noChangeArrowheads="1"/>
            </p:cNvSpPr>
            <p:nvPr/>
          </p:nvSpPr>
          <p:spPr bwMode="auto">
            <a:xfrm>
              <a:off x="960" y="384"/>
              <a:ext cx="435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>
                  <a:cs typeface="Mitra" pitchFamily="2" charset="-78"/>
                </a:rPr>
                <a:t>تعريف </a:t>
              </a:r>
              <a:r>
                <a:rPr lang="en-US" sz="1600" b="1">
                  <a:cs typeface="Mitra" pitchFamily="2" charset="-78"/>
                </a:rPr>
                <a:t>Pk</a:t>
              </a:r>
              <a:r>
                <a:rPr lang="en-US" sz="1600" b="1" baseline="-25000">
                  <a:cs typeface="Mitra" pitchFamily="2" charset="-78"/>
                </a:rPr>
                <a:t>a</a:t>
              </a:r>
              <a:r>
                <a:rPr lang="fa-IR" sz="1600">
                  <a:cs typeface="Mitra" pitchFamily="2" charset="-78"/>
                </a:rPr>
                <a:t> : </a:t>
              </a:r>
              <a:r>
                <a:rPr lang="en-US" sz="1600">
                  <a:cs typeface="Mitra" pitchFamily="2" charset="-78"/>
                </a:rPr>
                <a:t>pH</a:t>
              </a:r>
              <a:r>
                <a:rPr lang="fa-IR" sz="1600">
                  <a:cs typeface="Mitra" pitchFamily="2" charset="-78"/>
                </a:rPr>
                <a:t> ای که در آن نيمي از از جايگاههای گروه قابل تيتر پروتونه هستند ونيم ديگر بدون پروتون</a:t>
              </a:r>
            </a:p>
            <a:p>
              <a:pPr algn="r" rtl="1"/>
              <a:endParaRPr lang="fa-IR" sz="1600">
                <a:cs typeface="Mitra" pitchFamily="2" charset="-78"/>
              </a:endParaRPr>
            </a:p>
            <a:p>
              <a:pPr algn="r" rtl="1"/>
              <a:r>
                <a:rPr lang="en-US" sz="1600">
                  <a:cs typeface="Mitra" pitchFamily="2" charset="-78"/>
                </a:rPr>
                <a:t> HA            H</a:t>
              </a:r>
              <a:r>
                <a:rPr lang="en-US" sz="1600" baseline="30000">
                  <a:cs typeface="Mitra" pitchFamily="2" charset="-78"/>
                </a:rPr>
                <a:t>+</a:t>
              </a:r>
              <a:r>
                <a:rPr lang="en-US" sz="1600">
                  <a:cs typeface="Mitra" pitchFamily="2" charset="-78"/>
                </a:rPr>
                <a:t> + A</a:t>
              </a:r>
              <a:r>
                <a:rPr lang="en-US" sz="1600" baseline="30000">
                  <a:cs typeface="Mitra" pitchFamily="2" charset="-78"/>
                </a:rPr>
                <a:t>-                                                                                                                                     </a:t>
              </a:r>
            </a:p>
          </p:txBody>
        </p:sp>
        <p:sp>
          <p:nvSpPr>
            <p:cNvPr id="6166" name="Line 5"/>
            <p:cNvSpPr>
              <a:spLocks noChangeShapeType="1"/>
            </p:cNvSpPr>
            <p:nvPr/>
          </p:nvSpPr>
          <p:spPr bwMode="auto">
            <a:xfrm>
              <a:off x="1248" y="8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6"/>
            <p:cNvSpPr>
              <a:spLocks noChangeShapeType="1"/>
            </p:cNvSpPr>
            <p:nvPr/>
          </p:nvSpPr>
          <p:spPr bwMode="auto">
            <a:xfrm flipH="1">
              <a:off x="1200" y="8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408488" y="2341563"/>
            <a:ext cx="450373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اگر </a:t>
            </a:r>
            <a:r>
              <a:rPr lang="en-US" sz="1600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محيط</a:t>
            </a:r>
            <a:r>
              <a:rPr lang="fa-IR">
                <a:cs typeface="Mitra" pitchFamily="2" charset="-78"/>
              </a:rPr>
              <a:t>=</a:t>
            </a:r>
            <a:r>
              <a:rPr lang="fa-IR" sz="1600">
                <a:cs typeface="Mitra" pitchFamily="2" charset="-78"/>
              </a:rPr>
              <a:t> </a:t>
            </a:r>
            <a:r>
              <a:rPr lang="en-US" sz="1600">
                <a:cs typeface="Mitra" pitchFamily="2" charset="-78"/>
              </a:rPr>
              <a:t>pK</a:t>
            </a:r>
            <a:r>
              <a:rPr lang="en-US" sz="1600" baseline="-25000">
                <a:cs typeface="Mitra" pitchFamily="2" charset="-78"/>
              </a:rPr>
              <a:t>a</a:t>
            </a:r>
            <a:r>
              <a:rPr lang="fa-IR" sz="1600">
                <a:cs typeface="Mitra" pitchFamily="2" charset="-78"/>
              </a:rPr>
              <a:t> باشد : بار اسيد ضعيف صفر مي شود </a:t>
            </a:r>
            <a:r>
              <a:rPr lang="en-US" sz="1600">
                <a:cs typeface="Mitra" pitchFamily="2" charset="-78"/>
              </a:rPr>
              <a:t>[A</a:t>
            </a:r>
            <a:r>
              <a:rPr lang="en-US" sz="1600" baseline="30000">
                <a:cs typeface="Mitra" pitchFamily="2" charset="-78"/>
              </a:rPr>
              <a:t>-</a:t>
            </a:r>
            <a:r>
              <a:rPr lang="en-US" sz="1600">
                <a:cs typeface="Mitra" pitchFamily="2" charset="-78"/>
              </a:rPr>
              <a:t>]</a:t>
            </a:r>
            <a:r>
              <a:rPr lang="fa-IR" sz="1600">
                <a:cs typeface="Mitra" pitchFamily="2" charset="-78"/>
              </a:rPr>
              <a:t>  = </a:t>
            </a:r>
            <a:r>
              <a:rPr lang="en-US" sz="1600">
                <a:cs typeface="Mitra" pitchFamily="2" charset="-78"/>
              </a:rPr>
              <a:t>[HA]</a:t>
            </a:r>
            <a:r>
              <a:rPr lang="fa-IR" sz="1600">
                <a:cs typeface="Mitra" pitchFamily="2" charset="-78"/>
              </a:rPr>
              <a:t>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اگر </a:t>
            </a:r>
            <a:r>
              <a:rPr lang="en-US" sz="1600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محيط &gt; </a:t>
            </a:r>
            <a:r>
              <a:rPr lang="en-US" sz="1600">
                <a:cs typeface="Mitra" pitchFamily="2" charset="-78"/>
              </a:rPr>
              <a:t>pK</a:t>
            </a:r>
            <a:r>
              <a:rPr lang="en-US" sz="1600" baseline="-25000">
                <a:cs typeface="Mitra" pitchFamily="2" charset="-78"/>
              </a:rPr>
              <a:t>a</a:t>
            </a:r>
            <a:r>
              <a:rPr lang="fa-IR" sz="1600">
                <a:cs typeface="Mitra" pitchFamily="2" charset="-78"/>
              </a:rPr>
              <a:t> باشد :   بار اسيد منفي مي شود </a:t>
            </a:r>
            <a:r>
              <a:rPr lang="en-US" sz="1600">
                <a:cs typeface="Mitra" pitchFamily="2" charset="-78"/>
              </a:rPr>
              <a:t>[A</a:t>
            </a:r>
            <a:r>
              <a:rPr lang="en-US" sz="1600" baseline="30000">
                <a:cs typeface="Mitra" pitchFamily="2" charset="-78"/>
              </a:rPr>
              <a:t>-</a:t>
            </a:r>
            <a:r>
              <a:rPr lang="en-US" sz="1600">
                <a:cs typeface="Mitra" pitchFamily="2" charset="-78"/>
              </a:rPr>
              <a:t>]</a:t>
            </a:r>
            <a:r>
              <a:rPr lang="fa-IR" sz="1600">
                <a:cs typeface="Mitra" pitchFamily="2" charset="-78"/>
              </a:rPr>
              <a:t>  &gt; </a:t>
            </a:r>
            <a:r>
              <a:rPr lang="en-US" sz="1600">
                <a:cs typeface="Mitra" pitchFamily="2" charset="-78"/>
              </a:rPr>
              <a:t>[HA]</a:t>
            </a:r>
            <a:r>
              <a:rPr lang="fa-IR" sz="1600">
                <a:cs typeface="Mitra" pitchFamily="2" charset="-78"/>
              </a:rPr>
              <a:t>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اگر </a:t>
            </a:r>
            <a:r>
              <a:rPr lang="en-US" sz="1600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محيط &lt; </a:t>
            </a:r>
            <a:r>
              <a:rPr lang="en-US" sz="1600">
                <a:cs typeface="Mitra" pitchFamily="2" charset="-78"/>
              </a:rPr>
              <a:t>pK</a:t>
            </a:r>
            <a:r>
              <a:rPr lang="en-US" sz="1600" baseline="-25000">
                <a:cs typeface="Mitra" pitchFamily="2" charset="-78"/>
              </a:rPr>
              <a:t>a</a:t>
            </a:r>
            <a:r>
              <a:rPr lang="fa-IR" sz="1600">
                <a:cs typeface="Mitra" pitchFamily="2" charset="-78"/>
              </a:rPr>
              <a:t> باشد :   بار اسيد مثبت مي شود </a:t>
            </a:r>
            <a:r>
              <a:rPr lang="en-US" sz="1600">
                <a:cs typeface="Mitra" pitchFamily="2" charset="-78"/>
              </a:rPr>
              <a:t>[A</a:t>
            </a:r>
            <a:r>
              <a:rPr lang="en-US" sz="1600" baseline="30000">
                <a:cs typeface="Mitra" pitchFamily="2" charset="-78"/>
              </a:rPr>
              <a:t>-</a:t>
            </a:r>
            <a:r>
              <a:rPr lang="en-US" sz="1600">
                <a:cs typeface="Mitra" pitchFamily="2" charset="-78"/>
              </a:rPr>
              <a:t>]</a:t>
            </a:r>
            <a:r>
              <a:rPr lang="fa-IR" sz="1600">
                <a:cs typeface="Mitra" pitchFamily="2" charset="-78"/>
              </a:rPr>
              <a:t>  &lt; </a:t>
            </a:r>
            <a:r>
              <a:rPr lang="en-US" sz="1600">
                <a:cs typeface="Mitra" pitchFamily="2" charset="-78"/>
              </a:rPr>
              <a:t>[HA]</a:t>
            </a:r>
            <a:endParaRPr lang="fa-IR" sz="1600">
              <a:cs typeface="Mitra" pitchFamily="2" charset="-78"/>
            </a:endParaRPr>
          </a:p>
          <a:p>
            <a:pPr algn="r" rtl="1"/>
            <a:endParaRPr lang="en-US" sz="1600">
              <a:cs typeface="Mitra" pitchFamily="2" charset="-78"/>
            </a:endParaRPr>
          </a:p>
        </p:txBody>
      </p:sp>
      <p:pic>
        <p:nvPicPr>
          <p:cNvPr id="6150" name="Picture 8" descr="occupa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4114800" cy="36576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146" name="Equation" r:id="rId4" imgW="114120" imgH="215640" progId="Equation.3">
              <p:embed/>
            </p:oleObj>
          </a:graphicData>
        </a:graphic>
      </p:graphicFrame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1752600" y="4648200"/>
            <a:ext cx="0" cy="1066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087813" y="5081588"/>
            <a:ext cx="47593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b="1">
                <a:latin typeface="Times New Roman" pitchFamily="18" charset="0"/>
                <a:cs typeface="Mitra" pitchFamily="2" charset="-78"/>
              </a:rPr>
              <a:t>pKa</a:t>
            </a:r>
            <a:r>
              <a:rPr lang="fa-IR" b="1">
                <a:latin typeface="Times New Roman" pitchFamily="18" charset="0"/>
                <a:cs typeface="Mitra" pitchFamily="2" charset="-78"/>
              </a:rPr>
              <a:t> محلي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: </a:t>
            </a:r>
            <a:r>
              <a:rPr lang="en-US" sz="1600">
                <a:latin typeface="Times New Roman" pitchFamily="18" charset="0"/>
                <a:cs typeface="Mitra" pitchFamily="2" charset="-78"/>
              </a:rPr>
              <a:t>pk</a:t>
            </a:r>
            <a:r>
              <a:rPr lang="en-US" sz="1600" baseline="-25000">
                <a:latin typeface="Times New Roman" pitchFamily="18" charset="0"/>
                <a:cs typeface="Mitra" pitchFamily="2" charset="-78"/>
              </a:rPr>
              <a:t>a</a:t>
            </a:r>
            <a:r>
              <a:rPr lang="en-US" sz="1600">
                <a:latin typeface="Times New Roman" pitchFamily="18" charset="0"/>
                <a:cs typeface="Mitra" pitchFamily="2" charset="-78"/>
              </a:rPr>
              <a:t>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يک اسيد امينه در يک محيط خاص.</a:t>
            </a:r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نکته : در اثرهيدروفوب شدن محيط اطراف يک اسيد آمينه ممکن است</a:t>
            </a:r>
          </a:p>
          <a:p>
            <a:pPr algn="r" rtl="1"/>
            <a:r>
              <a:rPr lang="fa-IR" sz="1600">
                <a:cs typeface="Mitra" pitchFamily="2" charset="-78"/>
              </a:rPr>
              <a:t> </a:t>
            </a:r>
            <a:r>
              <a:rPr lang="en-US" sz="1600">
                <a:cs typeface="Mitra" pitchFamily="2" charset="-78"/>
              </a:rPr>
              <a:t>Pka</a:t>
            </a:r>
            <a:r>
              <a:rPr lang="fa-IR" sz="1600">
                <a:cs typeface="Mitra" pitchFamily="2" charset="-78"/>
              </a:rPr>
              <a:t> </a:t>
            </a:r>
            <a:r>
              <a:rPr lang="fa-IR" sz="1600">
                <a:solidFill>
                  <a:srgbClr val="FF3300"/>
                </a:solidFill>
                <a:latin typeface="Times New Roman" pitchFamily="18" charset="0"/>
                <a:cs typeface="Mitra" pitchFamily="2" charset="-78"/>
              </a:rPr>
              <a:t>محلي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آن </a:t>
            </a:r>
            <a:r>
              <a:rPr lang="fa-IR" sz="1600">
                <a:cs typeface="Mitra" pitchFamily="2" charset="-78"/>
              </a:rPr>
              <a:t>عوض شود. دوسرور در اينترنت که </a:t>
            </a:r>
            <a:r>
              <a:rPr lang="en-US" sz="1600">
                <a:cs typeface="Mitra" pitchFamily="2" charset="-78"/>
              </a:rPr>
              <a:t>pka </a:t>
            </a:r>
            <a:r>
              <a:rPr lang="fa-IR" sz="1600">
                <a:cs typeface="Mitra" pitchFamily="2" charset="-78"/>
              </a:rPr>
              <a:t>محلي اسيد آمينه هاي</a:t>
            </a:r>
            <a:endParaRPr lang="en-US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يک پروتئين دلخواه را محاسبه مي کنند عبارتند از </a:t>
            </a:r>
            <a:r>
              <a:rPr lang="en-US" sz="1600" b="1">
                <a:cs typeface="Mitra" pitchFamily="2" charset="-78"/>
              </a:rPr>
              <a:t>propka , H</a:t>
            </a:r>
            <a:r>
              <a:rPr lang="en-US" sz="1600" b="1" baseline="30000">
                <a:cs typeface="Mitra" pitchFamily="2" charset="-78"/>
              </a:rPr>
              <a:t>++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4938713" y="3810000"/>
            <a:ext cx="360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cs typeface="Mitra" pitchFamily="2" charset="-78"/>
              </a:rPr>
              <a:t>pK</a:t>
            </a:r>
            <a:r>
              <a:rPr lang="en-US" baseline="-25000">
                <a:cs typeface="Mitra" pitchFamily="2" charset="-78"/>
              </a:rPr>
              <a:t>a</a:t>
            </a:r>
            <a:r>
              <a:rPr lang="fa-IR">
                <a:cs typeface="Mitra" pitchFamily="2" charset="-78"/>
              </a:rPr>
              <a:t> </a:t>
            </a:r>
            <a:r>
              <a:rPr lang="fa-IR" sz="1600">
                <a:cs typeface="Mitra" pitchFamily="2" charset="-78"/>
              </a:rPr>
              <a:t>آسپارتيک</a:t>
            </a:r>
            <a:r>
              <a:rPr lang="fa-IR">
                <a:cs typeface="Mitra" pitchFamily="2" charset="-78"/>
              </a:rPr>
              <a:t> ، گلوتاميک:  حدود 4</a:t>
            </a:r>
          </a:p>
          <a:p>
            <a:pPr algn="r" rtl="1"/>
            <a:r>
              <a:rPr lang="en-US">
                <a:cs typeface="Mitra" pitchFamily="2" charset="-78"/>
              </a:rPr>
              <a:t>pK</a:t>
            </a:r>
            <a:r>
              <a:rPr lang="en-US" baseline="-25000">
                <a:cs typeface="Mitra" pitchFamily="2" charset="-78"/>
              </a:rPr>
              <a:t>a</a:t>
            </a:r>
            <a:r>
              <a:rPr lang="fa-IR">
                <a:cs typeface="Mitra" pitchFamily="2" charset="-78"/>
              </a:rPr>
              <a:t> ليزين ، آرژنين : حدود 11 </a:t>
            </a:r>
          </a:p>
          <a:p>
            <a:pPr algn="r" rtl="1"/>
            <a:r>
              <a:rPr lang="en-US">
                <a:cs typeface="Mitra" pitchFamily="2" charset="-78"/>
              </a:rPr>
              <a:t>Pk</a:t>
            </a:r>
            <a:r>
              <a:rPr lang="en-US" baseline="-25000">
                <a:cs typeface="Mitra" pitchFamily="2" charset="-78"/>
              </a:rPr>
              <a:t>a</a:t>
            </a:r>
            <a:r>
              <a:rPr lang="fa-IR">
                <a:cs typeface="Mitra" pitchFamily="2" charset="-78"/>
              </a:rPr>
              <a:t> هيستيدين : 6.5 </a:t>
            </a:r>
            <a:r>
              <a:rPr lang="en-US">
                <a:cs typeface="Mitra" pitchFamily="2" charset="-78"/>
              </a:rPr>
              <a:t>:</a:t>
            </a:r>
            <a:r>
              <a:rPr lang="fa-IR">
                <a:cs typeface="Mitra" pitchFamily="2" charset="-78"/>
              </a:rPr>
              <a:t> علت استفاده از هيستيدين در</a:t>
            </a:r>
          </a:p>
          <a:p>
            <a:pPr algn="r" rtl="1"/>
            <a:r>
              <a:rPr lang="fa-IR">
                <a:cs typeface="Mitra" pitchFamily="2" charset="-78"/>
              </a:rPr>
              <a:t> اکتيوسايت </a:t>
            </a:r>
            <a:endParaRPr lang="en-US">
              <a:cs typeface="Mitra" pitchFamily="2" charset="-78"/>
            </a:endParaRPr>
          </a:p>
        </p:txBody>
      </p:sp>
      <p:grpSp>
        <p:nvGrpSpPr>
          <p:cNvPr id="6155" name="Group 14"/>
          <p:cNvGrpSpPr>
            <a:grpSpLocks/>
          </p:cNvGrpSpPr>
          <p:nvPr/>
        </p:nvGrpSpPr>
        <p:grpSpPr bwMode="auto">
          <a:xfrm>
            <a:off x="838200" y="1371600"/>
            <a:ext cx="3429000" cy="990600"/>
            <a:chOff x="528" y="960"/>
            <a:chExt cx="2160" cy="624"/>
          </a:xfrm>
        </p:grpSpPr>
        <p:grpSp>
          <p:nvGrpSpPr>
            <p:cNvPr id="6159" name="Group 15"/>
            <p:cNvGrpSpPr>
              <a:grpSpLocks/>
            </p:cNvGrpSpPr>
            <p:nvPr/>
          </p:nvGrpSpPr>
          <p:grpSpPr bwMode="auto">
            <a:xfrm>
              <a:off x="528" y="960"/>
              <a:ext cx="2160" cy="519"/>
              <a:chOff x="624" y="960"/>
              <a:chExt cx="2160" cy="519"/>
            </a:xfrm>
          </p:grpSpPr>
          <p:sp>
            <p:nvSpPr>
              <p:cNvPr id="6161" name="Text Box 16"/>
              <p:cNvSpPr txBox="1">
                <a:spLocks noChangeArrowheads="1"/>
              </p:cNvSpPr>
              <p:nvPr/>
            </p:nvSpPr>
            <p:spPr bwMode="auto">
              <a:xfrm>
                <a:off x="624" y="1152"/>
                <a:ext cx="154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Mitra" pitchFamily="2" charset="-78"/>
                  </a:rPr>
                  <a:t>pK</a:t>
                </a:r>
                <a:r>
                  <a:rPr lang="en-US" baseline="-25000">
                    <a:cs typeface="Mitra" pitchFamily="2" charset="-78"/>
                  </a:rPr>
                  <a:t>a</a:t>
                </a:r>
                <a:r>
                  <a:rPr lang="en-US">
                    <a:cs typeface="Mitra" pitchFamily="2" charset="-78"/>
                  </a:rPr>
                  <a:t>=</a:t>
                </a:r>
                <a:r>
                  <a:rPr lang="fa-IR">
                    <a:cs typeface="Mitra" pitchFamily="2" charset="-78"/>
                  </a:rPr>
                  <a:t> </a:t>
                </a:r>
                <a:r>
                  <a:rPr lang="en-US">
                    <a:cs typeface="Mitra" pitchFamily="2" charset="-78"/>
                  </a:rPr>
                  <a:t>-log K</a:t>
                </a:r>
                <a:r>
                  <a:rPr lang="en-US" baseline="-25000">
                    <a:cs typeface="Mitra" pitchFamily="2" charset="-78"/>
                  </a:rPr>
                  <a:t>a               </a:t>
                </a:r>
                <a:r>
                  <a:rPr lang="en-US">
                    <a:cs typeface="Mitra" pitchFamily="2" charset="-78"/>
                  </a:rPr>
                  <a:t>k</a:t>
                </a:r>
                <a:r>
                  <a:rPr lang="en-US" baseline="-25000">
                    <a:cs typeface="Mitra" pitchFamily="2" charset="-78"/>
                  </a:rPr>
                  <a:t>a</a:t>
                </a:r>
                <a:r>
                  <a:rPr lang="en-US">
                    <a:cs typeface="Mitra" pitchFamily="2" charset="-78"/>
                  </a:rPr>
                  <a:t> =</a:t>
                </a:r>
                <a:r>
                  <a:rPr lang="en-US" baseline="-25000">
                    <a:cs typeface="Mitra" pitchFamily="2" charset="-78"/>
                  </a:rPr>
                  <a:t>              </a:t>
                </a:r>
              </a:p>
            </p:txBody>
          </p:sp>
          <p:sp>
            <p:nvSpPr>
              <p:cNvPr id="6162" name="Line 17"/>
              <p:cNvSpPr>
                <a:spLocks noChangeShapeType="1"/>
              </p:cNvSpPr>
              <p:nvPr/>
            </p:nvSpPr>
            <p:spPr bwMode="auto">
              <a:xfrm>
                <a:off x="2208" y="124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18"/>
              <p:cNvSpPr txBox="1">
                <a:spLocks noChangeArrowheads="1"/>
              </p:cNvSpPr>
              <p:nvPr/>
            </p:nvSpPr>
            <p:spPr bwMode="auto">
              <a:xfrm>
                <a:off x="2160" y="960"/>
                <a:ext cx="6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Mitra" pitchFamily="2" charset="-78"/>
                  </a:rPr>
                  <a:t>[H</a:t>
                </a:r>
                <a:r>
                  <a:rPr lang="en-US" baseline="30000">
                    <a:cs typeface="Mitra" pitchFamily="2" charset="-78"/>
                  </a:rPr>
                  <a:t>+</a:t>
                </a:r>
                <a:r>
                  <a:rPr lang="en-US">
                    <a:cs typeface="Mitra" pitchFamily="2" charset="-78"/>
                  </a:rPr>
                  <a:t>] [A</a:t>
                </a:r>
                <a:r>
                  <a:rPr lang="en-US" baseline="30000">
                    <a:cs typeface="Mitra" pitchFamily="2" charset="-78"/>
                  </a:rPr>
                  <a:t>-</a:t>
                </a:r>
                <a:r>
                  <a:rPr lang="en-US">
                    <a:cs typeface="Mitra" pitchFamily="2" charset="-78"/>
                  </a:rPr>
                  <a:t>]</a:t>
                </a:r>
              </a:p>
            </p:txBody>
          </p:sp>
          <p:sp>
            <p:nvSpPr>
              <p:cNvPr id="6164" name="Text Box 19"/>
              <p:cNvSpPr txBox="1">
                <a:spLocks noChangeArrowheads="1"/>
              </p:cNvSpPr>
              <p:nvPr/>
            </p:nvSpPr>
            <p:spPr bwMode="auto">
              <a:xfrm>
                <a:off x="2208" y="1248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cs typeface="Mitra" pitchFamily="2" charset="-78"/>
                  </a:rPr>
                  <a:t>[HA]</a:t>
                </a:r>
              </a:p>
            </p:txBody>
          </p:sp>
        </p:grpSp>
        <p:sp>
          <p:nvSpPr>
            <p:cNvPr id="6160" name="Text Box 20"/>
            <p:cNvSpPr txBox="1">
              <a:spLocks noChangeArrowheads="1"/>
            </p:cNvSpPr>
            <p:nvPr/>
          </p:nvSpPr>
          <p:spPr bwMode="auto">
            <a:xfrm>
              <a:off x="1632" y="1392"/>
              <a:ext cx="5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400">
                  <a:latin typeface="Times New Roman" pitchFamily="18" charset="0"/>
                  <a:cs typeface="Mitra" pitchFamily="2" charset="-78"/>
                </a:rPr>
                <a:t>ثابت تفکيک</a:t>
              </a:r>
              <a:endParaRPr lang="en-US" sz="1400">
                <a:latin typeface="Times New Roman" pitchFamily="18" charset="0"/>
                <a:cs typeface="Mitra" pitchFamily="2" charset="-78"/>
              </a:endParaRPr>
            </a:p>
          </p:txBody>
        </p:sp>
      </p:grpSp>
      <p:pic>
        <p:nvPicPr>
          <p:cNvPr id="615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962400"/>
            <a:ext cx="104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 Box 22"/>
          <p:cNvSpPr txBox="1">
            <a:spLocks noChangeArrowheads="1"/>
          </p:cNvSpPr>
          <p:nvPr/>
        </p:nvSpPr>
        <p:spPr bwMode="auto">
          <a:xfrm>
            <a:off x="457200" y="2514600"/>
            <a:ext cx="2989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نحوه بدست آوردن </a:t>
            </a:r>
            <a:r>
              <a:rPr lang="en-US" sz="1600">
                <a:latin typeface="Times New Roman" pitchFamily="18" charset="0"/>
              </a:rPr>
              <a:t>Pka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: وسط منحني تيتراسيون</a:t>
            </a:r>
            <a:endParaRPr lang="en-US" sz="16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615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23E-60E3-4805-821C-8F40AC463F2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800600" y="685800"/>
            <a:ext cx="3754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 b="1">
                <a:cs typeface="Mitra" pitchFamily="2" charset="-78"/>
              </a:rPr>
              <a:t>روش محاسبه بار (</a:t>
            </a:r>
            <a:r>
              <a:rPr lang="en-US" sz="1600" b="1">
                <a:cs typeface="Mitra" pitchFamily="2" charset="-78"/>
              </a:rPr>
              <a:t>q</a:t>
            </a:r>
            <a:r>
              <a:rPr lang="fa-IR" sz="1600" b="1">
                <a:cs typeface="Mitra" pitchFamily="2" charset="-78"/>
              </a:rPr>
              <a:t>)</a:t>
            </a:r>
            <a:r>
              <a:rPr lang="en-US" sz="1600" b="1">
                <a:cs typeface="Mitra" pitchFamily="2" charset="-78"/>
              </a:rPr>
              <a:t> </a:t>
            </a:r>
            <a:r>
              <a:rPr lang="fa-IR" sz="1600" b="1">
                <a:cs typeface="Mitra" pitchFamily="2" charset="-78"/>
              </a:rPr>
              <a:t> يک اسيد آمينه يا يک پروتئين</a:t>
            </a:r>
            <a:r>
              <a:rPr lang="fa-IR" sz="1600">
                <a:cs typeface="Mitra" pitchFamily="2" charset="-78"/>
              </a:rPr>
              <a:t>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953000" y="2057400"/>
            <a:ext cx="348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 b="1">
                <a:cs typeface="Mitra" pitchFamily="2" charset="-78"/>
              </a:rPr>
              <a:t>بار پروتئين</a:t>
            </a:r>
            <a:r>
              <a:rPr lang="fa-IR" sz="1600">
                <a:cs typeface="Mitra" pitchFamily="2" charset="-78"/>
              </a:rPr>
              <a:t>  </a:t>
            </a:r>
            <a:r>
              <a:rPr lang="fa-IR">
                <a:cs typeface="Mitra" pitchFamily="2" charset="-78"/>
              </a:rPr>
              <a:t>= </a:t>
            </a:r>
            <a:r>
              <a:rPr lang="fa-IR" sz="1600">
                <a:cs typeface="Mitra" pitchFamily="2" charset="-78"/>
              </a:rPr>
              <a:t> جمع جبری بار رزيدو های در پروتئين 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0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1600" b="1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</a:t>
            </a:r>
            <a:r>
              <a:rPr lang="fa-IR" sz="1600" b="1">
                <a:cs typeface="Mitra" pitchFamily="2" charset="-78"/>
              </a:rPr>
              <a:t>ايزو الکتريک يک پروتئين  (</a:t>
            </a:r>
            <a:r>
              <a:rPr lang="en-US" sz="1600" b="1">
                <a:cs typeface="Mitra" pitchFamily="2" charset="-78"/>
              </a:rPr>
              <a:t>PI</a:t>
            </a:r>
            <a:r>
              <a:rPr lang="fa-IR" sz="1600" b="1">
                <a:cs typeface="Mitra" pitchFamily="2" charset="-78"/>
              </a:rPr>
              <a:t>)</a:t>
            </a:r>
            <a:r>
              <a:rPr lang="fa-IR" sz="1600">
                <a:cs typeface="Mitra" pitchFamily="2" charset="-78"/>
              </a:rPr>
              <a:t>    : </a:t>
            </a:r>
            <a:r>
              <a:rPr lang="en-US" sz="1600">
                <a:cs typeface="Mitra" pitchFamily="2" charset="-78"/>
              </a:rPr>
              <a:t>pH </a:t>
            </a:r>
            <a:r>
              <a:rPr lang="fa-IR" sz="1600">
                <a:cs typeface="Mitra" pitchFamily="2" charset="-78"/>
              </a:rPr>
              <a:t> ای که بار پروتئين در آن صفر می شود و رسوب می کند و در ميدان الکنريکی متوقف می شود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80343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sz="1600" b="1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</a:t>
            </a:r>
            <a:r>
              <a:rPr lang="fa-IR" sz="1600" b="1">
                <a:cs typeface="Mitra" pitchFamily="2" charset="-78"/>
              </a:rPr>
              <a:t>بهينه يک پروتئين</a:t>
            </a:r>
            <a:r>
              <a:rPr lang="fa-IR" sz="1600">
                <a:cs typeface="Mitra" pitchFamily="2" charset="-78"/>
              </a:rPr>
              <a:t>  </a:t>
            </a:r>
            <a:r>
              <a:rPr lang="fa-IR">
                <a:cs typeface="Mitra" pitchFamily="2" charset="-78"/>
              </a:rPr>
              <a:t>=</a:t>
            </a:r>
            <a:r>
              <a:rPr lang="fa-IR" sz="1600">
                <a:cs typeface="Mitra" pitchFamily="2" charset="-78"/>
              </a:rPr>
              <a:t> </a:t>
            </a:r>
            <a:r>
              <a:rPr lang="en-US" sz="1600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ای که در آن رزيدو های اکتيو سايت و رزيدو های سطح پروتئين بار مناسبی دارندو آنزيم حداکثر فعاليت خود را دارا می باشد 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مزاج غذا ها ، طبع انسان ، الکالوز ، اسيدروز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15000" y="1295400"/>
            <a:ext cx="258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 b="1">
                <a:latin typeface="Times New Roman" pitchFamily="18" charset="0"/>
                <a:cs typeface="Mitra" pitchFamily="2" charset="-78"/>
              </a:rPr>
              <a:t>بار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</a:t>
            </a:r>
            <a:r>
              <a:rPr lang="fa-IR" sz="1600" b="1">
                <a:latin typeface="Times New Roman" pitchFamily="18" charset="0"/>
                <a:cs typeface="Mitra" pitchFamily="2" charset="-78"/>
              </a:rPr>
              <a:t>يک اسيد آمينه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=  محيط </a:t>
            </a:r>
            <a:r>
              <a:rPr lang="en-US" sz="1600">
                <a:latin typeface="Times New Roman" pitchFamily="18" charset="0"/>
                <a:cs typeface="Mitra" pitchFamily="2" charset="-78"/>
              </a:rPr>
              <a:t>Pk</a:t>
            </a:r>
            <a:r>
              <a:rPr lang="en-US" sz="1600" baseline="-25000">
                <a:latin typeface="Times New Roman" pitchFamily="18" charset="0"/>
                <a:cs typeface="Mitra" pitchFamily="2" charset="-78"/>
              </a:rPr>
              <a:t>a</a:t>
            </a:r>
            <a:r>
              <a:rPr lang="en-US" sz="1600">
                <a:latin typeface="Times New Roman" pitchFamily="18" charset="0"/>
                <a:cs typeface="Mitra" pitchFamily="2" charset="-78"/>
              </a:rPr>
              <a:t>-pH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</a:t>
            </a:r>
          </a:p>
          <a:p>
            <a:pPr algn="r" rtl="1"/>
            <a:r>
              <a:rPr lang="en-US" sz="1600">
                <a:latin typeface="Times New Roman" pitchFamily="18" charset="0"/>
                <a:cs typeface="Mitra" pitchFamily="2" charset="-78"/>
              </a:rPr>
              <a:t>pH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ايزوالکتريک يک اسيد آمينه = </a:t>
            </a:r>
            <a:endParaRPr lang="en-US" sz="1600">
              <a:latin typeface="Times New Roman" pitchFamily="18" charset="0"/>
              <a:cs typeface="Mitra" pitchFamily="2" charset="-78"/>
            </a:endParaRPr>
          </a:p>
          <a:p>
            <a:pPr algn="r" rtl="1"/>
            <a:endParaRPr lang="en-US" sz="16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477000" y="3276600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Mitra" pitchFamily="2" charset="-78"/>
              </a:rPr>
              <a:t>PI-pH </a:t>
            </a:r>
            <a:r>
              <a:rPr lang="fa-IR" sz="1600" b="1">
                <a:latin typeface="Times New Roman" pitchFamily="18" charset="0"/>
                <a:cs typeface="Mitra" pitchFamily="2" charset="-78"/>
              </a:rPr>
              <a:t>بار پروتئين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</a:t>
            </a:r>
            <a:r>
              <a:rPr lang="fa-IR">
                <a:latin typeface="Times New Roman" pitchFamily="18" charset="0"/>
                <a:cs typeface="Mitra" pitchFamily="2" charset="-78"/>
              </a:rPr>
              <a:t>=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محيط</a:t>
            </a:r>
            <a:endParaRPr lang="en-US" sz="16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81000" y="5334000"/>
            <a:ext cx="8245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محاسبه ثابت دی الکتريک موثر محيط:</a:t>
            </a:r>
          </a:p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محاسبه </a:t>
            </a:r>
            <a:r>
              <a:rPr lang="fa-IR" sz="1600">
                <a:cs typeface="Mitra" pitchFamily="2" charset="-78"/>
              </a:rPr>
              <a:t>جهش در يکی از رزيدو های کليدی اکتيو سايت   :  تغيير  </a:t>
            </a:r>
            <a:r>
              <a:rPr lang="en-US" sz="1600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 بهينه عملکرد پروتئين : محاسبه پتانسيل  الکتريکي القاء شده  توسط جهش : محاسبه ثابت دی الکتريک موثر محيط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277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15BFE-D98C-4F4C-8A0F-37A9204B46D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66616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>
                <a:cs typeface="Mitra" pitchFamily="2" charset="-78"/>
              </a:rPr>
              <a:t>ميانکنش های الکتروستاتيک</a:t>
            </a:r>
            <a:r>
              <a:rPr lang="en-US">
                <a:cs typeface="Mitra" pitchFamily="2" charset="-78"/>
              </a:rPr>
              <a:t>   </a:t>
            </a:r>
            <a:r>
              <a:rPr lang="fa-IR" sz="1600">
                <a:cs typeface="Mitra" pitchFamily="2" charset="-78"/>
              </a:rPr>
              <a:t>         بين بار های مخالف الکتريکی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      غير جفتی ( چند بار روی هم اثر می گذارند </a:t>
            </a:r>
            <a:r>
              <a:rPr lang="fa-IR" sz="1400">
                <a:cs typeface="Mitra" pitchFamily="2" charset="-78"/>
              </a:rPr>
              <a:t>)( بر خلاف </a:t>
            </a:r>
            <a:r>
              <a:rPr lang="fa-IR" sz="1400">
                <a:latin typeface="Times New Roman" pitchFamily="18" charset="0"/>
                <a:cs typeface="Mitra" pitchFamily="2" charset="-78"/>
              </a:rPr>
              <a:t>ميانکنش </a:t>
            </a:r>
            <a:r>
              <a:rPr lang="fa-IR" sz="1400">
                <a:cs typeface="Mitra" pitchFamily="2" charset="-78"/>
              </a:rPr>
              <a:t>های واندر  والسی)</a:t>
            </a:r>
          </a:p>
          <a:p>
            <a:pPr algn="r" rtl="1"/>
            <a:endParaRPr lang="fa-IR" sz="14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      به خواص محيط بستگی دارد  : ثابت دی الکتريک محيط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      به شکل اجسام بار دار بستگی دار 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     با غلظت يونهای موجود در محيط يا قدرت يوني رابطه عکس دارد:</a:t>
            </a: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</a:t>
            </a: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     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وابسته به دما است</a:t>
            </a:r>
            <a:r>
              <a:rPr lang="en-US" sz="1600">
                <a:latin typeface="Times New Roman" pitchFamily="18" charset="0"/>
                <a:cs typeface="Mitra" pitchFamily="2" charset="-78"/>
              </a:rPr>
              <a:t>                 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 </a:t>
            </a:r>
          </a:p>
          <a:p>
            <a:pPr algn="r" rtl="1"/>
            <a:endParaRPr lang="fa-IR" sz="1600">
              <a:latin typeface="Times New Roman" pitchFamily="18" charset="0"/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                                                                             </a:t>
            </a: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انواع ميانکنش های الکتروستاتيک     بار نقطه ای –بار نقطه ای(يون –يون)   :    قوی ترين </a:t>
            </a:r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                                                                                                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دو قطبی – دو قطبی ( پل نمکی</a:t>
            </a:r>
            <a:r>
              <a:rPr lang="fa-IR" sz="1600">
                <a:latin typeface="Times New Roman" pitchFamily="18" charset="0"/>
              </a:rPr>
              <a:t>)</a:t>
            </a:r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                                                                                                  دو قطبي –دو قطبي لحظه ای </a:t>
            </a:r>
          </a:p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                                                                                                  دو قطبي –يونی</a:t>
            </a:r>
          </a:p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                                                                                                  چهار قطبي – چهار قطبي                                                                                                   </a:t>
            </a:r>
          </a:p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                                                                                                 دو قطبي القايي–دو قطبي القايي يا پيوند واندر والس : </a:t>
            </a:r>
            <a:r>
              <a:rPr lang="fa-IR" sz="1200">
                <a:latin typeface="Times New Roman" pitchFamily="18" charset="0"/>
                <a:cs typeface="Mitra" pitchFamily="2" charset="-78"/>
              </a:rPr>
              <a:t>رابطه لئونارد- جونز</a:t>
            </a:r>
          </a:p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                                                                                                      و غيره</a:t>
            </a:r>
            <a:endParaRPr lang="en-US" sz="16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7172" name="AutoShape 3"/>
          <p:cNvSpPr>
            <a:spLocks/>
          </p:cNvSpPr>
          <p:nvPr/>
        </p:nvSpPr>
        <p:spPr bwMode="auto">
          <a:xfrm>
            <a:off x="6096000" y="381000"/>
            <a:ext cx="152400" cy="2971800"/>
          </a:xfrm>
          <a:prstGeom prst="rightBrace">
            <a:avLst>
              <a:gd name="adj1" fmla="val 1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0"/>
            <a:ext cx="441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304800" y="1600200"/>
            <a:ext cx="2063750" cy="885825"/>
            <a:chOff x="192" y="1440"/>
            <a:chExt cx="1300" cy="558"/>
          </a:xfrm>
        </p:grpSpPr>
        <p:sp>
          <p:nvSpPr>
            <p:cNvPr id="7179" name="Text Box 6"/>
            <p:cNvSpPr txBox="1">
              <a:spLocks noChangeArrowheads="1"/>
            </p:cNvSpPr>
            <p:nvPr/>
          </p:nvSpPr>
          <p:spPr bwMode="auto">
            <a:xfrm>
              <a:off x="192" y="1440"/>
              <a:ext cx="130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fa-IR" sz="1600">
                  <a:latin typeface="Times New Roman" pitchFamily="18" charset="0"/>
                  <a:cs typeface="Mitra" pitchFamily="2" charset="-78"/>
                </a:rPr>
                <a:t>                                  1</a:t>
              </a:r>
            </a:p>
            <a:p>
              <a:pPr algn="r" rtl="1"/>
              <a:r>
                <a:rPr lang="fa-IR" sz="1600">
                  <a:latin typeface="Times New Roman" pitchFamily="18" charset="0"/>
                  <a:cs typeface="Mitra" pitchFamily="2" charset="-78"/>
                </a:rPr>
                <a:t>انرژي الکتروستاتيک   </a:t>
              </a:r>
              <a:r>
                <a:rPr lang="el-GR" sz="16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fa-IR" sz="1600">
                  <a:solidFill>
                    <a:srgbClr val="0066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fa-IR" sz="160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pPr algn="r" rtl="1"/>
              <a:r>
                <a:rPr lang="fa-IR" sz="1600">
                  <a:latin typeface="Times New Roman" pitchFamily="18" charset="0"/>
                  <a:cs typeface="Times New Roman" pitchFamily="18" charset="0"/>
                </a:rPr>
                <a:t>                               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0" name="Line 7"/>
            <p:cNvSpPr>
              <a:spLocks noChangeShapeType="1"/>
            </p:cNvSpPr>
            <p:nvPr/>
          </p:nvSpPr>
          <p:spPr bwMode="auto">
            <a:xfrm flipH="1">
              <a:off x="288" y="16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5" name="Group 8"/>
          <p:cNvGrpSpPr>
            <a:grpSpLocks/>
          </p:cNvGrpSpPr>
          <p:nvPr/>
        </p:nvGrpSpPr>
        <p:grpSpPr bwMode="auto">
          <a:xfrm>
            <a:off x="533400" y="3048000"/>
            <a:ext cx="2743200" cy="885825"/>
            <a:chOff x="192" y="2880"/>
            <a:chExt cx="1728" cy="558"/>
          </a:xfrm>
        </p:grpSpPr>
        <p:graphicFrame>
          <p:nvGraphicFramePr>
            <p:cNvPr id="7170" name="Object 9"/>
            <p:cNvGraphicFramePr>
              <a:graphicFrameLocks noChangeAspect="1"/>
            </p:cNvGraphicFramePr>
            <p:nvPr/>
          </p:nvGraphicFramePr>
          <p:xfrm>
            <a:off x="768" y="2880"/>
            <a:ext cx="1152" cy="558"/>
          </p:xfrm>
          <a:graphic>
            <a:graphicData uri="http://schemas.openxmlformats.org/presentationml/2006/ole">
              <p:oleObj spid="_x0000_s7170" name="Equation" r:id="rId4" imgW="812520" imgH="393480" progId="Equation.3">
                <p:embed/>
              </p:oleObj>
            </a:graphicData>
          </a:graphic>
        </p:graphicFrame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92" y="3088"/>
              <a:ext cx="5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600">
                  <a:latin typeface="Times New Roman" pitchFamily="18" charset="0"/>
                  <a:cs typeface="Mitra" pitchFamily="2" charset="-78"/>
                </a:rPr>
                <a:t>قدرت يوني</a:t>
              </a:r>
              <a:endParaRPr lang="en-US" sz="1600">
                <a:latin typeface="Times New Roman" pitchFamily="18" charset="0"/>
                <a:cs typeface="Mitra" pitchFamily="2" charset="-78"/>
              </a:endParaRPr>
            </a:p>
          </p:txBody>
        </p:sp>
      </p:grpSp>
      <p:pic>
        <p:nvPicPr>
          <p:cNvPr id="717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14400"/>
            <a:ext cx="2667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074E1-42F0-418D-9CCA-EB6707AEC75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0" y="762000"/>
            <a:ext cx="379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نيروی الکتريکی  </a:t>
            </a:r>
            <a:r>
              <a:rPr lang="en-US" sz="1600">
                <a:cs typeface="Mitra" pitchFamily="2" charset="-78"/>
              </a:rPr>
              <a:t>:</a:t>
            </a:r>
            <a:r>
              <a:rPr lang="fa-IR" sz="1600">
                <a:cs typeface="Mitra" pitchFamily="2" charset="-78"/>
              </a:rPr>
              <a:t>      قانون کولن</a:t>
            </a:r>
            <a:r>
              <a:rPr lang="en-US" sz="1600">
                <a:cs typeface="Mitra" pitchFamily="2" charset="-78"/>
              </a:rPr>
              <a:t>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038600" y="76200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cs typeface="Mitra" pitchFamily="2" charset="-78"/>
              </a:rPr>
              <a:t>F=q</a:t>
            </a:r>
            <a:r>
              <a:rPr lang="en-US" b="1" baseline="-25000">
                <a:cs typeface="Mitra" pitchFamily="2" charset="-78"/>
              </a:rPr>
              <a:t>1</a:t>
            </a:r>
            <a:r>
              <a:rPr lang="en-US" b="1">
                <a:cs typeface="Mitra" pitchFamily="2" charset="-78"/>
              </a:rPr>
              <a:t>q</a:t>
            </a:r>
            <a:r>
              <a:rPr lang="en-US" b="1" baseline="-25000">
                <a:cs typeface="Mitra" pitchFamily="2" charset="-78"/>
              </a:rPr>
              <a:t>2</a:t>
            </a:r>
            <a:r>
              <a:rPr lang="en-US" b="1">
                <a:cs typeface="Mitra" pitchFamily="2" charset="-78"/>
              </a:rPr>
              <a:t>/</a:t>
            </a:r>
            <a:r>
              <a:rPr lang="el-GR" b="1"/>
              <a:t>ε</a:t>
            </a:r>
            <a:r>
              <a:rPr lang="en-US" b="1"/>
              <a:t>r</a:t>
            </a:r>
            <a:r>
              <a:rPr lang="en-US" b="1" baseline="30000"/>
              <a:t>2</a:t>
            </a:r>
            <a:endParaRPr lang="el-GR" b="1" baseline="300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756525" y="201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>
              <a:cs typeface="Mitra" pitchFamily="2" charset="-78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1295400"/>
            <a:ext cx="88868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ميدان الکتريکی (نيوتن بر کولن) </a:t>
            </a:r>
            <a:r>
              <a:rPr lang="en-US" sz="1600">
                <a:cs typeface="Mitra" pitchFamily="2" charset="-78"/>
              </a:rPr>
              <a:t>:</a:t>
            </a:r>
            <a:r>
              <a:rPr lang="fa-IR" sz="1600">
                <a:cs typeface="Mitra" pitchFamily="2" charset="-78"/>
              </a:rPr>
              <a:t> نيرويی که در فاصله معين از بار </a:t>
            </a:r>
            <a:r>
              <a:rPr lang="en-US" sz="1600">
                <a:cs typeface="Mitra" pitchFamily="2" charset="-78"/>
              </a:rPr>
              <a:t>q</a:t>
            </a:r>
            <a:r>
              <a:rPr lang="en-US" sz="1600" baseline="-25000">
                <a:cs typeface="Mitra" pitchFamily="2" charset="-78"/>
              </a:rPr>
              <a:t>1</a:t>
            </a:r>
            <a:r>
              <a:rPr lang="fa-IR" sz="1600">
                <a:cs typeface="Mitra" pitchFamily="2" charset="-78"/>
              </a:rPr>
              <a:t> به واحد بار مثبت وارد می شود. </a:t>
            </a:r>
            <a:r>
              <a:rPr lang="en-US" sz="1600">
                <a:cs typeface="Mitra" pitchFamily="2" charset="-78"/>
              </a:rPr>
              <a:t>:</a:t>
            </a:r>
            <a:r>
              <a:rPr lang="fa-IR" sz="1600">
                <a:cs typeface="Mitra" pitchFamily="2" charset="-78"/>
              </a:rPr>
              <a:t>      </a:t>
            </a:r>
            <a:r>
              <a:rPr lang="en-US" sz="1600" b="1">
                <a:cs typeface="Mitra" pitchFamily="2" charset="-78"/>
              </a:rPr>
              <a:t>E=F/q</a:t>
            </a:r>
            <a:r>
              <a:rPr lang="en-US" sz="1600" b="1" baseline="-25000">
                <a:cs typeface="Mitra" pitchFamily="2" charset="-78"/>
              </a:rPr>
              <a:t>2</a:t>
            </a:r>
            <a:r>
              <a:rPr lang="en-US" sz="1600" b="1">
                <a:cs typeface="Mitra" pitchFamily="2" charset="-78"/>
              </a:rPr>
              <a:t> =q</a:t>
            </a:r>
            <a:r>
              <a:rPr lang="en-US" sz="1600" b="1" baseline="-25000">
                <a:cs typeface="Mitra" pitchFamily="2" charset="-78"/>
              </a:rPr>
              <a:t>1</a:t>
            </a:r>
            <a:r>
              <a:rPr lang="en-US" sz="1600" b="1">
                <a:cs typeface="Mitra" pitchFamily="2" charset="-78"/>
              </a:rPr>
              <a:t>/</a:t>
            </a:r>
            <a:r>
              <a:rPr lang="el-GR" sz="1600" b="1">
                <a:cs typeface="Mitra" pitchFamily="2" charset="-78"/>
              </a:rPr>
              <a:t>ε</a:t>
            </a:r>
            <a:r>
              <a:rPr lang="en-US" sz="1600" b="1">
                <a:cs typeface="Mitra" pitchFamily="2" charset="-78"/>
              </a:rPr>
              <a:t>r</a:t>
            </a:r>
            <a:r>
              <a:rPr lang="en-US" sz="1600" b="1" baseline="30000">
                <a:cs typeface="Mitra" pitchFamily="2" charset="-78"/>
              </a:rPr>
              <a:t>2</a:t>
            </a:r>
            <a:r>
              <a:rPr lang="fa-IR" sz="1600">
                <a:cs typeface="Mitra" pitchFamily="2" charset="-78"/>
              </a:rPr>
              <a:t>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پتانسيل الکتريکی </a:t>
            </a:r>
            <a:r>
              <a:rPr lang="el-GR" sz="1600">
                <a:cs typeface="Mitra" pitchFamily="2" charset="-78"/>
              </a:rPr>
              <a:t>φ</a:t>
            </a:r>
            <a:r>
              <a:rPr lang="fa-IR" sz="1600">
                <a:cs typeface="Mitra" pitchFamily="2" charset="-78"/>
              </a:rPr>
              <a:t> (ولت) : پتانسيل الکتريکی بار </a:t>
            </a:r>
            <a:r>
              <a:rPr lang="en-US" sz="1600">
                <a:cs typeface="Mitra" pitchFamily="2" charset="-78"/>
              </a:rPr>
              <a:t>q</a:t>
            </a:r>
            <a:r>
              <a:rPr lang="fa-IR" sz="1600">
                <a:cs typeface="Mitra" pitchFamily="2" charset="-78"/>
              </a:rPr>
              <a:t> در يک  محيط با نفوذ پذيری </a:t>
            </a:r>
            <a:r>
              <a:rPr lang="el-GR" sz="1600">
                <a:cs typeface="Mitra" pitchFamily="2" charset="-78"/>
              </a:rPr>
              <a:t>ε</a:t>
            </a:r>
            <a:r>
              <a:rPr lang="fa-IR" sz="1600">
                <a:cs typeface="Mitra" pitchFamily="2" charset="-78"/>
              </a:rPr>
              <a:t> و در فاصله </a:t>
            </a:r>
            <a:r>
              <a:rPr lang="en-US" sz="1600">
                <a:cs typeface="Mitra" pitchFamily="2" charset="-78"/>
              </a:rPr>
              <a:t>r</a:t>
            </a:r>
            <a:r>
              <a:rPr lang="fa-IR" sz="1600">
                <a:cs typeface="Mitra" pitchFamily="2" charset="-78"/>
              </a:rPr>
              <a:t> با اين فرمول محاسبه می شود : </a:t>
            </a:r>
            <a:endParaRPr lang="en-US" sz="1600">
              <a:cs typeface="Mitra" pitchFamily="2" charset="-78"/>
            </a:endParaRPr>
          </a:p>
          <a:p>
            <a:pPr algn="r" rtl="1"/>
            <a:r>
              <a:rPr lang="el-GR" sz="1600" b="1">
                <a:cs typeface="Mitra" pitchFamily="2" charset="-78"/>
              </a:rPr>
              <a:t>φ</a:t>
            </a:r>
            <a:r>
              <a:rPr lang="en-US" sz="1600" b="1">
                <a:cs typeface="Mitra" pitchFamily="2" charset="-78"/>
              </a:rPr>
              <a:t>=q/</a:t>
            </a:r>
            <a:r>
              <a:rPr lang="el-GR" sz="1600" b="1">
                <a:cs typeface="Mitra" pitchFamily="2" charset="-78"/>
              </a:rPr>
              <a:t>ε</a:t>
            </a:r>
            <a:r>
              <a:rPr lang="en-US" sz="1600" b="1">
                <a:cs typeface="Mitra" pitchFamily="2" charset="-78"/>
              </a:rPr>
              <a:t>r</a:t>
            </a:r>
            <a:r>
              <a:rPr lang="en-US" sz="1600">
                <a:cs typeface="Mitra" pitchFamily="2" charset="-78"/>
              </a:rPr>
              <a:t>                                                                                                                        </a:t>
            </a:r>
            <a:r>
              <a:rPr lang="fa-IR" sz="1600">
                <a:cs typeface="Mitra" pitchFamily="2" charset="-78"/>
              </a:rPr>
              <a:t>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بار الکتريکی هميشه از پتانسيل زياد الکتريکی به پتانسيل کمتر می رود و اختلا ف پتانسيل الکتريکی (</a:t>
            </a:r>
            <a:r>
              <a:rPr lang="el-GR" sz="1600">
                <a:cs typeface="Mitra" pitchFamily="2" charset="-78"/>
              </a:rPr>
              <a:t>Δ</a:t>
            </a:r>
            <a:r>
              <a:rPr lang="el-GR" sz="1600"/>
              <a:t>φ</a:t>
            </a:r>
            <a:r>
              <a:rPr lang="fa-IR" sz="1600">
                <a:cs typeface="Mitra" pitchFamily="2" charset="-78"/>
              </a:rPr>
              <a:t>) سبب شارش بار الکتريکی می شود</a:t>
            </a:r>
          </a:p>
          <a:p>
            <a:pPr algn="r" rtl="1"/>
            <a:endParaRPr lang="el-GR" sz="1600"/>
          </a:p>
          <a:p>
            <a:pPr algn="r" rtl="1"/>
            <a:r>
              <a:rPr lang="fa-IR" sz="1600">
                <a:cs typeface="Mitra" pitchFamily="2" charset="-78"/>
              </a:rPr>
              <a:t>انرژی پتانسيل الکتريکی </a:t>
            </a:r>
            <a:r>
              <a:rPr lang="en-US" sz="1600">
                <a:cs typeface="Mitra" pitchFamily="2" charset="-78"/>
              </a:rPr>
              <a:t>U</a:t>
            </a:r>
            <a:r>
              <a:rPr lang="fa-IR" sz="1600">
                <a:cs typeface="Mitra" pitchFamily="2" charset="-78"/>
              </a:rPr>
              <a:t>: کار لازم برای بهم چسباندن بار </a:t>
            </a:r>
            <a:r>
              <a:rPr lang="en-US" sz="1600">
                <a:cs typeface="Mitra" pitchFamily="2" charset="-78"/>
              </a:rPr>
              <a:t>q</a:t>
            </a:r>
            <a:r>
              <a:rPr lang="en-US" sz="1600" baseline="-25000">
                <a:cs typeface="Mitra" pitchFamily="2" charset="-78"/>
              </a:rPr>
              <a:t>1</a:t>
            </a:r>
            <a:r>
              <a:rPr lang="fa-IR" sz="1600">
                <a:cs typeface="Mitra" pitchFamily="2" charset="-78"/>
              </a:rPr>
              <a:t> به بار </a:t>
            </a:r>
            <a:r>
              <a:rPr lang="en-US" sz="1600">
                <a:cs typeface="Mitra" pitchFamily="2" charset="-78"/>
              </a:rPr>
              <a:t>q</a:t>
            </a:r>
            <a:r>
              <a:rPr lang="en-US" sz="1600" baseline="-25000">
                <a:cs typeface="Mitra" pitchFamily="2" charset="-78"/>
              </a:rPr>
              <a:t>2</a:t>
            </a:r>
            <a:r>
              <a:rPr lang="fa-IR" sz="1600">
                <a:cs typeface="Mitra" pitchFamily="2" charset="-78"/>
              </a:rPr>
              <a:t> </a:t>
            </a:r>
            <a:r>
              <a:rPr lang="en-US" sz="1600">
                <a:cs typeface="Mitra" pitchFamily="2" charset="-78"/>
              </a:rPr>
              <a:t>:</a:t>
            </a:r>
            <a:r>
              <a:rPr lang="fa-IR" sz="1600">
                <a:cs typeface="Mitra" pitchFamily="2" charset="-78"/>
              </a:rPr>
              <a:t> </a:t>
            </a:r>
            <a:r>
              <a:rPr lang="en-US" sz="1600" b="1"/>
              <a:t>U</a:t>
            </a:r>
            <a:r>
              <a:rPr lang="en-US" sz="1600">
                <a:cs typeface="Mitra" pitchFamily="2" charset="-78"/>
              </a:rPr>
              <a:t>=w= F</a:t>
            </a:r>
            <a:r>
              <a:rPr lang="en-US" sz="1600">
                <a:cs typeface="Mitra" pitchFamily="2" charset="-78"/>
                <a:sym typeface="Lotus Mazar" pitchFamily="2" charset="-78"/>
              </a:rPr>
              <a:t>r=q</a:t>
            </a:r>
            <a:r>
              <a:rPr lang="en-US" sz="1600" baseline="-25000">
                <a:cs typeface="Mitra" pitchFamily="2" charset="-78"/>
                <a:sym typeface="Lotus Mazar" pitchFamily="2" charset="-78"/>
              </a:rPr>
              <a:t>1</a:t>
            </a:r>
            <a:r>
              <a:rPr lang="en-US" sz="1600">
                <a:cs typeface="Mitra" pitchFamily="2" charset="-78"/>
                <a:sym typeface="Lotus Mazar" pitchFamily="2" charset="-78"/>
              </a:rPr>
              <a:t>q</a:t>
            </a:r>
            <a:r>
              <a:rPr lang="en-US" sz="1600" baseline="-25000">
                <a:cs typeface="Mitra" pitchFamily="2" charset="-78"/>
                <a:sym typeface="Lotus Mazar" pitchFamily="2" charset="-78"/>
              </a:rPr>
              <a:t>2</a:t>
            </a:r>
            <a:r>
              <a:rPr lang="en-US" sz="1600">
                <a:cs typeface="Mitra" pitchFamily="2" charset="-78"/>
                <a:sym typeface="Lotus Mazar" pitchFamily="2" charset="-78"/>
              </a:rPr>
              <a:t>/</a:t>
            </a:r>
            <a:r>
              <a:rPr lang="el-GR" sz="1600">
                <a:sym typeface="Lotus Mazar" pitchFamily="2" charset="-78"/>
              </a:rPr>
              <a:t>ε</a:t>
            </a:r>
            <a:r>
              <a:rPr lang="en-US" sz="1600">
                <a:cs typeface="Mitra" pitchFamily="2" charset="-78"/>
                <a:sym typeface="Lotus Mazar" pitchFamily="2" charset="-78"/>
              </a:rPr>
              <a:t>r</a:t>
            </a:r>
            <a:r>
              <a:rPr lang="en-US" sz="1600" baseline="30000">
                <a:cs typeface="Mitra" pitchFamily="2" charset="-78"/>
                <a:sym typeface="Lotus Mazar" pitchFamily="2" charset="-78"/>
              </a:rPr>
              <a:t>2</a:t>
            </a:r>
            <a:r>
              <a:rPr lang="en-US" sz="1600">
                <a:cs typeface="Mitra" pitchFamily="2" charset="-78"/>
                <a:sym typeface="Lotus Mazar" pitchFamily="2" charset="-78"/>
              </a:rPr>
              <a:t> r=</a:t>
            </a:r>
            <a:r>
              <a:rPr lang="en-US" sz="1600" b="1">
                <a:cs typeface="Mitra" pitchFamily="2" charset="-78"/>
                <a:sym typeface="Lotus Mazar" pitchFamily="2" charset="-78"/>
              </a:rPr>
              <a:t>q</a:t>
            </a:r>
            <a:r>
              <a:rPr lang="en-US" sz="1600" b="1" baseline="-25000">
                <a:cs typeface="Mitra" pitchFamily="2" charset="-78"/>
                <a:sym typeface="Lotus Mazar" pitchFamily="2" charset="-78"/>
              </a:rPr>
              <a:t>1</a:t>
            </a:r>
            <a:r>
              <a:rPr lang="en-US" sz="1600" b="1">
                <a:cs typeface="Mitra" pitchFamily="2" charset="-78"/>
                <a:sym typeface="Lotus Mazar" pitchFamily="2" charset="-78"/>
              </a:rPr>
              <a:t>q</a:t>
            </a:r>
            <a:r>
              <a:rPr lang="en-US" sz="1600" b="1" baseline="-25000">
                <a:cs typeface="Mitra" pitchFamily="2" charset="-78"/>
                <a:sym typeface="Lotus Mazar" pitchFamily="2" charset="-78"/>
              </a:rPr>
              <a:t>2</a:t>
            </a:r>
            <a:r>
              <a:rPr lang="en-US" sz="1600" b="1">
                <a:cs typeface="Mitra" pitchFamily="2" charset="-78"/>
                <a:sym typeface="Lotus Mazar" pitchFamily="2" charset="-78"/>
              </a:rPr>
              <a:t>/</a:t>
            </a:r>
            <a:r>
              <a:rPr lang="el-GR" sz="1600" b="1">
                <a:sym typeface="Lotus Mazar" pitchFamily="2" charset="-78"/>
              </a:rPr>
              <a:t>ε</a:t>
            </a:r>
            <a:r>
              <a:rPr lang="en-US" sz="1600" b="1">
                <a:cs typeface="Mitra" pitchFamily="2" charset="-78"/>
                <a:sym typeface="Lotus Mazar" pitchFamily="2" charset="-78"/>
              </a:rPr>
              <a:t>r</a:t>
            </a:r>
            <a:r>
              <a:rPr lang="fa-IR" sz="1600">
                <a:cs typeface="Mitra" pitchFamily="2" charset="-78"/>
              </a:rPr>
              <a:t>يا</a:t>
            </a:r>
            <a:r>
              <a:rPr lang="en-US" sz="1600">
                <a:cs typeface="Mitra" pitchFamily="2" charset="-78"/>
              </a:rPr>
              <a:t>V</a:t>
            </a:r>
          </a:p>
          <a:p>
            <a:pPr algn="r" rtl="1"/>
            <a:r>
              <a:rPr lang="fa-IR" sz="1600">
                <a:cs typeface="Mitra" pitchFamily="2" charset="-78"/>
              </a:rPr>
              <a:t>يا کار لازم برای جابجايي بار واحد بين دو نقطه که اختلاف پتانسيل بين آنها </a:t>
            </a:r>
            <a:r>
              <a:rPr lang="el-GR" sz="1600"/>
              <a:t>Δφ</a:t>
            </a:r>
            <a:r>
              <a:rPr lang="fa-IR" sz="1600">
                <a:cs typeface="Mitra" pitchFamily="2" charset="-78"/>
              </a:rPr>
              <a:t> است :    </a:t>
            </a:r>
            <a:r>
              <a:rPr lang="en-US" sz="1600" b="1">
                <a:cs typeface="Mitra" pitchFamily="2" charset="-78"/>
              </a:rPr>
              <a:t>U</a:t>
            </a:r>
            <a:r>
              <a:rPr lang="en-US" sz="1600">
                <a:cs typeface="Mitra" pitchFamily="2" charset="-78"/>
              </a:rPr>
              <a:t>=</a:t>
            </a:r>
            <a:r>
              <a:rPr lang="el-GR" sz="1600"/>
              <a:t>Δφ</a:t>
            </a:r>
            <a:r>
              <a:rPr lang="el-GR" sz="1600">
                <a:sym typeface="Lotus Mazar" pitchFamily="2" charset="-78"/>
              </a:rPr>
              <a:t></a:t>
            </a:r>
            <a:r>
              <a:rPr lang="en-US" sz="1600">
                <a:sym typeface="Lotus Mazar" pitchFamily="2" charset="-78"/>
              </a:rPr>
              <a:t>q</a:t>
            </a:r>
            <a:r>
              <a:rPr lang="en-US" sz="1600" baseline="-25000">
                <a:cs typeface="Mitra" pitchFamily="2" charset="-78"/>
                <a:sym typeface="Lotus Mazar" pitchFamily="2" charset="-78"/>
              </a:rPr>
              <a:t>2</a:t>
            </a:r>
            <a:r>
              <a:rPr lang="en-US" sz="1600">
                <a:sym typeface="Lotus Mazar" pitchFamily="2" charset="-78"/>
              </a:rPr>
              <a:t>=</a:t>
            </a:r>
            <a:r>
              <a:rPr lang="en-US" sz="1600" b="1">
                <a:sym typeface="Lotus Mazar" pitchFamily="2" charset="-78"/>
              </a:rPr>
              <a:t>q</a:t>
            </a:r>
            <a:r>
              <a:rPr lang="en-US" sz="1600" b="1" baseline="-25000">
                <a:cs typeface="Mitra" pitchFamily="2" charset="-78"/>
                <a:sym typeface="Lotus Mazar" pitchFamily="2" charset="-78"/>
              </a:rPr>
              <a:t>1</a:t>
            </a:r>
            <a:r>
              <a:rPr lang="en-US" sz="1600" b="1">
                <a:sym typeface="Lotus Mazar" pitchFamily="2" charset="-78"/>
              </a:rPr>
              <a:t>q</a:t>
            </a:r>
            <a:r>
              <a:rPr lang="en-US" sz="1600" b="1" baseline="-25000">
                <a:cs typeface="Mitra" pitchFamily="2" charset="-78"/>
                <a:sym typeface="Lotus Mazar" pitchFamily="2" charset="-78"/>
              </a:rPr>
              <a:t>2</a:t>
            </a:r>
            <a:r>
              <a:rPr lang="en-US" sz="1600" b="1">
                <a:sym typeface="Lotus Mazar" pitchFamily="2" charset="-78"/>
              </a:rPr>
              <a:t>/</a:t>
            </a:r>
            <a:r>
              <a:rPr lang="el-GR" sz="1600" b="1">
                <a:sym typeface="Lotus Mazar" pitchFamily="2" charset="-78"/>
              </a:rPr>
              <a:t>ε</a:t>
            </a:r>
            <a:r>
              <a:rPr lang="en-US" sz="1600" b="1">
                <a:sym typeface="Lotus Mazar" pitchFamily="2" charset="-78"/>
              </a:rPr>
              <a:t>r</a:t>
            </a:r>
            <a:r>
              <a:rPr lang="fa-IR" sz="1600">
                <a:cs typeface="Mitra" pitchFamily="2" charset="-78"/>
              </a:rPr>
              <a:t>  </a:t>
            </a: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                          </a:t>
            </a:r>
            <a:endParaRPr lang="el-G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el-G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en-US" sz="1600">
              <a:cs typeface="Mitra" pitchFamily="2" charset="-78"/>
            </a:endParaRPr>
          </a:p>
        </p:txBody>
      </p:sp>
      <p:pic>
        <p:nvPicPr>
          <p:cNvPr id="33798" name="Picture 6" descr="field_potent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025" y="4114800"/>
            <a:ext cx="6248400" cy="2178050"/>
          </a:xfrm>
          <a:prstGeom prst="rect">
            <a:avLst/>
          </a:prstGeom>
          <a:solidFill>
            <a:srgbClr val="0000FF">
              <a:alpha val="49019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5368925"/>
            <a:ext cx="1084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solidFill>
                  <a:srgbClr val="FF3300"/>
                </a:solidFill>
                <a:latin typeface="Times New Roman" pitchFamily="18" charset="0"/>
                <a:cs typeface="Mitra" pitchFamily="2" charset="-78"/>
              </a:rPr>
              <a:t>نيروي الکتريکي</a:t>
            </a:r>
            <a:endParaRPr lang="en-US" sz="1600">
              <a:solidFill>
                <a:srgbClr val="FF3300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371600" y="4572000"/>
            <a:ext cx="1292225" cy="762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444625" y="55626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153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b="1">
                <a:solidFill>
                  <a:srgbClr val="00CC00"/>
                </a:solidFill>
                <a:latin typeface="Times New Roman" pitchFamily="18" charset="0"/>
                <a:cs typeface="Mitra" pitchFamily="2" charset="-78"/>
              </a:rPr>
              <a:t>پتانسيل الکتريکي</a:t>
            </a:r>
            <a:endParaRPr lang="en-US" b="1">
              <a:solidFill>
                <a:srgbClr val="00CC00"/>
              </a:solidFill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029200" y="4419600"/>
            <a:ext cx="1828800" cy="533400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380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BD880-A41E-4825-B904-14B803209F6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6553200" y="457200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000">
                <a:cs typeface="Mitra" pitchFamily="2" charset="-78"/>
              </a:rPr>
              <a:t>ميانکنش های الکترو استاتيک </a:t>
            </a:r>
            <a:endParaRPr lang="en-US" sz="2000">
              <a:cs typeface="Mitra" pitchFamily="2" charset="-78"/>
            </a:endParaRP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5638800" y="4648200"/>
            <a:ext cx="213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نفوذ پذيری </a:t>
            </a:r>
            <a:r>
              <a:rPr lang="el-GR" sz="1600" b="1">
                <a:cs typeface="Mitra" pitchFamily="2" charset="-78"/>
              </a:rPr>
              <a:t>ε</a:t>
            </a:r>
            <a:r>
              <a:rPr lang="fa-IR" sz="1600">
                <a:cs typeface="Mitra" pitchFamily="2" charset="-78"/>
              </a:rPr>
              <a:t> يا ثابت دی الکتريک</a:t>
            </a:r>
          </a:p>
          <a:p>
            <a:pPr algn="r" rtl="1"/>
            <a:r>
              <a:rPr lang="fa-IR" sz="1600">
                <a:cs typeface="Mitra" pitchFamily="2" charset="-78"/>
              </a:rPr>
              <a:t> محيط بين دو بار الکتريکی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642938" y="4419600"/>
            <a:ext cx="4789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قطبی بودن مولکولهای محيط </a:t>
            </a:r>
            <a:r>
              <a:rPr lang="el-GR" sz="1600">
                <a:solidFill>
                  <a:srgbClr val="0066FF"/>
                </a:solidFill>
                <a:latin typeface="Times New Roman" pitchFamily="18" charset="0"/>
                <a:cs typeface="Mitra" pitchFamily="2" charset="-78"/>
              </a:rPr>
              <a:t>α</a:t>
            </a:r>
            <a:r>
              <a:rPr lang="fa-IR" sz="1600">
                <a:cs typeface="Mitra" pitchFamily="2" charset="-78"/>
              </a:rPr>
              <a:t> </a:t>
            </a:r>
            <a:r>
              <a:rPr lang="el-GR" sz="1600" b="1">
                <a:latin typeface="Times New Roman" pitchFamily="18" charset="0"/>
                <a:cs typeface="Mitra" pitchFamily="2" charset="-78"/>
              </a:rPr>
              <a:t>ε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 :  قطبی :   </a:t>
            </a:r>
            <a:r>
              <a:rPr lang="el-GR" sz="1600" b="1">
                <a:latin typeface="Times New Roman" pitchFamily="18" charset="0"/>
                <a:cs typeface="Mitra" pitchFamily="2" charset="-78"/>
              </a:rPr>
              <a:t>ε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بزرگ   ،  غير قطبی :  </a:t>
            </a:r>
            <a:r>
              <a:rPr lang="el-GR" sz="1600" b="1">
                <a:latin typeface="Times New Roman" pitchFamily="18" charset="0"/>
                <a:cs typeface="Mitra" pitchFamily="2" charset="-78"/>
              </a:rPr>
              <a:t>ε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کوچک</a:t>
            </a:r>
            <a:endParaRPr lang="el-GR" sz="16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1825625" y="3413125"/>
            <a:ext cx="184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fa-IR" sz="1600">
              <a:cs typeface="Mitra" pitchFamily="2" charset="-78"/>
            </a:endParaRPr>
          </a:p>
          <a:p>
            <a:pPr algn="r" rtl="1"/>
            <a:endParaRPr lang="en-US" sz="1600">
              <a:cs typeface="Mitra" pitchFamily="2" charset="-78"/>
            </a:endParaRP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5911850" y="95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endParaRPr lang="fa-IR">
              <a:cs typeface="Mitra" pitchFamily="2" charset="-78"/>
            </a:endParaRPr>
          </a:p>
        </p:txBody>
      </p:sp>
      <p:pic>
        <p:nvPicPr>
          <p:cNvPr id="8202" name="Picture 7" descr="surfcolor_electrost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31242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4267200" y="1143000"/>
            <a:ext cx="2895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electrostatics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scheme colors 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each vertex on the surface according 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to the  electrostatic potential at that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 vertex using a red-to-blue  gradient</a:t>
            </a: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 from -7.0 to +10.0 </a:t>
            </a:r>
          </a:p>
        </p:txBody>
      </p:sp>
      <p:sp>
        <p:nvSpPr>
          <p:cNvPr id="8204" name="AutoShape 9"/>
          <p:cNvSpPr>
            <a:spLocks/>
          </p:cNvSpPr>
          <p:nvPr/>
        </p:nvSpPr>
        <p:spPr bwMode="auto">
          <a:xfrm>
            <a:off x="5486400" y="3581400"/>
            <a:ext cx="152400" cy="2667000"/>
          </a:xfrm>
          <a:prstGeom prst="rightBrace">
            <a:avLst>
              <a:gd name="adj1" fmla="val 1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4" name="Equation" r:id="rId4" imgW="114120" imgH="215640" progId="Equation.3">
              <p:embed/>
            </p:oleObj>
          </a:graphicData>
        </a:graphic>
      </p:graphicFrame>
      <p:graphicFrame>
        <p:nvGraphicFramePr>
          <p:cNvPr id="8195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5" name="Equation" r:id="rId5" imgW="114120" imgH="215640" progId="Equation.3">
              <p:embed/>
            </p:oleObj>
          </a:graphicData>
        </a:graphic>
      </p:graphicFrame>
      <p:grpSp>
        <p:nvGrpSpPr>
          <p:cNvPr id="8205" name="Group 12"/>
          <p:cNvGrpSpPr>
            <a:grpSpLocks/>
          </p:cNvGrpSpPr>
          <p:nvPr/>
        </p:nvGrpSpPr>
        <p:grpSpPr bwMode="auto">
          <a:xfrm>
            <a:off x="-914400" y="3581400"/>
            <a:ext cx="6264275" cy="747713"/>
            <a:chOff x="-672" y="1966"/>
            <a:chExt cx="3946" cy="471"/>
          </a:xfrm>
        </p:grpSpPr>
        <p:sp>
          <p:nvSpPr>
            <p:cNvPr id="8210" name="Text Box 13"/>
            <p:cNvSpPr txBox="1">
              <a:spLocks noChangeArrowheads="1"/>
            </p:cNvSpPr>
            <p:nvPr/>
          </p:nvSpPr>
          <p:spPr bwMode="auto">
            <a:xfrm>
              <a:off x="-672" y="1968"/>
              <a:ext cx="1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600"/>
                <a:t> آب                      </a:t>
              </a:r>
              <a:r>
                <a:rPr lang="el-GR" sz="1600" b="1"/>
                <a:t>ε</a:t>
              </a:r>
              <a:r>
                <a:rPr lang="en-US" sz="1600"/>
                <a:t>= 78 </a:t>
              </a:r>
              <a:r>
                <a:rPr lang="fa-IR" sz="1600"/>
                <a:t>يا</a:t>
              </a:r>
              <a:r>
                <a:rPr lang="en-US" sz="1600"/>
                <a:t> 80</a:t>
              </a:r>
              <a:endParaRPr lang="el-GR" sz="1600"/>
            </a:p>
          </p:txBody>
        </p:sp>
        <p:sp>
          <p:nvSpPr>
            <p:cNvPr id="8211" name="Text Box 14"/>
            <p:cNvSpPr txBox="1">
              <a:spLocks noChangeArrowheads="1"/>
            </p:cNvSpPr>
            <p:nvPr/>
          </p:nvSpPr>
          <p:spPr bwMode="auto">
            <a:xfrm>
              <a:off x="0" y="2206"/>
              <a:ext cx="15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>
                  <a:cs typeface="Mitra" pitchFamily="2" charset="-78"/>
                </a:rPr>
                <a:t> محيط داخل پروتئين           </a:t>
              </a:r>
              <a:r>
                <a:rPr lang="el-GR" b="1">
                  <a:cs typeface="Mitra" pitchFamily="2" charset="-78"/>
                </a:rPr>
                <a:t>ε</a:t>
              </a:r>
              <a:r>
                <a:rPr lang="en-US">
                  <a:cs typeface="Mitra" pitchFamily="2" charset="-78"/>
                </a:rPr>
                <a:t>= </a:t>
              </a:r>
              <a:r>
                <a:rPr lang="fa-IR">
                  <a:cs typeface="Mitra" pitchFamily="2" charset="-78"/>
                </a:rPr>
                <a:t>3</a:t>
              </a:r>
              <a:endParaRPr lang="en-US">
                <a:cs typeface="Mitra" pitchFamily="2" charset="-78"/>
              </a:endParaRPr>
            </a:p>
          </p:txBody>
        </p:sp>
        <p:sp>
          <p:nvSpPr>
            <p:cNvPr id="8212" name="Rectangle 15"/>
            <p:cNvSpPr>
              <a:spLocks noChangeArrowheads="1"/>
            </p:cNvSpPr>
            <p:nvPr/>
          </p:nvSpPr>
          <p:spPr bwMode="auto">
            <a:xfrm>
              <a:off x="720" y="1966"/>
              <a:ext cx="9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>
                  <a:cs typeface="Mitra" pitchFamily="2" charset="-78"/>
                </a:rPr>
                <a:t> خلاء          </a:t>
              </a:r>
              <a:r>
                <a:rPr lang="el-GR" b="1">
                  <a:cs typeface="Mitra" pitchFamily="2" charset="-78"/>
                </a:rPr>
                <a:t>ε</a:t>
              </a:r>
              <a:r>
                <a:rPr lang="en-US">
                  <a:cs typeface="Mitra" pitchFamily="2" charset="-78"/>
                </a:rPr>
                <a:t>= </a:t>
              </a:r>
              <a:r>
                <a:rPr lang="fa-IR">
                  <a:cs typeface="Mitra" pitchFamily="2" charset="-78"/>
                </a:rPr>
                <a:t>1</a:t>
              </a:r>
              <a:endParaRPr lang="en-US">
                <a:cs typeface="Mitra" pitchFamily="2" charset="-78"/>
              </a:endParaRPr>
            </a:p>
          </p:txBody>
        </p:sp>
        <p:grpSp>
          <p:nvGrpSpPr>
            <p:cNvPr id="8213" name="Group 16"/>
            <p:cNvGrpSpPr>
              <a:grpSpLocks/>
            </p:cNvGrpSpPr>
            <p:nvPr/>
          </p:nvGrpSpPr>
          <p:grpSpPr bwMode="auto">
            <a:xfrm>
              <a:off x="1872" y="1968"/>
              <a:ext cx="1402" cy="336"/>
              <a:chOff x="1728" y="1872"/>
              <a:chExt cx="1402" cy="336"/>
            </a:xfrm>
          </p:grpSpPr>
          <p:sp>
            <p:nvSpPr>
              <p:cNvPr id="8214" name="Text Box 17"/>
              <p:cNvSpPr txBox="1">
                <a:spLocks noChangeArrowheads="1"/>
              </p:cNvSpPr>
              <p:nvPr/>
            </p:nvSpPr>
            <p:spPr bwMode="auto">
              <a:xfrm>
                <a:off x="1929" y="1933"/>
                <a:ext cx="1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fa-IR" sz="1600">
                    <a:latin typeface="Times New Roman" pitchFamily="18" charset="0"/>
                    <a:cs typeface="Mitra" pitchFamily="2" charset="-78"/>
                  </a:rPr>
                  <a:t>قابليت عبور ميدان الکتريکي </a:t>
                </a:r>
                <a:r>
                  <a:rPr lang="el-GR" sz="160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fa-IR" sz="16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l-GR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8196" name="Object 18"/>
              <p:cNvGraphicFramePr>
                <a:graphicFrameLocks noChangeAspect="1"/>
              </p:cNvGraphicFramePr>
              <p:nvPr/>
            </p:nvGraphicFramePr>
            <p:xfrm>
              <a:off x="1728" y="1872"/>
              <a:ext cx="260" cy="336"/>
            </p:xfrm>
            <a:graphic>
              <a:graphicData uri="http://schemas.openxmlformats.org/presentationml/2006/ole">
                <p:oleObj spid="_x0000_s8196" name="Equation" r:id="rId6" imgW="152280" imgH="393480" progId="Equation.3">
                  <p:embed/>
                </p:oleObj>
              </a:graphicData>
            </a:graphic>
          </p:graphicFrame>
        </p:grpSp>
      </p:grpSp>
      <p:sp>
        <p:nvSpPr>
          <p:cNvPr id="8206" name="Text Box 19"/>
          <p:cNvSpPr txBox="1">
            <a:spLocks noChangeArrowheads="1"/>
          </p:cNvSpPr>
          <p:nvPr/>
        </p:nvSpPr>
        <p:spPr bwMode="auto">
          <a:xfrm>
            <a:off x="3581400" y="5029200"/>
            <a:ext cx="172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نظم مولکولهاي محيط </a:t>
            </a:r>
            <a:r>
              <a:rPr lang="el-GR" sz="16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a-IR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b="1">
                <a:latin typeface="Times New Roman" pitchFamily="18" charset="0"/>
                <a:cs typeface="Mitra" pitchFamily="2" charset="-78"/>
              </a:rPr>
              <a:t>ε</a:t>
            </a:r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-1219200" y="5638800"/>
            <a:ext cx="6750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به دمای محيط بستگی دارد  : </a:t>
            </a:r>
            <a:r>
              <a:rPr lang="fa-IR" sz="1600">
                <a:cs typeface="Mitra" pitchFamily="2" charset="-78"/>
              </a:rPr>
              <a:t>افزايش دما  : کاهش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نظم  و </a:t>
            </a:r>
            <a:r>
              <a:rPr lang="fa-IR" sz="1600">
                <a:cs typeface="Mitra" pitchFamily="2" charset="-78"/>
              </a:rPr>
              <a:t>ضريب دی الکتريک محيط : </a:t>
            </a:r>
          </a:p>
          <a:p>
            <a:pPr algn="r" rtl="1"/>
            <a:r>
              <a:rPr lang="fa-IR" sz="1600">
                <a:cs typeface="Mitra" pitchFamily="2" charset="-78"/>
              </a:rPr>
              <a:t> افزايش ميانکنش های الکترو ستاتيک 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3962400" y="2590800"/>
            <a:ext cx="1128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1600">
                <a:latin typeface="Times New Roman" pitchFamily="18" charset="0"/>
                <a:cs typeface="Mitra" pitchFamily="2" charset="-78"/>
              </a:rPr>
              <a:t>شکل چهار بعدي</a:t>
            </a:r>
            <a:endParaRPr lang="en-US" sz="16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8209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1FDA91-1D8C-4E6B-B4BA-0B01622D281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424738" y="1014413"/>
            <a:ext cx="115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/>
              <a:t> آب    </a:t>
            </a:r>
            <a:r>
              <a:rPr lang="el-GR" sz="1600" b="1"/>
              <a:t>ε</a:t>
            </a:r>
            <a:r>
              <a:rPr lang="en-US" sz="1600"/>
              <a:t>= 80</a:t>
            </a:r>
            <a:r>
              <a:rPr lang="fa-IR" sz="1600"/>
              <a:t>       </a:t>
            </a:r>
            <a:endParaRPr lang="el-GR" sz="160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68563" y="1014413"/>
            <a:ext cx="414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انرژی الکتروستاتيک                  1.5 کيلوکالری بر مول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762750" y="1619250"/>
            <a:ext cx="1987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l-GR" sz="1600" b="1">
                <a:cs typeface="Mitra" pitchFamily="2" charset="-78"/>
              </a:rPr>
              <a:t>ε</a:t>
            </a:r>
            <a:r>
              <a:rPr lang="en-US" sz="1600">
                <a:cs typeface="Mitra" pitchFamily="2" charset="-78"/>
              </a:rPr>
              <a:t>= 3</a:t>
            </a:r>
            <a:r>
              <a:rPr lang="fa-IR" sz="1600">
                <a:cs typeface="Mitra" pitchFamily="2" charset="-78"/>
              </a:rPr>
              <a:t>محيط داخل پروتئين</a:t>
            </a:r>
            <a:r>
              <a:rPr lang="en-US" sz="1600">
                <a:cs typeface="Mitra" pitchFamily="2" charset="-78"/>
              </a:rPr>
              <a:t>     </a:t>
            </a:r>
            <a:r>
              <a:rPr lang="fa-IR" sz="1600">
                <a:cs typeface="Mitra" pitchFamily="2" charset="-78"/>
              </a:rPr>
              <a:t>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59050" y="1624013"/>
            <a:ext cx="408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انرژی الکتروستاتيک                  40کيلو کالری بر مول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4822" name="AutoShape 6"/>
          <p:cNvSpPr>
            <a:spLocks/>
          </p:cNvSpPr>
          <p:nvPr/>
        </p:nvSpPr>
        <p:spPr bwMode="auto">
          <a:xfrm>
            <a:off x="2438400" y="9906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20574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572000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4800600" y="175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67818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7056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30188" y="1014413"/>
            <a:ext cx="1778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بار های الکتريکی </a:t>
            </a:r>
          </a:p>
          <a:p>
            <a:pPr algn="r" rtl="1"/>
            <a:r>
              <a:rPr lang="fa-IR" sz="1600">
                <a:cs typeface="Mitra" pitchFamily="2" charset="-78"/>
              </a:rPr>
              <a:t>ترجيح می دهند </a:t>
            </a:r>
          </a:p>
          <a:p>
            <a:pPr algn="r" rtl="1"/>
            <a:r>
              <a:rPr lang="fa-IR" sz="1600">
                <a:cs typeface="Mitra" pitchFamily="2" charset="-78"/>
              </a:rPr>
              <a:t>داخل پروتئين نروند ودر</a:t>
            </a:r>
          </a:p>
          <a:p>
            <a:pPr algn="r" rtl="1"/>
            <a:r>
              <a:rPr lang="fa-IR" sz="1600">
                <a:cs typeface="Mitra" pitchFamily="2" charset="-78"/>
              </a:rPr>
              <a:t> سطح پروتئين بمانند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993775" y="2309813"/>
            <a:ext cx="512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فقط هنگامی که  مجبور می شوند بخاطر نقش عملکردی به داخل می روند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6324600" y="2438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589338" y="2690813"/>
            <a:ext cx="4729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ناهمگن بودن محيط بين بار های الکتريکی       :      ضريب دی الکتريک موثر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371600" y="3276600"/>
            <a:ext cx="719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عوامل موثر درحلاليـت  پروتئين ها  :   ثابت دی الکتريک ،  دما ،  </a:t>
            </a:r>
            <a:r>
              <a:rPr lang="en-US" sz="1600">
                <a:cs typeface="Mitra" pitchFamily="2" charset="-78"/>
              </a:rPr>
              <a:t>pH</a:t>
            </a:r>
            <a:r>
              <a:rPr lang="fa-IR" sz="1600">
                <a:cs typeface="Mitra" pitchFamily="2" charset="-78"/>
              </a:rPr>
              <a:t> محيط ، قدرت يوني محيط  يا غلظت  يونها در محيط  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384800" y="3810000"/>
            <a:ext cx="300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ثابت دي الکتريک محيط </a:t>
            </a:r>
            <a:r>
              <a:rPr lang="el-GR" sz="16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16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حل شوندگي پروتئين </a:t>
            </a:r>
            <a:endParaRPr lang="el-GR" sz="1600">
              <a:latin typeface="Times New Roman" pitchFamily="18" charset="0"/>
              <a:cs typeface="Mitra" pitchFamily="2" charset="-78"/>
            </a:endParaRPr>
          </a:p>
        </p:txBody>
      </p:sp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19600"/>
            <a:ext cx="510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74675" y="5195888"/>
            <a:ext cx="2333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قدرت يوني در موجود زنده 140 ميلي</a:t>
            </a:r>
          </a:p>
          <a:p>
            <a:pPr algn="r" rtl="1"/>
            <a:r>
              <a:rPr lang="fa-IR" sz="1600">
                <a:latin typeface="Times New Roman" pitchFamily="18" charset="0"/>
                <a:cs typeface="Mitra" pitchFamily="2" charset="-78"/>
              </a:rPr>
              <a:t> مولار مي باشد</a:t>
            </a:r>
            <a:endParaRPr lang="en-US" sz="1600">
              <a:latin typeface="Times New Roman" pitchFamily="18" charset="0"/>
              <a:cs typeface="Mitra" pitchFamily="2" charset="-78"/>
            </a:endParaRPr>
          </a:p>
        </p:txBody>
      </p:sp>
      <p:sp>
        <p:nvSpPr>
          <p:cNvPr id="34836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C93538-A5EC-4C8C-8910-1F5210D4033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781800" y="838200"/>
            <a:ext cx="135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a-IR" b="1">
                <a:cs typeface="Mitra" pitchFamily="2" charset="-78"/>
              </a:rPr>
              <a:t>پيوند هيدروژنی</a:t>
            </a:r>
            <a:endParaRPr lang="en-US" b="1">
              <a:cs typeface="Mitra" pitchFamily="2" charset="-78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438400" y="990600"/>
            <a:ext cx="3854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Tx/>
              <a:buChar char="-"/>
            </a:pPr>
            <a:r>
              <a:rPr lang="en-US" sz="1600">
                <a:cs typeface="Mitra" pitchFamily="2" charset="-78"/>
              </a:rPr>
              <a:t> </a:t>
            </a:r>
            <a:r>
              <a:rPr lang="fa-IR" sz="1600">
                <a:cs typeface="Mitra" pitchFamily="2" charset="-78"/>
              </a:rPr>
              <a:t>ماهيت الکتروستاتيک دارد</a:t>
            </a:r>
          </a:p>
          <a:p>
            <a:pPr algn="r" rtl="1">
              <a:buFontTx/>
              <a:buChar char="-"/>
            </a:pPr>
            <a:endParaRPr lang="fa-IR" sz="1600">
              <a:cs typeface="Mitra" pitchFamily="2" charset="-78"/>
            </a:endParaRPr>
          </a:p>
          <a:p>
            <a:pPr algn="r" rtl="1"/>
            <a:r>
              <a:rPr lang="fa-IR" sz="1600">
                <a:cs typeface="Mitra" pitchFamily="2" charset="-78"/>
              </a:rPr>
              <a:t>- بين هيدروژن  و الکترون گيرنده</a:t>
            </a:r>
            <a:endParaRPr lang="en-US" sz="1600">
              <a:cs typeface="Mitra" pitchFamily="2" charset="-78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3505200"/>
            <a:ext cx="1209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 sz="1600">
              <a:cs typeface="Mitra" pitchFamily="2" charset="-78"/>
            </a:endParaRPr>
          </a:p>
          <a:p>
            <a:endParaRPr lang="en-US" sz="1600">
              <a:cs typeface="Mitra" pitchFamily="2" charset="-78"/>
            </a:endParaRPr>
          </a:p>
        </p:txBody>
      </p: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381000" y="990600"/>
            <a:ext cx="4297363" cy="2165350"/>
            <a:chOff x="144" y="927"/>
            <a:chExt cx="2707" cy="1364"/>
          </a:xfrm>
        </p:grpSpPr>
        <p:sp>
          <p:nvSpPr>
            <p:cNvPr id="9259" name="Text Box 6"/>
            <p:cNvSpPr txBox="1">
              <a:spLocks noChangeArrowheads="1"/>
            </p:cNvSpPr>
            <p:nvPr/>
          </p:nvSpPr>
          <p:spPr bwMode="auto">
            <a:xfrm>
              <a:off x="1296" y="927"/>
              <a:ext cx="6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cs typeface="Mitra" pitchFamily="2" charset="-78"/>
                </a:rPr>
                <a:t>Acceptor</a:t>
              </a:r>
            </a:p>
          </p:txBody>
        </p:sp>
        <p:sp>
          <p:nvSpPr>
            <p:cNvPr id="9260" name="Text Box 7"/>
            <p:cNvSpPr txBox="1">
              <a:spLocks noChangeArrowheads="1"/>
            </p:cNvSpPr>
            <p:nvPr/>
          </p:nvSpPr>
          <p:spPr bwMode="auto">
            <a:xfrm>
              <a:off x="1718" y="1415"/>
              <a:ext cx="9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cs typeface="Mitra" pitchFamily="2" charset="-78"/>
                </a:rPr>
                <a:t>D-H……… :A</a:t>
              </a:r>
              <a:r>
                <a:rPr lang="en-US">
                  <a:cs typeface="Mitra" pitchFamily="2" charset="-78"/>
                </a:rPr>
                <a:t>-</a:t>
              </a:r>
            </a:p>
          </p:txBody>
        </p:sp>
        <p:sp>
          <p:nvSpPr>
            <p:cNvPr id="9261" name="Text Box 8"/>
            <p:cNvSpPr txBox="1">
              <a:spLocks noChangeArrowheads="1"/>
            </p:cNvSpPr>
            <p:nvPr/>
          </p:nvSpPr>
          <p:spPr bwMode="auto">
            <a:xfrm>
              <a:off x="1104" y="1839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600">
                  <a:cs typeface="Mitra" pitchFamily="2" charset="-78"/>
                </a:rPr>
                <a:t>دهنده </a:t>
              </a:r>
              <a:endParaRPr lang="en-US" sz="1600">
                <a:cs typeface="Mitra" pitchFamily="2" charset="-78"/>
              </a:endParaRPr>
            </a:p>
          </p:txBody>
        </p:sp>
        <p:sp>
          <p:nvSpPr>
            <p:cNvPr id="9262" name="Text Box 9"/>
            <p:cNvSpPr txBox="1">
              <a:spLocks noChangeArrowheads="1"/>
            </p:cNvSpPr>
            <p:nvPr/>
          </p:nvSpPr>
          <p:spPr bwMode="auto">
            <a:xfrm>
              <a:off x="768" y="1807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cs typeface="Mitra" pitchFamily="2" charset="-78"/>
                </a:rPr>
                <a:t>Donor</a:t>
              </a:r>
            </a:p>
          </p:txBody>
        </p:sp>
        <p:sp>
          <p:nvSpPr>
            <p:cNvPr id="9263" name="Line 10"/>
            <p:cNvSpPr>
              <a:spLocks noChangeShapeType="1"/>
            </p:cNvSpPr>
            <p:nvPr/>
          </p:nvSpPr>
          <p:spPr bwMode="auto">
            <a:xfrm flipV="1">
              <a:off x="1488" y="1632"/>
              <a:ext cx="24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11"/>
            <p:cNvSpPr>
              <a:spLocks noChangeShapeType="1"/>
            </p:cNvSpPr>
            <p:nvPr/>
          </p:nvSpPr>
          <p:spPr bwMode="auto">
            <a:xfrm>
              <a:off x="2160" y="1152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Text Box 12"/>
            <p:cNvSpPr txBox="1">
              <a:spLocks noChangeArrowheads="1"/>
            </p:cNvSpPr>
            <p:nvPr/>
          </p:nvSpPr>
          <p:spPr bwMode="auto">
            <a:xfrm>
              <a:off x="2256" y="2031"/>
              <a:ext cx="5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600">
                  <a:cs typeface="Mitra" pitchFamily="2" charset="-78"/>
                </a:rPr>
                <a:t>جفت الکترون</a:t>
              </a:r>
              <a:endParaRPr lang="en-US" sz="1600">
                <a:cs typeface="Mitra" pitchFamily="2" charset="-78"/>
              </a:endParaRPr>
            </a:p>
          </p:txBody>
        </p:sp>
        <p:sp>
          <p:nvSpPr>
            <p:cNvPr id="9266" name="Line 13"/>
            <p:cNvSpPr>
              <a:spLocks noChangeShapeType="1"/>
            </p:cNvSpPr>
            <p:nvPr/>
          </p:nvSpPr>
          <p:spPr bwMode="auto">
            <a:xfrm flipV="1">
              <a:off x="2544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Text Box 14"/>
            <p:cNvSpPr txBox="1">
              <a:spLocks noChangeArrowheads="1"/>
            </p:cNvSpPr>
            <p:nvPr/>
          </p:nvSpPr>
          <p:spPr bwMode="auto">
            <a:xfrm>
              <a:off x="982" y="2079"/>
              <a:ext cx="10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a-IR" sz="1600">
                  <a:cs typeface="Mitra" pitchFamily="2" charset="-78"/>
                </a:rPr>
                <a:t>پيوند قطبي ، کش می آيد </a:t>
              </a:r>
              <a:endParaRPr lang="en-US" sz="1600">
                <a:cs typeface="Mitra" pitchFamily="2" charset="-78"/>
              </a:endParaRPr>
            </a:p>
          </p:txBody>
        </p:sp>
        <p:sp>
          <p:nvSpPr>
            <p:cNvPr id="9268" name="Line 15"/>
            <p:cNvSpPr>
              <a:spLocks noChangeShapeType="1"/>
            </p:cNvSpPr>
            <p:nvPr/>
          </p:nvSpPr>
          <p:spPr bwMode="auto">
            <a:xfrm flipV="1">
              <a:off x="1872" y="163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16"/>
            <p:cNvSpPr>
              <a:spLocks noChangeShapeType="1"/>
            </p:cNvSpPr>
            <p:nvPr/>
          </p:nvSpPr>
          <p:spPr bwMode="auto">
            <a:xfrm flipH="1">
              <a:off x="480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Text Box 17"/>
            <p:cNvSpPr txBox="1">
              <a:spLocks noChangeArrowheads="1"/>
            </p:cNvSpPr>
            <p:nvPr/>
          </p:nvSpPr>
          <p:spPr bwMode="auto">
            <a:xfrm>
              <a:off x="144" y="1807"/>
              <a:ext cx="3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cs typeface="Mitra" pitchFamily="2" charset="-78"/>
                </a:rPr>
                <a:t>O, N</a:t>
              </a:r>
            </a:p>
          </p:txBody>
        </p:sp>
        <p:sp>
          <p:nvSpPr>
            <p:cNvPr id="9271" name="Line 18"/>
            <p:cNvSpPr>
              <a:spLocks noChangeShapeType="1"/>
            </p:cNvSpPr>
            <p:nvPr/>
          </p:nvSpPr>
          <p:spPr bwMode="auto">
            <a:xfrm flipH="1">
              <a:off x="960" y="10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Text Box 19"/>
            <p:cNvSpPr txBox="1">
              <a:spLocks noChangeArrowheads="1"/>
            </p:cNvSpPr>
            <p:nvPr/>
          </p:nvSpPr>
          <p:spPr bwMode="auto">
            <a:xfrm>
              <a:off x="384" y="943"/>
              <a:ext cx="5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cs typeface="Mitra" pitchFamily="2" charset="-78"/>
                </a:rPr>
                <a:t>O, N, F</a:t>
              </a:r>
            </a:p>
          </p:txBody>
        </p:sp>
      </p:grpSp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3505200" y="3276600"/>
            <a:ext cx="263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طول پيوند هيدروژني  </a:t>
            </a:r>
            <a:r>
              <a:rPr lang="en-US" sz="1600">
                <a:cs typeface="Mitra" pitchFamily="2" charset="-78"/>
              </a:rPr>
              <a:t>:</a:t>
            </a:r>
            <a:r>
              <a:rPr lang="fa-IR" sz="1600">
                <a:cs typeface="Mitra" pitchFamily="2" charset="-78"/>
              </a:rPr>
              <a:t>  3.1   تا 2.7  </a:t>
            </a:r>
            <a:r>
              <a:rPr lang="en-US" sz="1600">
                <a:cs typeface="Mitra" pitchFamily="2" charset="-78"/>
              </a:rPr>
              <a:t>   </a:t>
            </a:r>
          </a:p>
        </p:txBody>
      </p:sp>
      <p:sp>
        <p:nvSpPr>
          <p:cNvPr id="9224" name="Text Box 21"/>
          <p:cNvSpPr txBox="1">
            <a:spLocks noChangeArrowheads="1"/>
          </p:cNvSpPr>
          <p:nvPr/>
        </p:nvSpPr>
        <p:spPr bwMode="auto">
          <a:xfrm>
            <a:off x="2979738" y="481013"/>
            <a:ext cx="329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600">
                <a:cs typeface="Mitra" pitchFamily="2" charset="-78"/>
              </a:rPr>
              <a:t>- انرژی پيوند هيدروژني       </a:t>
            </a:r>
            <a:r>
              <a:rPr lang="en-US" sz="1600">
                <a:cs typeface="Mitra" pitchFamily="2" charset="-78"/>
              </a:rPr>
              <a:t>:</a:t>
            </a:r>
            <a:r>
              <a:rPr lang="fa-IR" sz="1600">
                <a:cs typeface="Mitra" pitchFamily="2" charset="-78"/>
              </a:rPr>
              <a:t>     5 کيلوکالری بر مول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9225" name="AutoShape 22"/>
          <p:cNvSpPr>
            <a:spLocks/>
          </p:cNvSpPr>
          <p:nvPr/>
        </p:nvSpPr>
        <p:spPr bwMode="auto">
          <a:xfrm>
            <a:off x="6553200" y="381000"/>
            <a:ext cx="76200" cy="6172200"/>
          </a:xfrm>
          <a:prstGeom prst="rightBrace">
            <a:avLst>
              <a:gd name="adj1" fmla="val 6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226" name="Text Box 23"/>
          <p:cNvSpPr txBox="1">
            <a:spLocks noChangeArrowheads="1"/>
          </p:cNvSpPr>
          <p:nvPr/>
        </p:nvSpPr>
        <p:spPr bwMode="auto">
          <a:xfrm>
            <a:off x="381000" y="4191000"/>
            <a:ext cx="6180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a-IR" sz="1600">
                <a:cs typeface="Mitra" pitchFamily="2" charset="-78"/>
              </a:rPr>
              <a:t>       </a:t>
            </a:r>
            <a:r>
              <a:rPr lang="fa-IR" sz="1600" b="1">
                <a:cs typeface="Mitra" pitchFamily="2" charset="-78"/>
              </a:rPr>
              <a:t>قدرت</a:t>
            </a:r>
            <a:r>
              <a:rPr lang="fa-IR" sz="1600">
                <a:cs typeface="Mitra" pitchFamily="2" charset="-78"/>
              </a:rPr>
              <a:t> پيوند هيدروژنی             هرچه به </a:t>
            </a:r>
            <a:r>
              <a:rPr lang="fa-IR" sz="1600" b="1">
                <a:cs typeface="Mitra" pitchFamily="2" charset="-78"/>
              </a:rPr>
              <a:t>امتداد خط مستقيم</a:t>
            </a:r>
            <a:r>
              <a:rPr lang="fa-IR" sz="1600">
                <a:cs typeface="Mitra" pitchFamily="2" charset="-78"/>
              </a:rPr>
              <a:t> نزديک تر باشد قوی تراست و 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به جهت گروه دهنده بستگی دارد بعلاوه به </a:t>
            </a:r>
            <a:r>
              <a:rPr lang="fa-IR" sz="1600" b="1">
                <a:latin typeface="Times New Roman" pitchFamily="18" charset="0"/>
                <a:cs typeface="Mitra" pitchFamily="2" charset="-78"/>
              </a:rPr>
              <a:t>طول پيوند</a:t>
            </a:r>
            <a:r>
              <a:rPr lang="fa-IR" sz="1600">
                <a:latin typeface="Times New Roman" pitchFamily="18" charset="0"/>
                <a:cs typeface="Mitra" pitchFamily="2" charset="-78"/>
              </a:rPr>
              <a:t> هيدروژني هم بستگي دارد   </a:t>
            </a:r>
            <a:endParaRPr lang="fa-IR" sz="1600">
              <a:cs typeface="Mitra" pitchFamily="2" charset="-78"/>
            </a:endParaRPr>
          </a:p>
          <a:p>
            <a:pPr algn="r"/>
            <a:r>
              <a:rPr lang="fa-IR" sz="1600">
                <a:cs typeface="Mitra" pitchFamily="2" charset="-78"/>
              </a:rPr>
              <a:t>                                        </a:t>
            </a:r>
            <a:endParaRPr lang="en-US" sz="1600">
              <a:cs typeface="Mitra" pitchFamily="2" charset="-78"/>
            </a:endParaRPr>
          </a:p>
        </p:txBody>
      </p:sp>
      <p:sp>
        <p:nvSpPr>
          <p:cNvPr id="9227" name="Line 24"/>
          <p:cNvSpPr>
            <a:spLocks noChangeShapeType="1"/>
          </p:cNvSpPr>
          <p:nvPr/>
        </p:nvSpPr>
        <p:spPr bwMode="auto">
          <a:xfrm flipH="1" flipV="1">
            <a:off x="43434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228" name="Group 25"/>
          <p:cNvGrpSpPr>
            <a:grpSpLocks/>
          </p:cNvGrpSpPr>
          <p:nvPr/>
        </p:nvGrpSpPr>
        <p:grpSpPr bwMode="auto">
          <a:xfrm>
            <a:off x="1752600" y="4724400"/>
            <a:ext cx="4064000" cy="1098550"/>
            <a:chOff x="1248" y="1468"/>
            <a:chExt cx="2560" cy="692"/>
          </a:xfrm>
        </p:grpSpPr>
        <p:grpSp>
          <p:nvGrpSpPr>
            <p:cNvPr id="9249" name="Group 26"/>
            <p:cNvGrpSpPr>
              <a:grpSpLocks/>
            </p:cNvGrpSpPr>
            <p:nvPr/>
          </p:nvGrpSpPr>
          <p:grpSpPr bwMode="auto">
            <a:xfrm>
              <a:off x="1248" y="1468"/>
              <a:ext cx="804" cy="692"/>
              <a:chOff x="2582" y="2678"/>
              <a:chExt cx="804" cy="692"/>
            </a:xfrm>
          </p:grpSpPr>
          <p:sp>
            <p:nvSpPr>
              <p:cNvPr id="9253" name="Line 27"/>
              <p:cNvSpPr>
                <a:spLocks noChangeShapeType="1"/>
              </p:cNvSpPr>
              <p:nvPr/>
            </p:nvSpPr>
            <p:spPr bwMode="auto">
              <a:xfrm flipH="1">
                <a:off x="2880" y="2928"/>
                <a:ext cx="336" cy="240"/>
              </a:xfrm>
              <a:prstGeom prst="line">
                <a:avLst/>
              </a:prstGeom>
              <a:noFill/>
              <a:ln w="508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54" name="Group 28"/>
              <p:cNvGrpSpPr>
                <a:grpSpLocks/>
              </p:cNvGrpSpPr>
              <p:nvPr/>
            </p:nvGrpSpPr>
            <p:grpSpPr bwMode="auto">
              <a:xfrm>
                <a:off x="2582" y="2678"/>
                <a:ext cx="804" cy="692"/>
                <a:chOff x="2582" y="2678"/>
                <a:chExt cx="804" cy="692"/>
              </a:xfrm>
            </p:grpSpPr>
            <p:sp>
              <p:nvSpPr>
                <p:cNvPr id="925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30" y="2678"/>
                  <a:ext cx="75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cs typeface="Mitra" pitchFamily="2" charset="-78"/>
                    </a:rPr>
                    <a:t>………:A-C</a:t>
                  </a:r>
                </a:p>
              </p:txBody>
            </p:sp>
            <p:sp>
              <p:nvSpPr>
                <p:cNvPr id="925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582" y="3158"/>
                  <a:ext cx="72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cs typeface="Mitra" pitchFamily="2" charset="-78"/>
                    </a:rPr>
                    <a:t>D-H………</a:t>
                  </a:r>
                </a:p>
              </p:txBody>
            </p:sp>
            <p:sp>
              <p:nvSpPr>
                <p:cNvPr id="925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28" y="3087"/>
                  <a:ext cx="19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600"/>
                    <a:t>α</a:t>
                  </a:r>
                </a:p>
              </p:txBody>
            </p:sp>
            <p:sp>
              <p:nvSpPr>
                <p:cNvPr id="925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880" y="2847"/>
                  <a:ext cx="19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600"/>
                    <a:t>β</a:t>
                  </a:r>
                </a:p>
              </p:txBody>
            </p:sp>
          </p:grpSp>
        </p:grpSp>
        <p:sp>
          <p:nvSpPr>
            <p:cNvPr id="9250" name="Text Box 33"/>
            <p:cNvSpPr txBox="1">
              <a:spLocks noChangeArrowheads="1"/>
            </p:cNvSpPr>
            <p:nvPr/>
          </p:nvSpPr>
          <p:spPr bwMode="auto">
            <a:xfrm>
              <a:off x="2352" y="1647"/>
              <a:ext cx="5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/>
                <a:t>α</a:t>
              </a:r>
              <a:r>
                <a:rPr lang="en-US" sz="1600"/>
                <a:t>&lt;20-30</a:t>
              </a:r>
              <a:endParaRPr lang="el-GR" sz="1600"/>
            </a:p>
          </p:txBody>
        </p:sp>
        <p:sp>
          <p:nvSpPr>
            <p:cNvPr id="9251" name="Text Box 34"/>
            <p:cNvSpPr txBox="1">
              <a:spLocks noChangeArrowheads="1"/>
            </p:cNvSpPr>
            <p:nvPr/>
          </p:nvSpPr>
          <p:spPr bwMode="auto">
            <a:xfrm>
              <a:off x="2496" y="1887"/>
              <a:ext cx="4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/>
                <a:t>β≤</a:t>
              </a:r>
              <a:r>
                <a:rPr lang="en-US" sz="1600"/>
                <a:t>90</a:t>
              </a:r>
              <a:endParaRPr lang="el-GR" sz="1600"/>
            </a:p>
          </p:txBody>
        </p:sp>
        <p:sp>
          <p:nvSpPr>
            <p:cNvPr id="9252" name="Text Box 35"/>
            <p:cNvSpPr txBox="1">
              <a:spLocks noChangeArrowheads="1"/>
            </p:cNvSpPr>
            <p:nvPr/>
          </p:nvSpPr>
          <p:spPr bwMode="auto">
            <a:xfrm>
              <a:off x="3115" y="1696"/>
              <a:ext cx="6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>
                  <a:latin typeface="Times New Roman" pitchFamily="18" charset="0"/>
                  <a:cs typeface="Mitra" pitchFamily="2" charset="-78"/>
                </a:rPr>
                <a:t>حسا س به زاويه</a:t>
              </a:r>
              <a:endParaRPr lang="en-US" sz="1600">
                <a:latin typeface="Times New Roman" pitchFamily="18" charset="0"/>
                <a:cs typeface="Mitra" pitchFamily="2" charset="-78"/>
              </a:endParaRPr>
            </a:p>
          </p:txBody>
        </p:sp>
      </p:grpSp>
      <p:sp>
        <p:nvSpPr>
          <p:cNvPr id="9229" name="AutoShape 36"/>
          <p:cNvSpPr>
            <a:spLocks/>
          </p:cNvSpPr>
          <p:nvPr/>
        </p:nvSpPr>
        <p:spPr bwMode="auto">
          <a:xfrm>
            <a:off x="8077200" y="3200400"/>
            <a:ext cx="152400" cy="3048000"/>
          </a:xfrm>
          <a:prstGeom prst="righ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9230" name="Group 37"/>
          <p:cNvGrpSpPr>
            <a:grpSpLocks/>
          </p:cNvGrpSpPr>
          <p:nvPr/>
        </p:nvGrpSpPr>
        <p:grpSpPr bwMode="auto">
          <a:xfrm>
            <a:off x="6705600" y="1981200"/>
            <a:ext cx="2225675" cy="3657600"/>
            <a:chOff x="4128" y="1680"/>
            <a:chExt cx="1402" cy="2304"/>
          </a:xfrm>
        </p:grpSpPr>
        <p:pic>
          <p:nvPicPr>
            <p:cNvPr id="9243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0" y="1680"/>
              <a:ext cx="521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 Box 39"/>
            <p:cNvSpPr txBox="1">
              <a:spLocks noChangeArrowheads="1"/>
            </p:cNvSpPr>
            <p:nvPr/>
          </p:nvSpPr>
          <p:spPr bwMode="auto">
            <a:xfrm>
              <a:off x="5253" y="2752"/>
              <a:ext cx="2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>
                  <a:latin typeface="Times New Roman" pitchFamily="18" charset="0"/>
                  <a:cs typeface="Mitra" pitchFamily="2" charset="-78"/>
                </a:rPr>
                <a:t>مثال</a:t>
              </a:r>
              <a:endParaRPr lang="en-US" sz="1600">
                <a:latin typeface="Times New Roman" pitchFamily="18" charset="0"/>
                <a:cs typeface="Mitra" pitchFamily="2" charset="-78"/>
              </a:endParaRPr>
            </a:p>
          </p:txBody>
        </p:sp>
        <p:sp>
          <p:nvSpPr>
            <p:cNvPr id="9245" name="Text Box 40"/>
            <p:cNvSpPr txBox="1">
              <a:spLocks noChangeArrowheads="1"/>
            </p:cNvSpPr>
            <p:nvPr/>
          </p:nvSpPr>
          <p:spPr bwMode="auto">
            <a:xfrm>
              <a:off x="4128" y="2400"/>
              <a:ext cx="42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600">
                  <a:latin typeface="Times New Roman" pitchFamily="18" charset="0"/>
                  <a:cs typeface="Mitra" pitchFamily="2" charset="-78"/>
                </a:rPr>
                <a:t>فاصله</a:t>
              </a:r>
            </a:p>
            <a:p>
              <a:r>
                <a:rPr lang="fa-IR" sz="1600">
                  <a:latin typeface="Times New Roman" pitchFamily="18" charset="0"/>
                  <a:cs typeface="Mitra" pitchFamily="2" charset="-78"/>
                </a:rPr>
                <a:t> کمتر از </a:t>
              </a:r>
            </a:p>
            <a:p>
              <a:r>
                <a:rPr lang="fa-IR" sz="1600">
                  <a:latin typeface="Times New Roman" pitchFamily="18" charset="0"/>
                  <a:cs typeface="Mitra" pitchFamily="2" charset="-78"/>
                </a:rPr>
                <a:t>حالت</a:t>
              </a:r>
            </a:p>
            <a:p>
              <a:r>
                <a:rPr lang="fa-IR" sz="1600">
                  <a:latin typeface="Times New Roman" pitchFamily="18" charset="0"/>
                  <a:cs typeface="Mitra" pitchFamily="2" charset="-78"/>
                </a:rPr>
                <a:t> عادي</a:t>
              </a:r>
              <a:endParaRPr lang="en-US" sz="1600">
                <a:latin typeface="Times New Roman" pitchFamily="18" charset="0"/>
                <a:cs typeface="Mitra" pitchFamily="2" charset="-78"/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 flipV="1">
              <a:off x="4464" y="216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4464" y="283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4368" y="3072"/>
              <a:ext cx="2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1" name="Group 44"/>
          <p:cNvGrpSpPr>
            <a:grpSpLocks/>
          </p:cNvGrpSpPr>
          <p:nvPr/>
        </p:nvGrpSpPr>
        <p:grpSpPr bwMode="auto">
          <a:xfrm>
            <a:off x="1371600" y="3200400"/>
            <a:ext cx="4759325" cy="946150"/>
            <a:chOff x="912" y="2352"/>
            <a:chExt cx="2998" cy="596"/>
          </a:xfrm>
        </p:grpSpPr>
        <p:sp>
          <p:nvSpPr>
            <p:cNvPr id="9235" name="Text Box 45"/>
            <p:cNvSpPr txBox="1">
              <a:spLocks noChangeArrowheads="1"/>
            </p:cNvSpPr>
            <p:nvPr/>
          </p:nvSpPr>
          <p:spPr bwMode="auto">
            <a:xfrm>
              <a:off x="2088" y="2703"/>
              <a:ext cx="18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a-IR" sz="1600">
                  <a:cs typeface="Mitra" pitchFamily="2" charset="-78"/>
                </a:rPr>
                <a:t>هر جفت الکترون             يک پيوند هيدروژنی </a:t>
              </a:r>
              <a:endParaRPr lang="en-US" sz="1600">
                <a:cs typeface="Mitra" pitchFamily="2" charset="-78"/>
              </a:endParaRPr>
            </a:p>
          </p:txBody>
        </p:sp>
        <p:sp>
          <p:nvSpPr>
            <p:cNvPr id="9236" name="Line 46"/>
            <p:cNvSpPr>
              <a:spLocks noChangeShapeType="1"/>
            </p:cNvSpPr>
            <p:nvPr/>
          </p:nvSpPr>
          <p:spPr bwMode="auto">
            <a:xfrm flipH="1">
              <a:off x="2880" y="28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47"/>
            <p:cNvSpPr>
              <a:spLocks noChangeShapeType="1"/>
            </p:cNvSpPr>
            <p:nvPr/>
          </p:nvSpPr>
          <p:spPr bwMode="auto">
            <a:xfrm flipH="1" flipV="1">
              <a:off x="1968" y="244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Text Box 48"/>
            <p:cNvSpPr txBox="1">
              <a:spLocks noChangeArrowheads="1"/>
            </p:cNvSpPr>
            <p:nvPr/>
          </p:nvSpPr>
          <p:spPr bwMode="auto">
            <a:xfrm>
              <a:off x="912" y="2352"/>
              <a:ext cx="9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>
                  <a:latin typeface="Times New Roman" pitchFamily="18" charset="0"/>
                  <a:cs typeface="Mitra" pitchFamily="2" charset="-78"/>
                </a:rPr>
                <a:t>هيدروژن   :  يک پيوند  </a:t>
              </a:r>
              <a:endParaRPr lang="en-US" sz="1600">
                <a:latin typeface="Times New Roman" pitchFamily="18" charset="0"/>
                <a:cs typeface="Mitra" pitchFamily="2" charset="-78"/>
              </a:endParaRPr>
            </a:p>
          </p:txBody>
        </p:sp>
        <p:sp>
          <p:nvSpPr>
            <p:cNvPr id="9239" name="Line 49"/>
            <p:cNvSpPr>
              <a:spLocks noChangeShapeType="1"/>
            </p:cNvSpPr>
            <p:nvPr/>
          </p:nvSpPr>
          <p:spPr bwMode="auto">
            <a:xfrm flipH="1" flipV="1">
              <a:off x="1920" y="264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50"/>
            <p:cNvSpPr txBox="1">
              <a:spLocks noChangeArrowheads="1"/>
            </p:cNvSpPr>
            <p:nvPr/>
          </p:nvSpPr>
          <p:spPr bwMode="auto">
            <a:xfrm>
              <a:off x="1056" y="2544"/>
              <a:ext cx="7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a-IR" sz="1600">
                  <a:latin typeface="Times New Roman" pitchFamily="18" charset="0"/>
                  <a:cs typeface="Mitra" pitchFamily="2" charset="-78"/>
                </a:rPr>
                <a:t>اکسيژن :  دو پيوند</a:t>
              </a:r>
              <a:endParaRPr lang="en-US" sz="1600">
                <a:latin typeface="Times New Roman" pitchFamily="18" charset="0"/>
                <a:cs typeface="Mitra" pitchFamily="2" charset="-78"/>
              </a:endParaRPr>
            </a:p>
          </p:txBody>
        </p:sp>
        <p:sp>
          <p:nvSpPr>
            <p:cNvPr id="9241" name="Line 51"/>
            <p:cNvSpPr>
              <a:spLocks noChangeShapeType="1"/>
            </p:cNvSpPr>
            <p:nvPr/>
          </p:nvSpPr>
          <p:spPr bwMode="auto">
            <a:xfrm flipH="1">
              <a:off x="1680" y="2784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Text Box 52"/>
            <p:cNvSpPr txBox="1">
              <a:spLocks noChangeArrowheads="1"/>
            </p:cNvSpPr>
            <p:nvPr/>
          </p:nvSpPr>
          <p:spPr bwMode="auto">
            <a:xfrm>
              <a:off x="912" y="2736"/>
              <a:ext cx="7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>
                  <a:latin typeface="Times New Roman" pitchFamily="18" charset="0"/>
                  <a:cs typeface="Mitra" pitchFamily="2" charset="-78"/>
                </a:rPr>
                <a:t>نيتروژن : سه پيوند</a:t>
              </a:r>
              <a:endParaRPr lang="en-US" sz="1600">
                <a:latin typeface="Times New Roman" pitchFamily="18" charset="0"/>
                <a:cs typeface="Mitra" pitchFamily="2" charset="-78"/>
              </a:endParaRPr>
            </a:p>
          </p:txBody>
        </p:sp>
      </p:grpSp>
      <p:sp>
        <p:nvSpPr>
          <p:cNvPr id="9232" name="AutoShape 53"/>
          <p:cNvSpPr>
            <a:spLocks/>
          </p:cNvSpPr>
          <p:nvPr/>
        </p:nvSpPr>
        <p:spPr bwMode="auto">
          <a:xfrm>
            <a:off x="4572000" y="5105400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233" name="Text Box 54"/>
          <p:cNvSpPr txBox="1">
            <a:spLocks noChangeArrowheads="1"/>
          </p:cNvSpPr>
          <p:nvPr/>
        </p:nvSpPr>
        <p:spPr bwMode="auto">
          <a:xfrm>
            <a:off x="3335338" y="6019800"/>
            <a:ext cx="295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latin typeface="Times New Roman" pitchFamily="18" charset="0"/>
                <a:cs typeface="Mitra" pitchFamily="2" charset="-78"/>
              </a:rPr>
              <a:t>انرژي پيوند هيدروژني: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fa-IR">
                <a:latin typeface="Times New Roman" pitchFamily="18" charset="0"/>
                <a:cs typeface="Times New Roman" pitchFamily="18" charset="0"/>
              </a:rPr>
              <a:t>= زاويه </a:t>
            </a:r>
            <a:r>
              <a:rPr lang="en-US" sz="1600">
                <a:latin typeface="Times New Roman" pitchFamily="18" charset="0"/>
              </a:rPr>
              <a:t>DHA</a:t>
            </a:r>
            <a:endParaRPr lang="ru-RU" sz="1600">
              <a:latin typeface="Times New Roman" pitchFamily="18" charset="0"/>
            </a:endParaRPr>
          </a:p>
        </p:txBody>
      </p:sp>
      <p:graphicFrame>
        <p:nvGraphicFramePr>
          <p:cNvPr id="9218" name="Object 55"/>
          <p:cNvGraphicFramePr>
            <a:graphicFrameLocks noChangeAspect="1"/>
          </p:cNvGraphicFramePr>
          <p:nvPr/>
        </p:nvGraphicFramePr>
        <p:xfrm>
          <a:off x="762000" y="5867400"/>
          <a:ext cx="2286000" cy="685800"/>
        </p:xfrm>
        <a:graphic>
          <a:graphicData uri="http://schemas.openxmlformats.org/presentationml/2006/ole">
            <p:oleObj spid="_x0000_s9218" name="Equation" r:id="rId4" imgW="1485720" imgH="393480" progId="Equation.3">
              <p:embed/>
            </p:oleObj>
          </a:graphicData>
        </a:graphic>
      </p:graphicFrame>
      <p:sp>
        <p:nvSpPr>
          <p:cNvPr id="9234" name="Slide Number Placeholder 5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0A109-2579-4369-9D55-1000F5C95B0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6477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F000D-026E-4B86-A529-72F92E1603A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14375" y="395288"/>
            <a:ext cx="74676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3600" b="1">
                <a:latin typeface="Calibri" pitchFamily="34" charset="0"/>
                <a:cs typeface="Lotus" pitchFamily="2" charset="-78"/>
              </a:rPr>
              <a:t>فهرست مطالب</a:t>
            </a: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مقدمه</a:t>
            </a: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ميدان نيرو</a:t>
            </a: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حداقل سازي (</a:t>
            </a:r>
            <a:r>
              <a:rPr lang="en-US" sz="3200">
                <a:latin typeface="Calibri" pitchFamily="34" charset="0"/>
                <a:cs typeface="Lotus" pitchFamily="2" charset="-78"/>
              </a:rPr>
              <a:t>MM</a:t>
            </a:r>
            <a:r>
              <a:rPr lang="fa-IR" sz="3200">
                <a:latin typeface="Calibri" pitchFamily="34" charset="0"/>
                <a:cs typeface="Lotus" pitchFamily="2" charset="-78"/>
              </a:rPr>
              <a:t>) يا بهينه سازي هندسي </a:t>
            </a:r>
            <a:endParaRPr lang="en-US" sz="3200">
              <a:latin typeface="Calibri" pitchFamily="34" charset="0"/>
              <a:cs typeface="Lotus" pitchFamily="2" charset="-78"/>
            </a:endParaRP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شبيه سازي ديناميک مولکولي(</a:t>
            </a:r>
            <a:r>
              <a:rPr lang="en-US" sz="3200">
                <a:latin typeface="Calibri" pitchFamily="34" charset="0"/>
                <a:cs typeface="Lotus" pitchFamily="2" charset="-78"/>
              </a:rPr>
              <a:t>MD</a:t>
            </a:r>
            <a:r>
              <a:rPr lang="fa-IR" sz="3200">
                <a:latin typeface="Calibri" pitchFamily="34" charset="0"/>
                <a:cs typeface="Lotus" pitchFamily="2" charset="-78"/>
              </a:rPr>
              <a:t>)</a:t>
            </a: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 کاربردها و چالش هاي شبيه سازي ديناميک مولکولي </a:t>
            </a: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آشنايي با برنامه گرومکس</a:t>
            </a: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 شبيه سازي مونت کارلو(</a:t>
            </a:r>
            <a:r>
              <a:rPr lang="en-US" sz="3200">
                <a:latin typeface="Calibri" pitchFamily="34" charset="0"/>
                <a:cs typeface="Lotus" pitchFamily="2" charset="-78"/>
              </a:rPr>
              <a:t>MC</a:t>
            </a:r>
            <a:r>
              <a:rPr lang="fa-IR" sz="3200">
                <a:latin typeface="Calibri" pitchFamily="34" charset="0"/>
                <a:cs typeface="Lotus" pitchFamily="2" charset="-78"/>
              </a:rPr>
              <a:t>)</a:t>
            </a: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هومولوژي مدلينگ</a:t>
            </a:r>
            <a:endParaRPr lang="en-US" sz="3200">
              <a:latin typeface="Calibri" pitchFamily="34" charset="0"/>
              <a:cs typeface="Lotus" pitchFamily="2" charset="-78"/>
            </a:endParaRPr>
          </a:p>
          <a:p>
            <a:pPr algn="r" rtl="1"/>
            <a:r>
              <a:rPr lang="fa-IR" sz="3200">
                <a:latin typeface="Calibri" pitchFamily="34" charset="0"/>
                <a:cs typeface="Lotus" pitchFamily="2" charset="-78"/>
              </a:rPr>
              <a:t>آشنايي با روش هاي مدل سازي داکينگ(</a:t>
            </a:r>
            <a:r>
              <a:rPr lang="en-US" sz="3200">
                <a:latin typeface="Calibri" pitchFamily="34" charset="0"/>
                <a:cs typeface="Lotus" pitchFamily="2" charset="-78"/>
              </a:rPr>
              <a:t>Docking</a:t>
            </a:r>
            <a:r>
              <a:rPr lang="fa-IR" sz="3200">
                <a:latin typeface="Calibri" pitchFamily="34" charset="0"/>
                <a:cs typeface="Lotus" pitchFamily="2" charset="-78"/>
              </a:rPr>
              <a:t>)</a:t>
            </a:r>
            <a:endParaRPr lang="en-US" sz="3200">
              <a:latin typeface="Calibri" pitchFamily="34" charset="0"/>
              <a:cs typeface="Lotus" pitchFamily="2" charset="-78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D9EBCA-A0CD-4D0E-B66F-37FE75592DE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EA052-D085-48D6-B331-703C2EF2E70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7338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457200" rtl="1">
              <a:buClr>
                <a:srgbClr val="3507F7"/>
              </a:buClr>
              <a:buSzPct val="100000"/>
              <a:buFont typeface="Mitra" pitchFamily="2" charset="-7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a-IR">
                <a:latin typeface="Calibri" pitchFamily="34" charset="0"/>
                <a:cs typeface="Lotus" pitchFamily="2" charset="-78"/>
              </a:rPr>
              <a:t>انواع کلي ميدان نيرو :   واکنشي: </a:t>
            </a:r>
          </a:p>
          <a:p>
            <a:pPr algn="r" defTabSz="457200" rtl="1">
              <a:buClr>
                <a:srgbClr val="3507F7"/>
              </a:buClr>
              <a:buSzPct val="100000"/>
              <a:buFont typeface="Mitra" pitchFamily="2" charset="-7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a-IR">
                <a:latin typeface="Calibri" pitchFamily="34" charset="0"/>
                <a:cs typeface="Lotus" pitchFamily="2" charset="-78"/>
              </a:rPr>
              <a:t>                             غير واکنشي: </a:t>
            </a:r>
            <a:endParaRPr lang="en-GB">
              <a:latin typeface="Calibri" pitchFamily="34" charset="0"/>
              <a:cs typeface="Lotus" pitchFamily="2" charset="-78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8007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>
                <a:latin typeface="Calibri" pitchFamily="34" charset="0"/>
                <a:cs typeface="Lotus" pitchFamily="2" charset="-78"/>
              </a:rPr>
              <a:t>انواع ميدانهای نيرو</a:t>
            </a:r>
            <a:r>
              <a:rPr lang="fa-IR">
                <a:latin typeface="Calibri" pitchFamily="34" charset="0"/>
                <a:cs typeface="Lotus" pitchFamily="2" charset="-78"/>
              </a:rPr>
              <a:t>: </a:t>
            </a:r>
          </a:p>
          <a:p>
            <a:pPr algn="r" rtl="1"/>
            <a:r>
              <a:rPr lang="fa-IR">
                <a:latin typeface="Calibri" pitchFamily="34" charset="0"/>
                <a:cs typeface="Lotus" pitchFamily="2" charset="-78"/>
              </a:rPr>
              <a:t>عمومي :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  <a:cs typeface="Lotus" pitchFamily="2" charset="-78"/>
              </a:rPr>
              <a:t>GROMOS</a:t>
            </a:r>
            <a:r>
              <a:rPr lang="en-US">
                <a:latin typeface="Times New Roman" pitchFamily="18" charset="0"/>
                <a:cs typeface="Lotus" pitchFamily="2" charset="-78"/>
              </a:rPr>
              <a:t> </a:t>
            </a:r>
            <a:r>
              <a:rPr lang="fa-IR">
                <a:latin typeface="Times New Roman" pitchFamily="18" charset="0"/>
                <a:cs typeface="Lotus" pitchFamily="2" charset="-78"/>
              </a:rPr>
              <a:t>   ، </a:t>
            </a:r>
            <a:r>
              <a:rPr lang="en-US">
                <a:latin typeface="Times New Roman" pitchFamily="18" charset="0"/>
                <a:cs typeface="Lotus" pitchFamily="2" charset="-78"/>
              </a:rPr>
              <a:t>AMBER </a:t>
            </a:r>
            <a:r>
              <a:rPr lang="fa-IR">
                <a:latin typeface="Times New Roman" pitchFamily="18" charset="0"/>
                <a:cs typeface="Lotus" pitchFamily="2" charset="-78"/>
              </a:rPr>
              <a:t> ، </a:t>
            </a:r>
            <a:r>
              <a:rPr lang="en-US">
                <a:latin typeface="Times New Roman" pitchFamily="18" charset="0"/>
                <a:cs typeface="Lotus" pitchFamily="2" charset="-78"/>
              </a:rPr>
              <a:t>CHARM </a:t>
            </a:r>
            <a:r>
              <a:rPr lang="fa-IR">
                <a:latin typeface="Times New Roman" pitchFamily="18" charset="0"/>
                <a:cs typeface="Lotus" pitchFamily="2" charset="-78"/>
              </a:rPr>
              <a:t> ،   </a:t>
            </a:r>
            <a:r>
              <a:rPr lang="en-US">
                <a:latin typeface="Times New Roman" pitchFamily="18" charset="0"/>
                <a:cs typeface="Lotus" pitchFamily="2" charset="-78"/>
              </a:rPr>
              <a:t>OPLS</a:t>
            </a:r>
            <a:r>
              <a:rPr lang="en-US">
                <a:latin typeface="Calibri" pitchFamily="34" charset="0"/>
                <a:cs typeface="Lotus" pitchFamily="2" charset="-78"/>
              </a:rPr>
              <a:t> </a:t>
            </a:r>
            <a:r>
              <a:rPr lang="fa-IR">
                <a:latin typeface="Calibri" pitchFamily="34" charset="0"/>
                <a:cs typeface="Lotus" pitchFamily="2" charset="-78"/>
              </a:rPr>
              <a:t> </a:t>
            </a:r>
          </a:p>
          <a:p>
            <a:pPr algn="r" rtl="1"/>
            <a:r>
              <a:rPr lang="fa-IR">
                <a:latin typeface="Calibri" pitchFamily="34" charset="0"/>
                <a:cs typeface="Lotus" pitchFamily="2" charset="-78"/>
              </a:rPr>
              <a:t> خاص : </a:t>
            </a:r>
            <a:r>
              <a:rPr lang="en-US">
                <a:latin typeface="Calibri" pitchFamily="34" charset="0"/>
                <a:cs typeface="Lotus" pitchFamily="2" charset="-78"/>
              </a:rPr>
              <a:t>Tersoft</a:t>
            </a:r>
            <a:r>
              <a:rPr lang="fa-IR">
                <a:latin typeface="Calibri" pitchFamily="34" charset="0"/>
                <a:cs typeface="Lotus" pitchFamily="2" charset="-78"/>
              </a:rPr>
              <a:t>: براي شبيه سازي نانوتيوب ها</a:t>
            </a:r>
            <a:endParaRPr lang="en-US">
              <a:latin typeface="Calibri" pitchFamily="34" charset="0"/>
              <a:cs typeface="Lotus" pitchFamily="2" charset="-78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762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C2E09-1845-45CF-8687-66AE8136C05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6400800" y="2667000"/>
            <a:ext cx="160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ميدان نيروي گروهي</a:t>
            </a:r>
            <a:endParaRPr lang="en-US">
              <a:cs typeface="Lotus" pitchFamily="2" charset="-78"/>
            </a:endParaRPr>
          </a:p>
        </p:txBody>
      </p:sp>
      <p:pic>
        <p:nvPicPr>
          <p:cNvPr id="37893" name="Picture 6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81000" y="2819400"/>
            <a:ext cx="81930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buFontTx/>
              <a:buChar char="•"/>
            </a:pPr>
            <a:r>
              <a:rPr lang="en-US" sz="1600">
                <a:cs typeface="Lotus" pitchFamily="2" charset="-78"/>
              </a:rPr>
              <a:t> </a:t>
            </a:r>
            <a:r>
              <a:rPr lang="fa-IR" sz="2000" b="1">
                <a:cs typeface="Lotus" pitchFamily="2" charset="-78"/>
              </a:rPr>
              <a:t>پتانسيل هاي ويژه</a:t>
            </a:r>
            <a:r>
              <a:rPr lang="fa-IR" sz="1600">
                <a:cs typeface="Lotus" pitchFamily="2" charset="-78"/>
              </a:rPr>
              <a:t>:</a:t>
            </a:r>
          </a:p>
          <a:p>
            <a:pPr algn="r" rtl="1" eaLnBrk="0" hangingPunct="0"/>
            <a:r>
              <a:rPr lang="fa-IR">
                <a:cs typeface="Lotus" pitchFamily="2" charset="-78"/>
              </a:rPr>
              <a:t>پتانسيل هايي هستند که به کاربر امکان محدوديت بر روي حرکات سامانه مي دهند</a:t>
            </a:r>
          </a:p>
          <a:p>
            <a:pPr algn="r" rtl="1"/>
            <a:r>
              <a:rPr lang="fa-IR">
                <a:cs typeface="Lotus" pitchFamily="2" charset="-78"/>
              </a:rPr>
              <a:t> </a:t>
            </a:r>
            <a:r>
              <a:rPr lang="fa-IR" b="1">
                <a:cs typeface="Lotus" pitchFamily="2" charset="-78"/>
              </a:rPr>
              <a:t>پتانسيل تقيد مکاني</a:t>
            </a:r>
            <a:r>
              <a:rPr lang="fa-IR">
                <a:cs typeface="Lotus" pitchFamily="2" charset="-78"/>
              </a:rPr>
              <a:t> (</a:t>
            </a:r>
            <a:r>
              <a:rPr lang="en-US">
                <a:cs typeface="Lotus" pitchFamily="2" charset="-78"/>
              </a:rPr>
              <a:t>Position restraints </a:t>
            </a:r>
            <a:r>
              <a:rPr lang="fa-IR">
                <a:cs typeface="Lotus" pitchFamily="2" charset="-78"/>
              </a:rPr>
              <a:t>) ذرات را در يک مکان مرجع ثابت مي کند ( مثلا به تعادل رساندن يک پروتئين در جعبه محتوي آب) به اين صورت که همه پيوند هاي پروتئين را مقيد(</a:t>
            </a:r>
            <a:r>
              <a:rPr lang="en-US">
                <a:cs typeface="Lotus" pitchFamily="2" charset="-78"/>
              </a:rPr>
              <a:t>Constrain</a:t>
            </a:r>
            <a:r>
              <a:rPr lang="fa-IR">
                <a:cs typeface="Lotus" pitchFamily="2" charset="-78"/>
              </a:rPr>
              <a:t>) مي کنيم و به مولکولهاي آب اجازه مي دهيم در اطراف پروتئين حرکت کنند و به تعادل برسند و اطلاحا پروتئين را خيس کنند و چون زمان لازم براي به </a:t>
            </a:r>
          </a:p>
          <a:p>
            <a:pPr algn="r" rtl="1"/>
            <a:r>
              <a:rPr lang="fa-IR">
                <a:cs typeface="Lotus" pitchFamily="2" charset="-78"/>
              </a:rPr>
              <a:t>تعلدل رسيدن مولکولهاي آب بيست پيکو ثانيه است حداقل بمدت بيست پيکو ثانيه بايستي شبيه سازي را ادامه بدهيم.</a:t>
            </a:r>
          </a:p>
          <a:p>
            <a:pPr algn="r" rtl="1"/>
            <a:r>
              <a:rPr lang="fa-IR" b="1">
                <a:cs typeface="Lotus" pitchFamily="2" charset="-78"/>
              </a:rPr>
              <a:t>پتانسيل تقيد فاصله</a:t>
            </a:r>
            <a:r>
              <a:rPr lang="fa-IR">
                <a:cs typeface="Lotus" pitchFamily="2" charset="-78"/>
              </a:rPr>
              <a:t> (</a:t>
            </a:r>
            <a:r>
              <a:rPr lang="en-US">
                <a:cs typeface="Lotus" pitchFamily="2" charset="-78"/>
              </a:rPr>
              <a:t>Distance restraints </a:t>
            </a:r>
            <a:r>
              <a:rPr lang="fa-IR">
                <a:cs typeface="Lotus" pitchFamily="2" charset="-78"/>
              </a:rPr>
              <a:t>) وقتي فاصله بين دو اتم از يک حد آستانه بزرگتر باشد</a:t>
            </a:r>
          </a:p>
          <a:p>
            <a:pPr algn="r" rtl="1" eaLnBrk="0" hangingPunct="0"/>
            <a:r>
              <a:rPr lang="fa-IR">
                <a:cs typeface="Lotus" pitchFamily="2" charset="-78"/>
              </a:rPr>
              <a:t>يک جريمه به پتانسيل محاسبه شده اضافه مي کند( مثلا براي اصلاح و بهينه کردن ساختار با استفاده از اطلاعات </a:t>
            </a:r>
            <a:r>
              <a:rPr lang="en-US">
                <a:cs typeface="Lotus" pitchFamily="2" charset="-78"/>
              </a:rPr>
              <a:t>NMR</a:t>
            </a:r>
            <a:r>
              <a:rPr lang="fa-IR">
                <a:cs typeface="Lotus" pitchFamily="2" charset="-78"/>
              </a:rPr>
              <a:t>)</a:t>
            </a:r>
            <a:endParaRPr lang="en-US">
              <a:cs typeface="Lotus" pitchFamily="2" charset="-78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609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C98958-3E1C-42CA-B864-521ACD11332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4081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Position-restrained MD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98525" y="552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a-IR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223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fa-IR"/>
          </a:p>
        </p:txBody>
      </p:sp>
      <p:pic>
        <p:nvPicPr>
          <p:cNvPr id="39942" name="Picture 2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2089"/>
          <p:cNvSpPr txBox="1">
            <a:spLocks noChangeArrowheads="1"/>
          </p:cNvSpPr>
          <p:nvPr/>
        </p:nvSpPr>
        <p:spPr bwMode="auto">
          <a:xfrm>
            <a:off x="6400800" y="5715000"/>
            <a:ext cx="173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  <a:cs typeface="Times New Roman" pitchFamily="18" charset="0"/>
              </a:rPr>
              <a:t>Average: 302.03 K</a:t>
            </a:r>
          </a:p>
        </p:txBody>
      </p:sp>
      <p:sp>
        <p:nvSpPr>
          <p:cNvPr id="3994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7DDF67-56CD-490E-AACA-D1929280CD1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nappr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572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snappr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4958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43000" y="6491288"/>
            <a:ext cx="667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Frame 0</a:t>
            </a:r>
            <a:r>
              <a:rPr lang="en-US"/>
              <a:t>						</a:t>
            </a:r>
            <a:r>
              <a:rPr lang="en-US" b="1"/>
              <a:t>Frame 50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2667000" y="457200"/>
            <a:ext cx="4081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Position-restrained MD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191000" y="10668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(Tyr41)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438400" y="1371600"/>
            <a:ext cx="175260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105400" y="1371600"/>
            <a:ext cx="15240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76EECD-E90D-4CA2-8D08-8187BCCF942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>
              <a:latin typeface="Calibri" pitchFamily="34" charset="0"/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85058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800">
                <a:solidFill>
                  <a:srgbClr val="0000FF"/>
                </a:solidFill>
                <a:latin typeface="Calibri" pitchFamily="34" charset="0"/>
                <a:cs typeface="Lotus" pitchFamily="2" charset="-78"/>
              </a:rPr>
              <a:t>اتم گونه(</a:t>
            </a:r>
            <a:r>
              <a:rPr lang="en-US" sz="2800">
                <a:solidFill>
                  <a:srgbClr val="0000FF"/>
                </a:solidFill>
                <a:latin typeface="Calibri" pitchFamily="34" charset="0"/>
              </a:rPr>
              <a:t> Atom type </a:t>
            </a:r>
            <a:r>
              <a:rPr lang="fa-IR" sz="2800">
                <a:solidFill>
                  <a:srgbClr val="0000FF"/>
                </a:solidFill>
                <a:latin typeface="Calibri" pitchFamily="34" charset="0"/>
                <a:cs typeface="Lotus" pitchFamily="2" charset="-78"/>
              </a:rPr>
              <a:t>):</a:t>
            </a:r>
          </a:p>
          <a:p>
            <a:r>
              <a:rPr lang="en-US" sz="2400">
                <a:latin typeface="Calibri" pitchFamily="34" charset="0"/>
              </a:rPr>
              <a:t>Similar units at different molecules with the same parameters </a:t>
            </a:r>
          </a:p>
          <a:p>
            <a:r>
              <a:rPr lang="en-US" sz="2400">
                <a:latin typeface="Calibri" pitchFamily="34" charset="0"/>
              </a:rPr>
              <a:t>Or same chemical environments</a:t>
            </a: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943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7E15D7-F034-4795-9168-E2F29D2A8B9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838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428625" y="357188"/>
            <a:ext cx="82153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cs typeface="Lotus" pitchFamily="2" charset="-78"/>
              </a:rPr>
              <a:t>روشهای مکانيک مولکولی  (</a:t>
            </a:r>
            <a:r>
              <a:rPr lang="en-US" b="1">
                <a:cs typeface="Lotus" pitchFamily="2" charset="-78"/>
              </a:rPr>
              <a:t>MM</a:t>
            </a:r>
            <a:r>
              <a:rPr lang="fa-IR" b="1">
                <a:cs typeface="Lotus" pitchFamily="2" charset="-78"/>
              </a:rPr>
              <a:t>) (يا روشهای ميدان نيرو،</a:t>
            </a:r>
            <a:r>
              <a:rPr lang="en-US" b="1">
                <a:cs typeface="Lotus" pitchFamily="2" charset="-78"/>
              </a:rPr>
              <a:t> </a:t>
            </a:r>
            <a:r>
              <a:rPr lang="fa-IR" b="1">
                <a:cs typeface="Lotus" pitchFamily="2" charset="-78"/>
              </a:rPr>
              <a:t> بهينه سازی </a:t>
            </a:r>
            <a:r>
              <a:rPr lang="en-US" b="1">
                <a:cs typeface="Lotus" pitchFamily="2" charset="-78"/>
              </a:rPr>
              <a:t> minimization </a:t>
            </a:r>
            <a:r>
              <a:rPr lang="fa-IR" b="1">
                <a:cs typeface="Lotus" pitchFamily="2" charset="-78"/>
              </a:rPr>
              <a:t>)</a:t>
            </a:r>
          </a:p>
          <a:p>
            <a:pPr algn="r" rtl="1"/>
            <a:r>
              <a:rPr lang="fa-IR">
                <a:cs typeface="Lotus" pitchFamily="2" charset="-78"/>
              </a:rPr>
              <a:t> - در اين روش ها از حرکات الکتروني صرفنظر مي کنيم( تقريب بورن – اپنهايمر) وسعي مي کنيم انرژي پتانسيل مولکول (که تابعی از مختصات </a:t>
            </a:r>
            <a:r>
              <a:rPr lang="fa-IR" b="1">
                <a:cs typeface="Lotus" pitchFamily="2" charset="-78"/>
              </a:rPr>
              <a:t>هسته </a:t>
            </a:r>
            <a:r>
              <a:rPr lang="fa-IR">
                <a:cs typeface="Lotus" pitchFamily="2" charset="-78"/>
              </a:rPr>
              <a:t>های اتم های مولکول است) راحداقل کنيم</a:t>
            </a:r>
            <a:endParaRPr lang="en-US">
              <a:cs typeface="Lotus" pitchFamily="2" charset="-78"/>
            </a:endParaRPr>
          </a:p>
        </p:txBody>
      </p:sp>
      <p:sp>
        <p:nvSpPr>
          <p:cNvPr id="102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2CECC0-3D42-486F-829F-1283DF95904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65100" y="1371600"/>
            <a:ext cx="8640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- هدف از بهينه سازي کاهش فشار هاي درون مولکولي (</a:t>
            </a:r>
            <a:r>
              <a:rPr lang="en-US"/>
              <a:t>local strains </a:t>
            </a:r>
            <a:r>
              <a:rPr lang="fa-IR"/>
              <a:t>)</a:t>
            </a:r>
            <a:r>
              <a:rPr lang="fa-IR">
                <a:cs typeface="Lotus" pitchFamily="2" charset="-78"/>
              </a:rPr>
              <a:t>بعلت موقعيت هاي نامناسب اوليه در نظر</a:t>
            </a:r>
          </a:p>
          <a:p>
            <a:pPr algn="r" rtl="1"/>
            <a:r>
              <a:rPr lang="fa-IR">
                <a:cs typeface="Lotus" pitchFamily="2" charset="-78"/>
              </a:rPr>
              <a:t> گرفته شده براي  اتم ها مي باشد.</a:t>
            </a:r>
          </a:p>
          <a:p>
            <a:pPr algn="r" rtl="1"/>
            <a:r>
              <a:rPr lang="fa-IR">
                <a:cs typeface="Lotus" pitchFamily="2" charset="-78"/>
              </a:rPr>
              <a:t>- اين روشها قادر به محاسبه خواص وابسته به توزيع الکتروني نيستند.</a:t>
            </a:r>
          </a:p>
          <a:p>
            <a:pPr algn="r" rtl="1"/>
            <a:r>
              <a:rPr lang="fa-IR">
                <a:cs typeface="Lotus" pitchFamily="2" charset="-78"/>
              </a:rPr>
              <a:t>- براي بدست آوردن نقطه ايستا کافي است مشتق انرژي پتانسيل نسبت به مختصات ( گراديان ) را مساوي صفر قرار دهيم </a:t>
            </a:r>
            <a:endParaRPr lang="en-US">
              <a:cs typeface="Lotus" pitchFamily="2" charset="-78"/>
            </a:endParaRPr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148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91000"/>
            <a:ext cx="4962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12"/>
          <p:cNvGraphicFramePr>
            <a:graphicFrameLocks noChangeAspect="1"/>
          </p:cNvGraphicFramePr>
          <p:nvPr/>
        </p:nvGraphicFramePr>
        <p:xfrm>
          <a:off x="457200" y="5943600"/>
          <a:ext cx="584200" cy="533400"/>
        </p:xfrm>
        <a:graphic>
          <a:graphicData uri="http://schemas.openxmlformats.org/presentationml/2006/ole">
            <p:oleObj spid="_x0000_s10242" name="Equation" r:id="rId7" imgW="507960" imgH="393480" progId="Equation.3">
              <p:embed/>
            </p:oleObj>
          </a:graphicData>
        </a:graphic>
      </p:graphicFrame>
      <p:sp>
        <p:nvSpPr>
          <p:cNvPr id="10249" name="Line 13"/>
          <p:cNvSpPr>
            <a:spLocks noChangeShapeType="1"/>
          </p:cNvSpPr>
          <p:nvPr/>
        </p:nvSpPr>
        <p:spPr bwMode="auto">
          <a:xfrm flipV="1">
            <a:off x="914400" y="5562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 flipV="1">
            <a:off x="1066800" y="5943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695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0" y="304800"/>
            <a:ext cx="8629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cs typeface="Lotus" pitchFamily="2" charset="-78"/>
              </a:rPr>
              <a:t>روشهاي بهينه کردن ِِ يا </a:t>
            </a:r>
            <a:r>
              <a:rPr lang="en-US" b="1">
                <a:cs typeface="Lotus" pitchFamily="2" charset="-78"/>
              </a:rPr>
              <a:t>Minimization</a:t>
            </a:r>
            <a:r>
              <a:rPr lang="fa-IR" b="1">
                <a:cs typeface="Lotus" pitchFamily="2" charset="-78"/>
              </a:rPr>
              <a:t>:</a:t>
            </a:r>
          </a:p>
          <a:p>
            <a:pPr algn="r" rtl="1"/>
            <a:r>
              <a:rPr lang="fa-IR" b="1">
                <a:cs typeface="Lotus" pitchFamily="2" charset="-78"/>
              </a:rPr>
              <a:t>- </a:t>
            </a:r>
            <a:r>
              <a:rPr lang="fa-IR">
                <a:cs typeface="Lotus" pitchFamily="2" charset="-78"/>
              </a:rPr>
              <a:t>با استفاده از مشتق</a:t>
            </a:r>
            <a:r>
              <a:rPr lang="en-US">
                <a:cs typeface="Lotus" pitchFamily="2" charset="-78"/>
              </a:rPr>
              <a:t> </a:t>
            </a:r>
            <a:r>
              <a:rPr lang="fa-IR">
                <a:cs typeface="Lotus" pitchFamily="2" charset="-78"/>
              </a:rPr>
              <a:t>اول: کاهش پر شيب ( </a:t>
            </a:r>
            <a:r>
              <a:rPr lang="en-US">
                <a:cs typeface="Lotus" pitchFamily="2" charset="-78"/>
              </a:rPr>
              <a:t>Steepest descent</a:t>
            </a:r>
            <a:r>
              <a:rPr lang="fa-IR">
                <a:cs typeface="Lotus" pitchFamily="2" charset="-78"/>
              </a:rPr>
              <a:t>) ِيا شيب مزدوج (</a:t>
            </a:r>
            <a:r>
              <a:rPr lang="en-US">
                <a:cs typeface="Lotus" pitchFamily="2" charset="-78"/>
              </a:rPr>
              <a:t>Conjugate gradiant</a:t>
            </a:r>
            <a:r>
              <a:rPr lang="fa-IR" b="1">
                <a:cs typeface="Lotus" pitchFamily="2" charset="-78"/>
              </a:rPr>
              <a:t>)</a:t>
            </a:r>
          </a:p>
          <a:p>
            <a:pPr algn="r" rtl="1"/>
            <a:r>
              <a:rPr lang="fa-IR" b="1">
                <a:cs typeface="Lotus" pitchFamily="2" charset="-78"/>
              </a:rPr>
              <a:t>- </a:t>
            </a:r>
            <a:r>
              <a:rPr lang="fa-IR">
                <a:cs typeface="Lotus" pitchFamily="2" charset="-78"/>
              </a:rPr>
              <a:t>با استفاده از مشتق دوم : نيوتن –رافسون(</a:t>
            </a:r>
            <a:r>
              <a:rPr lang="en-US">
                <a:cs typeface="Lotus" pitchFamily="2" charset="-78"/>
              </a:rPr>
              <a:t>Newton-Raphson</a:t>
            </a:r>
            <a:r>
              <a:rPr lang="fa-IR">
                <a:cs typeface="Lotus" pitchFamily="2" charset="-78"/>
              </a:rPr>
              <a:t>)   </a:t>
            </a:r>
            <a:endParaRPr lang="en-US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- با استفاده از روشهاي نيمه نيوتني(</a:t>
            </a:r>
            <a:r>
              <a:rPr lang="en-US">
                <a:cs typeface="Lotus" pitchFamily="2" charset="-78"/>
              </a:rPr>
              <a:t>LBFGS</a:t>
            </a:r>
            <a:r>
              <a:rPr lang="fa-IR">
                <a:cs typeface="Lotus" pitchFamily="2" charset="-78"/>
              </a:rPr>
              <a:t>)</a:t>
            </a:r>
            <a:r>
              <a:rPr lang="en-US" b="1">
                <a:cs typeface="Lotus" pitchFamily="2" charset="-78"/>
              </a:rPr>
              <a:t> 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2647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DDEEA-94D8-4C33-A630-D4552D83652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19DC1-2D2F-4DD6-86A6-1A50E5ABBF0E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76200" y="533400"/>
            <a:ext cx="9144000" cy="63246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3132138" y="762000"/>
            <a:ext cx="5783262" cy="5486400"/>
            <a:chOff x="1872" y="432"/>
            <a:chExt cx="3643" cy="3456"/>
          </a:xfrm>
        </p:grpSpPr>
        <p:pic>
          <p:nvPicPr>
            <p:cNvPr id="45070" name="Picture 5" descr="noheight"/>
            <p:cNvPicPr>
              <a:picLocks noChangeAspect="1" noChangeArrowheads="1"/>
            </p:cNvPicPr>
            <p:nvPr/>
          </p:nvPicPr>
          <p:blipFill>
            <a:blip r:embed="rId2" cstate="print"/>
            <a:srcRect l="5969" t="5487" b="13304"/>
            <a:stretch>
              <a:fillRect/>
            </a:stretch>
          </p:blipFill>
          <p:spPr bwMode="auto">
            <a:xfrm>
              <a:off x="1872" y="432"/>
              <a:ext cx="3643" cy="345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5071" name="Text Box 6"/>
            <p:cNvSpPr txBox="1">
              <a:spLocks noChangeArrowheads="1"/>
            </p:cNvSpPr>
            <p:nvPr/>
          </p:nvSpPr>
          <p:spPr bwMode="auto">
            <a:xfrm>
              <a:off x="3024" y="105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45072" name="Text Box 7"/>
            <p:cNvSpPr txBox="1">
              <a:spLocks noChangeArrowheads="1"/>
            </p:cNvSpPr>
            <p:nvPr/>
          </p:nvSpPr>
          <p:spPr bwMode="auto">
            <a:xfrm>
              <a:off x="4800" y="316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p:grpSp>
        <p:nvGrpSpPr>
          <p:cNvPr id="45061" name="Group 8"/>
          <p:cNvGrpSpPr>
            <a:grpSpLocks/>
          </p:cNvGrpSpPr>
          <p:nvPr/>
        </p:nvGrpSpPr>
        <p:grpSpPr bwMode="auto">
          <a:xfrm>
            <a:off x="4008438" y="2133600"/>
            <a:ext cx="3848100" cy="3352800"/>
            <a:chOff x="2424" y="1296"/>
            <a:chExt cx="2424" cy="2112"/>
          </a:xfrm>
        </p:grpSpPr>
        <p:sp>
          <p:nvSpPr>
            <p:cNvPr id="45067" name="Text Box 9"/>
            <p:cNvSpPr txBox="1">
              <a:spLocks noChangeArrowheads="1"/>
            </p:cNvSpPr>
            <p:nvPr/>
          </p:nvSpPr>
          <p:spPr bwMode="auto">
            <a:xfrm>
              <a:off x="2448" y="249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5068" name="Text Box 10"/>
            <p:cNvSpPr txBox="1">
              <a:spLocks noChangeArrowheads="1"/>
            </p:cNvSpPr>
            <p:nvPr/>
          </p:nvSpPr>
          <p:spPr bwMode="auto">
            <a:xfrm>
              <a:off x="4032" y="29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5069" name="Freeform 11"/>
            <p:cNvSpPr>
              <a:spLocks/>
            </p:cNvSpPr>
            <p:nvPr/>
          </p:nvSpPr>
          <p:spPr bwMode="auto">
            <a:xfrm>
              <a:off x="2424" y="1296"/>
              <a:ext cx="2424" cy="2112"/>
            </a:xfrm>
            <a:custGeom>
              <a:avLst/>
              <a:gdLst>
                <a:gd name="T0" fmla="*/ 648 w 2424"/>
                <a:gd name="T1" fmla="*/ 0 h 2112"/>
                <a:gd name="T2" fmla="*/ 168 w 2424"/>
                <a:gd name="T3" fmla="*/ 576 h 2112"/>
                <a:gd name="T4" fmla="*/ 216 w 2424"/>
                <a:gd name="T5" fmla="*/ 1248 h 2112"/>
                <a:gd name="T6" fmla="*/ 1464 w 2424"/>
                <a:gd name="T7" fmla="*/ 1488 h 2112"/>
                <a:gd name="T8" fmla="*/ 1854 w 2424"/>
                <a:gd name="T9" fmla="*/ 1719 h 2112"/>
                <a:gd name="T10" fmla="*/ 2037 w 2424"/>
                <a:gd name="T11" fmla="*/ 2034 h 2112"/>
                <a:gd name="T12" fmla="*/ 2424 w 2424"/>
                <a:gd name="T13" fmla="*/ 2112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4"/>
                <a:gd name="T22" fmla="*/ 0 h 2112"/>
                <a:gd name="T23" fmla="*/ 2424 w 2424"/>
                <a:gd name="T24" fmla="*/ 2112 h 21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4" h="2112">
                  <a:moveTo>
                    <a:pt x="648" y="0"/>
                  </a:moveTo>
                  <a:cubicBezTo>
                    <a:pt x="444" y="184"/>
                    <a:pt x="240" y="368"/>
                    <a:pt x="168" y="576"/>
                  </a:cubicBezTo>
                  <a:cubicBezTo>
                    <a:pt x="96" y="784"/>
                    <a:pt x="0" y="1096"/>
                    <a:pt x="216" y="1248"/>
                  </a:cubicBezTo>
                  <a:cubicBezTo>
                    <a:pt x="432" y="1400"/>
                    <a:pt x="1191" y="1410"/>
                    <a:pt x="1464" y="1488"/>
                  </a:cubicBezTo>
                  <a:cubicBezTo>
                    <a:pt x="1737" y="1566"/>
                    <a:pt x="1759" y="1628"/>
                    <a:pt x="1854" y="1719"/>
                  </a:cubicBezTo>
                  <a:cubicBezTo>
                    <a:pt x="1949" y="1810"/>
                    <a:pt x="1942" y="1969"/>
                    <a:pt x="2037" y="2034"/>
                  </a:cubicBezTo>
                  <a:cubicBezTo>
                    <a:pt x="2132" y="2099"/>
                    <a:pt x="2344" y="2096"/>
                    <a:pt x="2424" y="211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45062" name="Line 12"/>
          <p:cNvSpPr>
            <a:spLocks noChangeShapeType="1"/>
          </p:cNvSpPr>
          <p:nvPr/>
        </p:nvSpPr>
        <p:spPr bwMode="auto">
          <a:xfrm>
            <a:off x="5037138" y="2133600"/>
            <a:ext cx="281940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AutoShape 14"/>
          <p:cNvSpPr>
            <a:spLocks noChangeArrowheads="1"/>
          </p:cNvSpPr>
          <p:nvPr/>
        </p:nvSpPr>
        <p:spPr bwMode="auto">
          <a:xfrm>
            <a:off x="104775" y="180975"/>
            <a:ext cx="4267200" cy="428625"/>
          </a:xfrm>
          <a:prstGeom prst="roundRect">
            <a:avLst>
              <a:gd name="adj" fmla="val 17083"/>
            </a:avLst>
          </a:prstGeom>
          <a:solidFill>
            <a:schemeClr val="bg1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5064" name="Text Box 15"/>
          <p:cNvSpPr txBox="1">
            <a:spLocks noChangeArrowheads="1"/>
          </p:cNvSpPr>
          <p:nvPr/>
        </p:nvSpPr>
        <p:spPr bwMode="auto">
          <a:xfrm>
            <a:off x="76200" y="18097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/>
              <a:t>Conjugate Peak Refinement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7089775" y="152400"/>
            <a:ext cx="205422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STEFAN FISCHER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506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DAFBD-C00D-485C-806D-4F358B5A412A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218488" y="2743200"/>
            <a:ext cx="925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Medicinal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</a:rPr>
              <a:t>Chemistry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209800" y="1152525"/>
            <a:ext cx="154305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Proteins from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Natural Organisms</a:t>
            </a: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5786438" y="1152525"/>
            <a:ext cx="173355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Ligands from Natural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 Sources or Synthesis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3679825" y="1789113"/>
            <a:ext cx="20066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Preparative Biochemistry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Assay, Characterization</a:t>
            </a: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2889250" y="3241675"/>
            <a:ext cx="1241425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Crystallization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X-Ray</a:t>
            </a:r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133600" y="4343400"/>
            <a:ext cx="15748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Sequence Database</a:t>
            </a:r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2354263" y="4735513"/>
            <a:ext cx="110648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3D Structure</a:t>
            </a:r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1905000" y="3200400"/>
            <a:ext cx="766763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Cloning</a:t>
            </a:r>
          </a:p>
        </p:txBody>
      </p:sp>
      <p:sp>
        <p:nvSpPr>
          <p:cNvPr id="19466" name="Rectangle 19"/>
          <p:cNvSpPr>
            <a:spLocks noChangeArrowheads="1"/>
          </p:cNvSpPr>
          <p:nvPr/>
        </p:nvSpPr>
        <p:spPr bwMode="auto">
          <a:xfrm>
            <a:off x="1273175" y="3776663"/>
            <a:ext cx="847725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Gene 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synthesis</a:t>
            </a:r>
          </a:p>
        </p:txBody>
      </p:sp>
      <p:sp>
        <p:nvSpPr>
          <p:cNvPr id="19467" name="Rectangle 21"/>
          <p:cNvSpPr>
            <a:spLocks noChangeArrowheads="1"/>
          </p:cNvSpPr>
          <p:nvPr/>
        </p:nvSpPr>
        <p:spPr bwMode="auto">
          <a:xfrm>
            <a:off x="228600" y="2782888"/>
            <a:ext cx="1141413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Site-Directed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Mutagenesis</a:t>
            </a:r>
          </a:p>
        </p:txBody>
      </p:sp>
      <p:sp>
        <p:nvSpPr>
          <p:cNvPr id="19468" name="Rectangle 23"/>
          <p:cNvSpPr>
            <a:spLocks noChangeArrowheads="1"/>
          </p:cNvSpPr>
          <p:nvPr/>
        </p:nvSpPr>
        <p:spPr bwMode="auto">
          <a:xfrm>
            <a:off x="536575" y="1943100"/>
            <a:ext cx="984250" cy="31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Expression</a:t>
            </a:r>
          </a:p>
        </p:txBody>
      </p:sp>
      <p:sp>
        <p:nvSpPr>
          <p:cNvPr id="19469" name="Rectangle 24"/>
          <p:cNvSpPr>
            <a:spLocks noChangeArrowheads="1"/>
          </p:cNvSpPr>
          <p:nvPr/>
        </p:nvSpPr>
        <p:spPr bwMode="auto">
          <a:xfrm>
            <a:off x="3810000" y="3989388"/>
            <a:ext cx="15922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Computer Graphics</a:t>
            </a:r>
          </a:p>
        </p:txBody>
      </p:sp>
      <p:sp>
        <p:nvSpPr>
          <p:cNvPr id="19470" name="Rectangle 25"/>
          <p:cNvSpPr>
            <a:spLocks noChangeArrowheads="1"/>
          </p:cNvSpPr>
          <p:nvPr/>
        </p:nvSpPr>
        <p:spPr bwMode="auto">
          <a:xfrm>
            <a:off x="3811588" y="5265738"/>
            <a:ext cx="1785937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Knowledge – Based</a:t>
            </a:r>
          </a:p>
          <a:p>
            <a:pPr defTabSz="762000" eaLnBrk="0" hangingPunct="0"/>
            <a:r>
              <a:rPr lang="de-DE" sz="1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de-DE" sz="1400">
                <a:latin typeface="Times New Roman" pitchFamily="18" charset="0"/>
                <a:cs typeface="Times New Roman" pitchFamily="18" charset="0"/>
              </a:rPr>
              <a:t> and Design</a:t>
            </a:r>
          </a:p>
        </p:txBody>
      </p:sp>
      <p:sp>
        <p:nvSpPr>
          <p:cNvPr id="19471" name="Rectangle 27"/>
          <p:cNvSpPr>
            <a:spLocks noChangeArrowheads="1"/>
          </p:cNvSpPr>
          <p:nvPr/>
        </p:nvSpPr>
        <p:spPr bwMode="auto">
          <a:xfrm>
            <a:off x="5713413" y="3351213"/>
            <a:ext cx="93503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CD, NMR</a:t>
            </a:r>
          </a:p>
        </p:txBody>
      </p:sp>
      <p:sp>
        <p:nvSpPr>
          <p:cNvPr id="19472" name="Rectangle 28"/>
          <p:cNvSpPr>
            <a:spLocks noChangeArrowheads="1"/>
          </p:cNvSpPr>
          <p:nvPr/>
        </p:nvSpPr>
        <p:spPr bwMode="auto">
          <a:xfrm>
            <a:off x="5975350" y="4344988"/>
            <a:ext cx="1195388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Simulation by</a:t>
            </a:r>
          </a:p>
          <a:p>
            <a:pPr defTabSz="762000" eaLnBrk="0" hangingPunct="0"/>
            <a:r>
              <a:rPr lang="de-DE" sz="1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EM, MD, ...</a:t>
            </a:r>
          </a:p>
        </p:txBody>
      </p:sp>
      <p:sp>
        <p:nvSpPr>
          <p:cNvPr id="19473" name="Arc 32"/>
          <p:cNvSpPr>
            <a:spLocks/>
          </p:cNvSpPr>
          <p:nvPr/>
        </p:nvSpPr>
        <p:spPr bwMode="auto">
          <a:xfrm>
            <a:off x="5410200" y="3200400"/>
            <a:ext cx="3162300" cy="2343150"/>
          </a:xfrm>
          <a:custGeom>
            <a:avLst/>
            <a:gdLst>
              <a:gd name="T0" fmla="*/ 388883586 w 25715"/>
              <a:gd name="T1" fmla="*/ 20452336 h 21600"/>
              <a:gd name="T2" fmla="*/ 0 w 25715"/>
              <a:gd name="T3" fmla="*/ 249369974 h 21600"/>
              <a:gd name="T4" fmla="*/ 63289037 w 25715"/>
              <a:gd name="T5" fmla="*/ 0 h 21600"/>
              <a:gd name="T6" fmla="*/ 0 60000 65536"/>
              <a:gd name="T7" fmla="*/ 0 60000 65536"/>
              <a:gd name="T8" fmla="*/ 0 60000 65536"/>
              <a:gd name="T9" fmla="*/ 0 w 25715"/>
              <a:gd name="T10" fmla="*/ 0 h 21600"/>
              <a:gd name="T11" fmla="*/ 25715 w 2571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15" h="21600" fill="none" extrusionOk="0">
                <a:moveTo>
                  <a:pt x="25714" y="1737"/>
                </a:moveTo>
                <a:cubicBezTo>
                  <a:pt x="24809" y="12956"/>
                  <a:pt x="15440" y="21599"/>
                  <a:pt x="4185" y="21600"/>
                </a:cubicBezTo>
                <a:cubicBezTo>
                  <a:pt x="2780" y="21600"/>
                  <a:pt x="1378" y="21462"/>
                  <a:pt x="0" y="21190"/>
                </a:cubicBezTo>
              </a:path>
              <a:path w="25715" h="21600" stroke="0" extrusionOk="0">
                <a:moveTo>
                  <a:pt x="25714" y="1737"/>
                </a:moveTo>
                <a:cubicBezTo>
                  <a:pt x="24809" y="12956"/>
                  <a:pt x="15440" y="21599"/>
                  <a:pt x="4185" y="21600"/>
                </a:cubicBezTo>
                <a:cubicBezTo>
                  <a:pt x="2780" y="21600"/>
                  <a:pt x="1378" y="21462"/>
                  <a:pt x="0" y="21190"/>
                </a:cubicBezTo>
                <a:lnTo>
                  <a:pt x="4185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74" name="Freeform 33"/>
          <p:cNvSpPr>
            <a:spLocks/>
          </p:cNvSpPr>
          <p:nvPr/>
        </p:nvSpPr>
        <p:spPr bwMode="auto">
          <a:xfrm>
            <a:off x="8534400" y="3200400"/>
            <a:ext cx="131763" cy="228600"/>
          </a:xfrm>
          <a:custGeom>
            <a:avLst/>
            <a:gdLst>
              <a:gd name="T0" fmla="*/ 77762 w 61"/>
              <a:gd name="T1" fmla="*/ 0 h 110"/>
              <a:gd name="T2" fmla="*/ 0 w 61"/>
              <a:gd name="T3" fmla="*/ 216131 h 110"/>
              <a:gd name="T4" fmla="*/ 129603 w 61"/>
              <a:gd name="T5" fmla="*/ 226522 h 110"/>
              <a:gd name="T6" fmla="*/ 77762 w 61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10"/>
              <a:gd name="T14" fmla="*/ 61 w 61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10">
                <a:moveTo>
                  <a:pt x="36" y="0"/>
                </a:moveTo>
                <a:lnTo>
                  <a:pt x="0" y="104"/>
                </a:lnTo>
                <a:lnTo>
                  <a:pt x="60" y="109"/>
                </a:lnTo>
                <a:lnTo>
                  <a:pt x="36" y="0"/>
                </a:lnTo>
              </a:path>
            </a:pathLst>
          </a:custGeom>
          <a:solidFill>
            <a:schemeClr val="tx1"/>
          </a:solidFill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75" name="Arc 36"/>
          <p:cNvSpPr>
            <a:spLocks/>
          </p:cNvSpPr>
          <p:nvPr/>
        </p:nvSpPr>
        <p:spPr bwMode="auto">
          <a:xfrm>
            <a:off x="7620000" y="1447800"/>
            <a:ext cx="838200" cy="1295400"/>
          </a:xfrm>
          <a:custGeom>
            <a:avLst/>
            <a:gdLst>
              <a:gd name="T0" fmla="*/ 7217329 w 21600"/>
              <a:gd name="T1" fmla="*/ 0 h 21006"/>
              <a:gd name="T2" fmla="*/ 30986700 w 21600"/>
              <a:gd name="T3" fmla="*/ 64221145 h 21006"/>
              <a:gd name="T4" fmla="*/ 0 w 21600"/>
              <a:gd name="T5" fmla="*/ 64221145 h 21006"/>
              <a:gd name="T6" fmla="*/ 0 60000 65536"/>
              <a:gd name="T7" fmla="*/ 0 60000 65536"/>
              <a:gd name="T8" fmla="*/ 0 60000 65536"/>
              <a:gd name="T9" fmla="*/ 0 w 21600"/>
              <a:gd name="T10" fmla="*/ 0 h 21006"/>
              <a:gd name="T11" fmla="*/ 21600 w 21600"/>
              <a:gd name="T12" fmla="*/ 21006 h 21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006" fill="none" extrusionOk="0">
                <a:moveTo>
                  <a:pt x="5030" y="0"/>
                </a:moveTo>
                <a:cubicBezTo>
                  <a:pt x="14747" y="2327"/>
                  <a:pt x="21600" y="11014"/>
                  <a:pt x="21600" y="21006"/>
                </a:cubicBezTo>
              </a:path>
              <a:path w="21600" h="21006" stroke="0" extrusionOk="0">
                <a:moveTo>
                  <a:pt x="5030" y="0"/>
                </a:moveTo>
                <a:cubicBezTo>
                  <a:pt x="14747" y="2327"/>
                  <a:pt x="21600" y="11014"/>
                  <a:pt x="21600" y="21006"/>
                </a:cubicBezTo>
                <a:lnTo>
                  <a:pt x="0" y="2100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76" name="Freeform 37"/>
          <p:cNvSpPr>
            <a:spLocks/>
          </p:cNvSpPr>
          <p:nvPr/>
        </p:nvSpPr>
        <p:spPr bwMode="auto">
          <a:xfrm>
            <a:off x="7543800" y="1371600"/>
            <a:ext cx="257175" cy="153988"/>
          </a:xfrm>
          <a:custGeom>
            <a:avLst/>
            <a:gdLst>
              <a:gd name="T0" fmla="*/ 0 w 119"/>
              <a:gd name="T1" fmla="*/ 25665 h 66"/>
              <a:gd name="T2" fmla="*/ 226919 w 119"/>
              <a:gd name="T3" fmla="*/ 151655 h 66"/>
              <a:gd name="T4" fmla="*/ 255014 w 119"/>
              <a:gd name="T5" fmla="*/ 0 h 66"/>
              <a:gd name="T6" fmla="*/ 0 w 119"/>
              <a:gd name="T7" fmla="*/ 25665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66"/>
              <a:gd name="T14" fmla="*/ 119 w 119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66">
                <a:moveTo>
                  <a:pt x="0" y="11"/>
                </a:moveTo>
                <a:lnTo>
                  <a:pt x="105" y="65"/>
                </a:lnTo>
                <a:lnTo>
                  <a:pt x="118" y="0"/>
                </a:lnTo>
                <a:lnTo>
                  <a:pt x="0" y="11"/>
                </a:lnTo>
              </a:path>
            </a:pathLst>
          </a:custGeom>
          <a:solidFill>
            <a:schemeClr val="tx1"/>
          </a:solidFill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77" name="Arc 46"/>
          <p:cNvSpPr>
            <a:spLocks/>
          </p:cNvSpPr>
          <p:nvPr/>
        </p:nvSpPr>
        <p:spPr bwMode="auto">
          <a:xfrm>
            <a:off x="838200" y="3200400"/>
            <a:ext cx="2895600" cy="2562225"/>
          </a:xfrm>
          <a:custGeom>
            <a:avLst/>
            <a:gdLst>
              <a:gd name="T0" fmla="*/ 389017407 w 21537"/>
              <a:gd name="T1" fmla="*/ 303934934 h 21600"/>
              <a:gd name="T2" fmla="*/ 0 w 21537"/>
              <a:gd name="T3" fmla="*/ 23175087 h 21600"/>
              <a:gd name="T4" fmla="*/ 389306738 w 21537"/>
              <a:gd name="T5" fmla="*/ 0 h 21600"/>
              <a:gd name="T6" fmla="*/ 0 60000 65536"/>
              <a:gd name="T7" fmla="*/ 0 60000 65536"/>
              <a:gd name="T8" fmla="*/ 0 60000 65536"/>
              <a:gd name="T9" fmla="*/ 0 w 21537"/>
              <a:gd name="T10" fmla="*/ 0 h 21600"/>
              <a:gd name="T11" fmla="*/ 21537 w 215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7" h="21600" fill="none" extrusionOk="0">
                <a:moveTo>
                  <a:pt x="21521" y="21599"/>
                </a:moveTo>
                <a:cubicBezTo>
                  <a:pt x="10236" y="21591"/>
                  <a:pt x="860" y="12898"/>
                  <a:pt x="-1" y="1647"/>
                </a:cubicBezTo>
              </a:path>
              <a:path w="21537" h="21600" stroke="0" extrusionOk="0">
                <a:moveTo>
                  <a:pt x="21521" y="21599"/>
                </a:moveTo>
                <a:cubicBezTo>
                  <a:pt x="10236" y="21591"/>
                  <a:pt x="860" y="12898"/>
                  <a:pt x="-1" y="1647"/>
                </a:cubicBezTo>
                <a:lnTo>
                  <a:pt x="21537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78" name="Freeform 47"/>
          <p:cNvSpPr>
            <a:spLocks/>
          </p:cNvSpPr>
          <p:nvPr/>
        </p:nvSpPr>
        <p:spPr bwMode="auto">
          <a:xfrm>
            <a:off x="762000" y="3352800"/>
            <a:ext cx="147638" cy="273050"/>
          </a:xfrm>
          <a:custGeom>
            <a:avLst/>
            <a:gdLst>
              <a:gd name="T0" fmla="*/ 56450 w 68"/>
              <a:gd name="T1" fmla="*/ 0 h 117"/>
              <a:gd name="T2" fmla="*/ 0 w 68"/>
              <a:gd name="T3" fmla="*/ 270716 h 117"/>
              <a:gd name="T4" fmla="*/ 145467 w 68"/>
              <a:gd name="T5" fmla="*/ 259047 h 117"/>
              <a:gd name="T6" fmla="*/ 56450 w 68"/>
              <a:gd name="T7" fmla="*/ 0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17"/>
              <a:gd name="T14" fmla="*/ 68 w 68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17">
                <a:moveTo>
                  <a:pt x="26" y="0"/>
                </a:moveTo>
                <a:lnTo>
                  <a:pt x="0" y="116"/>
                </a:lnTo>
                <a:lnTo>
                  <a:pt x="67" y="111"/>
                </a:lnTo>
                <a:lnTo>
                  <a:pt x="26" y="0"/>
                </a:lnTo>
              </a:path>
            </a:pathLst>
          </a:custGeom>
          <a:solidFill>
            <a:schemeClr val="tx1"/>
          </a:solidFill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79" name="Arc 50"/>
          <p:cNvSpPr>
            <a:spLocks/>
          </p:cNvSpPr>
          <p:nvPr/>
        </p:nvSpPr>
        <p:spPr bwMode="auto">
          <a:xfrm>
            <a:off x="1582738" y="4371975"/>
            <a:ext cx="2149475" cy="1214438"/>
          </a:xfrm>
          <a:custGeom>
            <a:avLst/>
            <a:gdLst>
              <a:gd name="T0" fmla="*/ 216729575 w 21318"/>
              <a:gd name="T1" fmla="*/ 68280543 h 21600"/>
              <a:gd name="T2" fmla="*/ 0 w 21318"/>
              <a:gd name="T3" fmla="*/ 10997579 h 21600"/>
              <a:gd name="T4" fmla="*/ 216729575 w 21318"/>
              <a:gd name="T5" fmla="*/ 0 h 21600"/>
              <a:gd name="T6" fmla="*/ 0 60000 65536"/>
              <a:gd name="T7" fmla="*/ 0 60000 65536"/>
              <a:gd name="T8" fmla="*/ 0 60000 65536"/>
              <a:gd name="T9" fmla="*/ 0 w 21318"/>
              <a:gd name="T10" fmla="*/ 0 h 21600"/>
              <a:gd name="T11" fmla="*/ 21318 w 213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18" h="21600" fill="none" extrusionOk="0">
                <a:moveTo>
                  <a:pt x="21318" y="21600"/>
                </a:moveTo>
                <a:cubicBezTo>
                  <a:pt x="10731" y="21600"/>
                  <a:pt x="1705" y="13927"/>
                  <a:pt x="0" y="3478"/>
                </a:cubicBezTo>
              </a:path>
              <a:path w="21318" h="21600" stroke="0" extrusionOk="0">
                <a:moveTo>
                  <a:pt x="21318" y="21600"/>
                </a:moveTo>
                <a:cubicBezTo>
                  <a:pt x="10731" y="21600"/>
                  <a:pt x="1705" y="13927"/>
                  <a:pt x="0" y="3478"/>
                </a:cubicBezTo>
                <a:lnTo>
                  <a:pt x="21318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80" name="Freeform 51"/>
          <p:cNvSpPr>
            <a:spLocks/>
          </p:cNvSpPr>
          <p:nvPr/>
        </p:nvSpPr>
        <p:spPr bwMode="auto">
          <a:xfrm>
            <a:off x="1546225" y="4371975"/>
            <a:ext cx="141288" cy="274638"/>
          </a:xfrm>
          <a:custGeom>
            <a:avLst/>
            <a:gdLst>
              <a:gd name="T0" fmla="*/ 19267 w 66"/>
              <a:gd name="T1" fmla="*/ 0 h 118"/>
              <a:gd name="T2" fmla="*/ 0 w 66"/>
              <a:gd name="T3" fmla="*/ 272311 h 118"/>
              <a:gd name="T4" fmla="*/ 139147 w 66"/>
              <a:gd name="T5" fmla="*/ 242054 h 118"/>
              <a:gd name="T6" fmla="*/ 19267 w 66"/>
              <a:gd name="T7" fmla="*/ 0 h 118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118"/>
              <a:gd name="T14" fmla="*/ 66 w 66"/>
              <a:gd name="T15" fmla="*/ 118 h 1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118">
                <a:moveTo>
                  <a:pt x="9" y="0"/>
                </a:moveTo>
                <a:lnTo>
                  <a:pt x="0" y="117"/>
                </a:lnTo>
                <a:lnTo>
                  <a:pt x="65" y="104"/>
                </a:lnTo>
                <a:lnTo>
                  <a:pt x="9" y="0"/>
                </a:lnTo>
              </a:path>
            </a:pathLst>
          </a:custGeom>
          <a:solidFill>
            <a:schemeClr val="tx1"/>
          </a:solidFill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81" name="Arc 60"/>
          <p:cNvSpPr>
            <a:spLocks/>
          </p:cNvSpPr>
          <p:nvPr/>
        </p:nvSpPr>
        <p:spPr bwMode="auto">
          <a:xfrm>
            <a:off x="1524000" y="2944813"/>
            <a:ext cx="401638" cy="295275"/>
          </a:xfrm>
          <a:custGeom>
            <a:avLst/>
            <a:gdLst>
              <a:gd name="T0" fmla="*/ 1819680 w 21600"/>
              <a:gd name="T1" fmla="*/ 0 h 21619"/>
              <a:gd name="T2" fmla="*/ 7464739 w 21600"/>
              <a:gd name="T3" fmla="*/ 4032903 h 21619"/>
              <a:gd name="T4" fmla="*/ 0 w 21600"/>
              <a:gd name="T5" fmla="*/ 3907918 h 21619"/>
              <a:gd name="T6" fmla="*/ 0 60000 65536"/>
              <a:gd name="T7" fmla="*/ 0 60000 65536"/>
              <a:gd name="T8" fmla="*/ 0 60000 65536"/>
              <a:gd name="T9" fmla="*/ 0 w 21600"/>
              <a:gd name="T10" fmla="*/ 0 h 21619"/>
              <a:gd name="T11" fmla="*/ 21600 w 21600"/>
              <a:gd name="T12" fmla="*/ 21619 h 2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19" fill="none" extrusionOk="0">
                <a:moveTo>
                  <a:pt x="5263" y="-1"/>
                </a:moveTo>
                <a:cubicBezTo>
                  <a:pt x="14866" y="2412"/>
                  <a:pt x="21600" y="11046"/>
                  <a:pt x="21600" y="20949"/>
                </a:cubicBezTo>
                <a:cubicBezTo>
                  <a:pt x="21600" y="21172"/>
                  <a:pt x="21596" y="21395"/>
                  <a:pt x="21589" y="21618"/>
                </a:cubicBezTo>
              </a:path>
              <a:path w="21600" h="21619" stroke="0" extrusionOk="0">
                <a:moveTo>
                  <a:pt x="5263" y="-1"/>
                </a:moveTo>
                <a:cubicBezTo>
                  <a:pt x="14866" y="2412"/>
                  <a:pt x="21600" y="11046"/>
                  <a:pt x="21600" y="20949"/>
                </a:cubicBezTo>
                <a:cubicBezTo>
                  <a:pt x="21600" y="21172"/>
                  <a:pt x="21596" y="21395"/>
                  <a:pt x="21589" y="21618"/>
                </a:cubicBezTo>
                <a:lnTo>
                  <a:pt x="0" y="20949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82" name="Freeform 61"/>
          <p:cNvSpPr>
            <a:spLocks/>
          </p:cNvSpPr>
          <p:nvPr/>
        </p:nvSpPr>
        <p:spPr bwMode="auto">
          <a:xfrm>
            <a:off x="1371600" y="2895600"/>
            <a:ext cx="258763" cy="155575"/>
          </a:xfrm>
          <a:custGeom>
            <a:avLst/>
            <a:gdLst>
              <a:gd name="T0" fmla="*/ 0 w 119"/>
              <a:gd name="T1" fmla="*/ 25929 h 66"/>
              <a:gd name="T2" fmla="*/ 228320 w 119"/>
              <a:gd name="T3" fmla="*/ 153218 h 66"/>
              <a:gd name="T4" fmla="*/ 256589 w 119"/>
              <a:gd name="T5" fmla="*/ 0 h 66"/>
              <a:gd name="T6" fmla="*/ 0 w 119"/>
              <a:gd name="T7" fmla="*/ 25929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19"/>
              <a:gd name="T13" fmla="*/ 0 h 66"/>
              <a:gd name="T14" fmla="*/ 119 w 119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9" h="66">
                <a:moveTo>
                  <a:pt x="0" y="11"/>
                </a:moveTo>
                <a:lnTo>
                  <a:pt x="105" y="65"/>
                </a:lnTo>
                <a:lnTo>
                  <a:pt x="118" y="0"/>
                </a:lnTo>
                <a:lnTo>
                  <a:pt x="0" y="11"/>
                </a:lnTo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9483" name="Rectangle 74"/>
          <p:cNvSpPr>
            <a:spLocks noChangeArrowheads="1"/>
          </p:cNvSpPr>
          <p:nvPr/>
        </p:nvSpPr>
        <p:spPr bwMode="auto">
          <a:xfrm>
            <a:off x="1490663" y="6261100"/>
            <a:ext cx="1541462" cy="31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Molecular Biology</a:t>
            </a:r>
          </a:p>
        </p:txBody>
      </p:sp>
      <p:sp>
        <p:nvSpPr>
          <p:cNvPr id="19484" name="Rectangle 75"/>
          <p:cNvSpPr>
            <a:spLocks noChangeArrowheads="1"/>
          </p:cNvSpPr>
          <p:nvPr/>
        </p:nvSpPr>
        <p:spPr bwMode="auto">
          <a:xfrm>
            <a:off x="4114800" y="6019800"/>
            <a:ext cx="103028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Biophysics </a:t>
            </a:r>
          </a:p>
        </p:txBody>
      </p:sp>
      <p:sp>
        <p:nvSpPr>
          <p:cNvPr id="19485" name="Rectangle 76"/>
          <p:cNvSpPr>
            <a:spLocks noChangeArrowheads="1"/>
          </p:cNvSpPr>
          <p:nvPr/>
        </p:nvSpPr>
        <p:spPr bwMode="auto">
          <a:xfrm>
            <a:off x="4038600" y="6324600"/>
            <a:ext cx="12112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Biocomputing</a:t>
            </a:r>
          </a:p>
        </p:txBody>
      </p:sp>
      <p:sp>
        <p:nvSpPr>
          <p:cNvPr id="19486" name="Rectangle 77"/>
          <p:cNvSpPr>
            <a:spLocks noChangeArrowheads="1"/>
          </p:cNvSpPr>
          <p:nvPr/>
        </p:nvSpPr>
        <p:spPr bwMode="auto">
          <a:xfrm>
            <a:off x="6432550" y="6261100"/>
            <a:ext cx="1512888" cy="315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</a:rPr>
              <a:t>Organic chemistry</a:t>
            </a:r>
          </a:p>
        </p:txBody>
      </p:sp>
      <p:sp>
        <p:nvSpPr>
          <p:cNvPr id="19487" name="Rectangle 80"/>
          <p:cNvSpPr>
            <a:spLocks noChangeArrowheads="1"/>
          </p:cNvSpPr>
          <p:nvPr/>
        </p:nvSpPr>
        <p:spPr bwMode="auto">
          <a:xfrm>
            <a:off x="3956050" y="2638425"/>
            <a:ext cx="1268413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Protein-Ligand</a:t>
            </a:r>
          </a:p>
          <a:p>
            <a:pPr defTabSz="762000" eaLnBrk="0" hangingPunct="0"/>
            <a:r>
              <a:rPr lang="de-DE" sz="1400">
                <a:latin typeface="Times New Roman" pitchFamily="18" charset="0"/>
                <a:cs typeface="Times New Roman" pitchFamily="18" charset="0"/>
              </a:rPr>
              <a:t>Complex</a:t>
            </a:r>
          </a:p>
        </p:txBody>
      </p:sp>
      <p:sp>
        <p:nvSpPr>
          <p:cNvPr id="19488" name="Text Box 82"/>
          <p:cNvSpPr txBox="1">
            <a:spLocks noChangeArrowheads="1"/>
          </p:cNvSpPr>
          <p:nvPr/>
        </p:nvSpPr>
        <p:spPr bwMode="auto">
          <a:xfrm>
            <a:off x="2895600" y="382588"/>
            <a:ext cx="3697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b="1">
                <a:latin typeface="Tahoma" pitchFamily="34" charset="0"/>
                <a:cs typeface="Lotus" pitchFamily="2" charset="-78"/>
              </a:rPr>
              <a:t>جايگاه </a:t>
            </a:r>
            <a:r>
              <a:rPr lang="fa-IR" b="1">
                <a:solidFill>
                  <a:srgbClr val="FF3300"/>
                </a:solidFill>
                <a:latin typeface="Tahoma" pitchFamily="34" charset="0"/>
                <a:cs typeface="Lotus" pitchFamily="2" charset="-78"/>
              </a:rPr>
              <a:t>مدل سازی</a:t>
            </a:r>
            <a:r>
              <a:rPr lang="fa-IR" b="1">
                <a:latin typeface="Tahoma" pitchFamily="34" charset="0"/>
                <a:cs typeface="Lotus" pitchFamily="2" charset="-78"/>
              </a:rPr>
              <a:t> و بيوفيزيک در زيست شناسی</a:t>
            </a:r>
            <a:endParaRPr lang="en-US" b="1">
              <a:latin typeface="Tahoma" pitchFamily="34" charset="0"/>
              <a:cs typeface="Lotus" pitchFamily="2" charset="-78"/>
            </a:endParaRPr>
          </a:p>
        </p:txBody>
      </p:sp>
      <p:sp>
        <p:nvSpPr>
          <p:cNvPr id="19489" name="Line 83"/>
          <p:cNvSpPr>
            <a:spLocks noChangeShapeType="1"/>
          </p:cNvSpPr>
          <p:nvPr/>
        </p:nvSpPr>
        <p:spPr bwMode="auto">
          <a:xfrm flipV="1">
            <a:off x="838200" y="22860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Line 84"/>
          <p:cNvSpPr>
            <a:spLocks noChangeShapeType="1"/>
          </p:cNvSpPr>
          <p:nvPr/>
        </p:nvSpPr>
        <p:spPr bwMode="auto">
          <a:xfrm>
            <a:off x="4572000" y="23622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Line 85"/>
          <p:cNvSpPr>
            <a:spLocks noChangeShapeType="1"/>
          </p:cNvSpPr>
          <p:nvPr/>
        </p:nvSpPr>
        <p:spPr bwMode="auto">
          <a:xfrm>
            <a:off x="4724400" y="44196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Line 86"/>
          <p:cNvSpPr>
            <a:spLocks noChangeShapeType="1"/>
          </p:cNvSpPr>
          <p:nvPr/>
        </p:nvSpPr>
        <p:spPr bwMode="auto">
          <a:xfrm>
            <a:off x="5486400" y="4343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Line 87"/>
          <p:cNvSpPr>
            <a:spLocks noChangeShapeType="1"/>
          </p:cNvSpPr>
          <p:nvPr/>
        </p:nvSpPr>
        <p:spPr bwMode="auto">
          <a:xfrm>
            <a:off x="6324600" y="3733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Line 88"/>
          <p:cNvSpPr>
            <a:spLocks noChangeShapeType="1"/>
          </p:cNvSpPr>
          <p:nvPr/>
        </p:nvSpPr>
        <p:spPr bwMode="auto">
          <a:xfrm flipH="1">
            <a:off x="3505200" y="28956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Line 89"/>
          <p:cNvSpPr>
            <a:spLocks noChangeShapeType="1"/>
          </p:cNvSpPr>
          <p:nvPr/>
        </p:nvSpPr>
        <p:spPr bwMode="auto">
          <a:xfrm>
            <a:off x="3124200" y="3810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Line 90"/>
          <p:cNvSpPr>
            <a:spLocks noChangeShapeType="1"/>
          </p:cNvSpPr>
          <p:nvPr/>
        </p:nvSpPr>
        <p:spPr bwMode="auto">
          <a:xfrm>
            <a:off x="3048000" y="5105400"/>
            <a:ext cx="685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Line 91"/>
          <p:cNvSpPr>
            <a:spLocks noChangeShapeType="1"/>
          </p:cNvSpPr>
          <p:nvPr/>
        </p:nvSpPr>
        <p:spPr bwMode="auto">
          <a:xfrm flipH="1">
            <a:off x="5638800" y="4876800"/>
            <a:ext cx="76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Line 92"/>
          <p:cNvSpPr>
            <a:spLocks noChangeShapeType="1"/>
          </p:cNvSpPr>
          <p:nvPr/>
        </p:nvSpPr>
        <p:spPr bwMode="auto">
          <a:xfrm flipV="1">
            <a:off x="1295400" y="1371600"/>
            <a:ext cx="838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Line 93"/>
          <p:cNvSpPr>
            <a:spLocks noChangeShapeType="1"/>
          </p:cNvSpPr>
          <p:nvPr/>
        </p:nvSpPr>
        <p:spPr bwMode="auto">
          <a:xfrm flipV="1">
            <a:off x="5257800" y="35052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Line 94"/>
          <p:cNvSpPr>
            <a:spLocks noChangeShapeType="1"/>
          </p:cNvSpPr>
          <p:nvPr/>
        </p:nvSpPr>
        <p:spPr bwMode="auto">
          <a:xfrm>
            <a:off x="5334000" y="2819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Line 95"/>
          <p:cNvSpPr>
            <a:spLocks noChangeShapeType="1"/>
          </p:cNvSpPr>
          <p:nvPr/>
        </p:nvSpPr>
        <p:spPr bwMode="auto">
          <a:xfrm flipH="1">
            <a:off x="5029200" y="1371600"/>
            <a:ext cx="685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Line 96"/>
          <p:cNvSpPr>
            <a:spLocks noChangeShapeType="1"/>
          </p:cNvSpPr>
          <p:nvPr/>
        </p:nvSpPr>
        <p:spPr bwMode="auto">
          <a:xfrm>
            <a:off x="3810000" y="1295400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Line 97"/>
          <p:cNvSpPr>
            <a:spLocks noChangeShapeType="1"/>
          </p:cNvSpPr>
          <p:nvPr/>
        </p:nvSpPr>
        <p:spPr bwMode="auto">
          <a:xfrm flipH="1" flipV="1">
            <a:off x="1143000" y="3352800"/>
            <a:ext cx="152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Line 98"/>
          <p:cNvSpPr>
            <a:spLocks noChangeShapeType="1"/>
          </p:cNvSpPr>
          <p:nvPr/>
        </p:nvSpPr>
        <p:spPr bwMode="auto">
          <a:xfrm flipH="1" flipV="1">
            <a:off x="5029200" y="4419600"/>
            <a:ext cx="838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Line 99"/>
          <p:cNvSpPr>
            <a:spLocks noChangeShapeType="1"/>
          </p:cNvSpPr>
          <p:nvPr/>
        </p:nvSpPr>
        <p:spPr bwMode="auto">
          <a:xfrm>
            <a:off x="4191000" y="3581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CD7946-FAB4-4266-9FF5-BE524EBB095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507" name="TextBox 50"/>
          <p:cNvSpPr txBox="1">
            <a:spLocks noChangeArrowheads="1"/>
          </p:cNvSpPr>
          <p:nvPr/>
        </p:nvSpPr>
        <p:spPr bwMode="auto">
          <a:xfrm>
            <a:off x="8077200" y="457200"/>
            <a:ext cx="60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b="1">
                <a:cs typeface="Lotus" pitchFamily="2" charset="-78"/>
              </a:rPr>
              <a:t>مقدمه</a:t>
            </a:r>
            <a:endParaRPr lang="en-US" b="1">
              <a:cs typeface="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2FE486-C593-489F-BD68-B2024B8C47CA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B816F-7046-48D3-912E-28BBCFBE844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3765550" y="457200"/>
            <a:ext cx="4819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 b="1">
                <a:cs typeface="Lotus" pitchFamily="2" charset="-78"/>
              </a:rPr>
              <a:t>حرکت</a:t>
            </a:r>
            <a:r>
              <a:rPr lang="fa-IR">
                <a:cs typeface="Lotus" pitchFamily="2" charset="-78"/>
              </a:rPr>
              <a:t> : نشانه حيات</a:t>
            </a:r>
          </a:p>
          <a:p>
            <a:pPr algn="r" rtl="1"/>
            <a:r>
              <a:rPr lang="fa-IR">
                <a:cs typeface="Lotus" pitchFamily="2" charset="-78"/>
              </a:rPr>
              <a:t>زنده از آنيم که آرام نگيريم       موجيم که آسودگي ما عدم ماست.</a:t>
            </a:r>
          </a:p>
          <a:p>
            <a:pPr algn="r" rtl="1"/>
            <a:endParaRPr lang="en-US">
              <a:cs typeface="Lotus" pitchFamily="2" charset="-78"/>
            </a:endParaRPr>
          </a:p>
        </p:txBody>
      </p:sp>
      <p:pic>
        <p:nvPicPr>
          <p:cNvPr id="47108" name="Picture 2" descr="snape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42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194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133600"/>
            <a:ext cx="2209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6019800" y="6324600"/>
            <a:ext cx="151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موتورهاي پروتئيني</a:t>
            </a:r>
            <a:endParaRPr lang="en-US">
              <a:cs typeface="Lotus" pitchFamily="2" charset="-78"/>
            </a:endParaRPr>
          </a:p>
        </p:txBody>
      </p:sp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718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371600"/>
            <a:ext cx="17478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4038600"/>
            <a:ext cx="4191000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fa-IR" sz="1400">
                <a:latin typeface="Times New Roman" pitchFamily="18" charset="0"/>
                <a:cs typeface="Lotus" pitchFamily="2" charset="-78"/>
              </a:rPr>
              <a:t>مکان همه اتم ها در طول زمان شبيه سازي (</a:t>
            </a:r>
            <a:r>
              <a:rPr lang="en-US" sz="1400">
                <a:latin typeface="Times New Roman" pitchFamily="18" charset="0"/>
                <a:cs typeface="Lotus" pitchFamily="2" charset="-78"/>
              </a:rPr>
              <a:t>Trajectory</a:t>
            </a:r>
            <a:r>
              <a:rPr lang="fa-IR" sz="1400">
                <a:latin typeface="Times New Roman" pitchFamily="18" charset="0"/>
                <a:cs typeface="Lotus" pitchFamily="2" charset="-78"/>
              </a:rPr>
              <a:t>)(ميکروسکوپي)</a:t>
            </a:r>
            <a:endParaRPr lang="en-US" sz="1400"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524000" y="4876800"/>
            <a:ext cx="1654175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a-IR">
                <a:latin typeface="Times New Roman" pitchFamily="18" charset="0"/>
                <a:cs typeface="Lotus" pitchFamily="2" charset="-78"/>
              </a:rPr>
              <a:t>قوانين مکانيک آماري</a:t>
            </a:r>
            <a:endParaRPr lang="en-US"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33400" y="5867400"/>
            <a:ext cx="2547938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a-IR">
                <a:latin typeface="Times New Roman" pitchFamily="18" charset="0"/>
                <a:cs typeface="Lotus" pitchFamily="2" charset="-78"/>
              </a:rPr>
              <a:t>تعيين خواص ماکروسکوپي سامانه</a:t>
            </a:r>
            <a:endParaRPr lang="en-US"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371600" y="4495800"/>
            <a:ext cx="152400" cy="1292225"/>
          </a:xfrm>
          <a:prstGeom prst="downArrow">
            <a:avLst>
              <a:gd name="adj1" fmla="val 50000"/>
              <a:gd name="adj2" fmla="val 21197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graphicFrame>
        <p:nvGraphicFramePr>
          <p:cNvPr id="11266" name="Object 7"/>
          <p:cNvGraphicFramePr>
            <a:graphicFrameLocks/>
          </p:cNvGraphicFramePr>
          <p:nvPr/>
        </p:nvGraphicFramePr>
        <p:xfrm>
          <a:off x="4648200" y="1371600"/>
          <a:ext cx="4038600" cy="731838"/>
        </p:xfrm>
        <a:graphic>
          <a:graphicData uri="http://schemas.openxmlformats.org/presentationml/2006/ole">
            <p:oleObj spid="_x0000_s11266" name="Equation" r:id="rId3" imgW="1358640" imgH="241200" progId="Equation.3">
              <p:embed/>
            </p:oleObj>
          </a:graphicData>
        </a:graphic>
      </p:graphicFrame>
      <p:sp>
        <p:nvSpPr>
          <p:cNvPr id="11271" name="AutoShape 12"/>
          <p:cNvSpPr>
            <a:spLocks noChangeArrowheads="1"/>
          </p:cNvSpPr>
          <p:nvPr/>
        </p:nvSpPr>
        <p:spPr bwMode="auto">
          <a:xfrm>
            <a:off x="1371600" y="1981200"/>
            <a:ext cx="228600" cy="1981200"/>
          </a:xfrm>
          <a:prstGeom prst="downArrow">
            <a:avLst>
              <a:gd name="adj1" fmla="val 50000"/>
              <a:gd name="adj2" fmla="val 2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grpSp>
        <p:nvGrpSpPr>
          <p:cNvPr id="11272" name="Group 28"/>
          <p:cNvGrpSpPr>
            <a:grpSpLocks/>
          </p:cNvGrpSpPr>
          <p:nvPr/>
        </p:nvGrpSpPr>
        <p:grpSpPr bwMode="auto">
          <a:xfrm>
            <a:off x="1600200" y="2133600"/>
            <a:ext cx="2478088" cy="1905000"/>
            <a:chOff x="3792" y="471"/>
            <a:chExt cx="1561" cy="1200"/>
          </a:xfrm>
        </p:grpSpPr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792" y="672"/>
              <a:ext cx="1561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a-IR">
                  <a:cs typeface="Lotus" pitchFamily="2" charset="-78"/>
                </a:rPr>
                <a:t>تغيير مکان                 سرعت </a:t>
              </a:r>
            </a:p>
            <a:p>
              <a:pPr algn="r" rtl="1"/>
              <a:endParaRPr lang="fa-IR">
                <a:cs typeface="Lotus" pitchFamily="2" charset="-78"/>
              </a:endParaRPr>
            </a:p>
            <a:p>
              <a:pPr algn="r" rtl="1"/>
              <a:endParaRPr lang="fa-IR">
                <a:cs typeface="Lotus" pitchFamily="2" charset="-78"/>
              </a:endParaRPr>
            </a:p>
            <a:p>
              <a:pPr algn="r" rtl="1"/>
              <a:r>
                <a:rPr lang="fa-IR">
                  <a:cs typeface="Lotus" pitchFamily="2" charset="-78"/>
                </a:rPr>
                <a:t>تغيير سرعت                شتاب  </a:t>
              </a:r>
              <a:endParaRPr lang="en-US">
                <a:cs typeface="Lotus" pitchFamily="2" charset="-78"/>
              </a:endParaRPr>
            </a:p>
          </p:txBody>
        </p:sp>
        <p:grpSp>
          <p:nvGrpSpPr>
            <p:cNvPr id="11280" name="Group 22"/>
            <p:cNvGrpSpPr>
              <a:grpSpLocks/>
            </p:cNvGrpSpPr>
            <p:nvPr/>
          </p:nvGrpSpPr>
          <p:grpSpPr bwMode="auto">
            <a:xfrm>
              <a:off x="4272" y="471"/>
              <a:ext cx="449" cy="615"/>
              <a:chOff x="4272" y="480"/>
              <a:chExt cx="449" cy="615"/>
            </a:xfrm>
          </p:grpSpPr>
          <p:sp>
            <p:nvSpPr>
              <p:cNvPr id="11286" name="Line 16"/>
              <p:cNvSpPr>
                <a:spLocks noChangeShapeType="1"/>
              </p:cNvSpPr>
              <p:nvPr/>
            </p:nvSpPr>
            <p:spPr bwMode="auto">
              <a:xfrm flipH="1">
                <a:off x="4320" y="7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17"/>
              <p:cNvSpPr>
                <a:spLocks noChangeShapeType="1"/>
              </p:cNvSpPr>
              <p:nvPr/>
            </p:nvSpPr>
            <p:spPr bwMode="auto">
              <a:xfrm>
                <a:off x="4320" y="81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Text Box 20"/>
              <p:cNvSpPr txBox="1">
                <a:spLocks noChangeArrowheads="1"/>
              </p:cNvSpPr>
              <p:nvPr/>
            </p:nvSpPr>
            <p:spPr bwMode="auto">
              <a:xfrm>
                <a:off x="4368" y="480"/>
                <a:ext cx="35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cs typeface="Lotus" pitchFamily="2" charset="-78"/>
                  </a:rPr>
                  <a:t>مشتق</a:t>
                </a:r>
                <a:endParaRPr lang="en-US">
                  <a:cs typeface="Lotus" pitchFamily="2" charset="-78"/>
                </a:endParaRPr>
              </a:p>
            </p:txBody>
          </p:sp>
          <p:sp>
            <p:nvSpPr>
              <p:cNvPr id="11289" name="Text Box 21"/>
              <p:cNvSpPr txBox="1">
                <a:spLocks noChangeArrowheads="1"/>
              </p:cNvSpPr>
              <p:nvPr/>
            </p:nvSpPr>
            <p:spPr bwMode="auto">
              <a:xfrm>
                <a:off x="4272" y="864"/>
                <a:ext cx="4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cs typeface="Lotus" pitchFamily="2" charset="-78"/>
                  </a:rPr>
                  <a:t>انتگرال</a:t>
                </a:r>
                <a:endParaRPr lang="en-US">
                  <a:cs typeface="Lotus" pitchFamily="2" charset="-78"/>
                </a:endParaRPr>
              </a:p>
            </p:txBody>
          </p:sp>
        </p:grpSp>
        <p:grpSp>
          <p:nvGrpSpPr>
            <p:cNvPr id="11281" name="Group 23"/>
            <p:cNvGrpSpPr>
              <a:grpSpLocks/>
            </p:cNvGrpSpPr>
            <p:nvPr/>
          </p:nvGrpSpPr>
          <p:grpSpPr bwMode="auto">
            <a:xfrm>
              <a:off x="4272" y="1056"/>
              <a:ext cx="449" cy="615"/>
              <a:chOff x="4272" y="480"/>
              <a:chExt cx="449" cy="615"/>
            </a:xfrm>
          </p:grpSpPr>
          <p:sp>
            <p:nvSpPr>
              <p:cNvPr id="11282" name="Line 24"/>
              <p:cNvSpPr>
                <a:spLocks noChangeShapeType="1"/>
              </p:cNvSpPr>
              <p:nvPr/>
            </p:nvSpPr>
            <p:spPr bwMode="auto">
              <a:xfrm flipH="1">
                <a:off x="4320" y="7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Line 25"/>
              <p:cNvSpPr>
                <a:spLocks noChangeShapeType="1"/>
              </p:cNvSpPr>
              <p:nvPr/>
            </p:nvSpPr>
            <p:spPr bwMode="auto">
              <a:xfrm>
                <a:off x="4320" y="81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Text Box 26"/>
              <p:cNvSpPr txBox="1">
                <a:spLocks noChangeArrowheads="1"/>
              </p:cNvSpPr>
              <p:nvPr/>
            </p:nvSpPr>
            <p:spPr bwMode="auto">
              <a:xfrm>
                <a:off x="4368" y="480"/>
                <a:ext cx="35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cs typeface="Lotus" pitchFamily="2" charset="-78"/>
                  </a:rPr>
                  <a:t>مشتق</a:t>
                </a:r>
                <a:endParaRPr lang="en-US">
                  <a:cs typeface="Lotus" pitchFamily="2" charset="-78"/>
                </a:endParaRPr>
              </a:p>
            </p:txBody>
          </p:sp>
          <p:sp>
            <p:nvSpPr>
              <p:cNvPr id="11285" name="Text Box 27"/>
              <p:cNvSpPr txBox="1">
                <a:spLocks noChangeArrowheads="1"/>
              </p:cNvSpPr>
              <p:nvPr/>
            </p:nvSpPr>
            <p:spPr bwMode="auto">
              <a:xfrm>
                <a:off x="4272" y="864"/>
                <a:ext cx="4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>
                    <a:cs typeface="Lotus" pitchFamily="2" charset="-78"/>
                  </a:rPr>
                  <a:t>انتگرال</a:t>
                </a:r>
                <a:endParaRPr lang="en-US">
                  <a:cs typeface="Lotus" pitchFamily="2" charset="-78"/>
                </a:endParaRPr>
              </a:p>
            </p:txBody>
          </p:sp>
        </p:grpSp>
      </p:grpSp>
      <p:sp>
        <p:nvSpPr>
          <p:cNvPr id="11273" name="Line 29"/>
          <p:cNvSpPr>
            <a:spLocks noChangeShapeType="1"/>
          </p:cNvSpPr>
          <p:nvPr/>
        </p:nvSpPr>
        <p:spPr bwMode="auto">
          <a:xfrm flipH="1">
            <a:off x="2286000" y="18288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30"/>
          <p:cNvSpPr txBox="1">
            <a:spLocks noChangeArrowheads="1"/>
          </p:cNvSpPr>
          <p:nvPr/>
        </p:nvSpPr>
        <p:spPr bwMode="auto">
          <a:xfrm>
            <a:off x="990600" y="1676400"/>
            <a:ext cx="107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شتاب هر اتم</a:t>
            </a:r>
            <a:endParaRPr lang="en-US">
              <a:cs typeface="Lotus" pitchFamily="2" charset="-78"/>
            </a:endParaRPr>
          </a:p>
        </p:txBody>
      </p:sp>
      <p:sp>
        <p:nvSpPr>
          <p:cNvPr id="11275" name="Text Box 31"/>
          <p:cNvSpPr txBox="1">
            <a:spLocks noChangeArrowheads="1"/>
          </p:cNvSpPr>
          <p:nvPr/>
        </p:nvSpPr>
        <p:spPr bwMode="auto">
          <a:xfrm>
            <a:off x="3048000" y="1349375"/>
            <a:ext cx="91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pic>
        <p:nvPicPr>
          <p:cNvPr id="4099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0"/>
            <a:ext cx="43434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7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65BC3-4F6E-4A31-AACF-CD771987189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278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366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>
                <a:solidFill>
                  <a:srgbClr val="FF3300"/>
                </a:solidFill>
                <a:latin typeface="Calibri" pitchFamily="34" charset="0"/>
                <a:cs typeface="Lotus" pitchFamily="2" charset="-78"/>
              </a:rPr>
              <a:t>2-روشهای ديناميک مولکولی </a:t>
            </a:r>
          </a:p>
          <a:p>
            <a:pPr algn="r" rtl="1"/>
            <a:r>
              <a:rPr lang="en-US">
                <a:latin typeface="Times New Roman" pitchFamily="18" charset="0"/>
                <a:cs typeface="Lotus" pitchFamily="2" charset="-78"/>
              </a:rPr>
              <a:t>Molecular Dynamics (MD)</a:t>
            </a:r>
            <a:r>
              <a:rPr lang="en-US">
                <a:latin typeface="Calibri" pitchFamily="34" charset="0"/>
                <a:cs typeface="Lotus" pitchFamily="2" charset="-78"/>
              </a:rPr>
              <a:t> </a:t>
            </a:r>
            <a:r>
              <a:rPr lang="fa-IR">
                <a:latin typeface="Calibri" pitchFamily="34" charset="0"/>
                <a:cs typeface="Lotus" pitchFamily="2" charset="-78"/>
              </a:rPr>
              <a:t>: بررسی تغييرات هندسه سيستم در طول زمان  و بر اساس مکانيک کلاسيک و </a:t>
            </a:r>
          </a:p>
          <a:p>
            <a:pPr algn="r" rtl="1"/>
            <a:r>
              <a:rPr lang="fa-IR">
                <a:latin typeface="Calibri" pitchFamily="34" charset="0"/>
                <a:cs typeface="Lotus" pitchFamily="2" charset="-78"/>
              </a:rPr>
              <a:t>حل عددی قانون دوم نيوتن می باشد.</a:t>
            </a:r>
            <a:r>
              <a:rPr lang="fa-IR">
                <a:cs typeface="Lotus" pitchFamily="2" charset="-78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4788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چون روش ديناميک مولکولي بر مبناي روشهاي مکانيک مولکولي (</a:t>
            </a:r>
            <a:r>
              <a:rPr lang="en-US">
                <a:cs typeface="Lotus" pitchFamily="2" charset="-78"/>
              </a:rPr>
              <a:t>MM</a:t>
            </a:r>
            <a:r>
              <a:rPr lang="fa-IR">
                <a:cs typeface="Lotus" pitchFamily="2" charset="-78"/>
              </a:rPr>
              <a:t>) توسعه يافته اند  واز معادله حرکت نيوتن براي</a:t>
            </a:r>
          </a:p>
          <a:p>
            <a:pPr algn="r" rtl="1"/>
            <a:r>
              <a:rPr lang="fa-IR">
                <a:cs typeface="Lotus" pitchFamily="2" charset="-78"/>
              </a:rPr>
              <a:t> بررسي تحول زماني استفاده مي کنند </a:t>
            </a:r>
            <a:r>
              <a:rPr lang="fa-IR" b="1">
                <a:cs typeface="Lotus" pitchFamily="2" charset="-78"/>
              </a:rPr>
              <a:t>نمي</a:t>
            </a:r>
            <a:r>
              <a:rPr lang="fa-IR">
                <a:cs typeface="Lotus" pitchFamily="2" charset="-78"/>
              </a:rPr>
              <a:t> توان بوسيله آنها تشکيل يا شکسته شدن پيوند هاي شيميايي را بررسي کرد</a:t>
            </a:r>
          </a:p>
          <a:p>
            <a:pPr algn="r" rtl="1"/>
            <a:r>
              <a:rPr lang="fa-IR">
                <a:cs typeface="Lotus" pitchFamily="2" charset="-78"/>
              </a:rPr>
              <a:t>و بايستي از روشهاي مکانيک کوانتومي که ساختار الکتروني اتم را بطور صريح در نظر مي گيرند استفاده کرد.  </a:t>
            </a:r>
            <a:endParaRPr lang="en-US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22960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48130B-51BC-4863-A813-A5740599A51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0FD17-7DD4-4836-9DC9-0801D6E89B8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0179" name="Text Box 140"/>
          <p:cNvSpPr txBox="1">
            <a:spLocks noChangeArrowheads="1"/>
          </p:cNvSpPr>
          <p:nvPr/>
        </p:nvSpPr>
        <p:spPr bwMode="auto">
          <a:xfrm>
            <a:off x="6357938" y="571500"/>
            <a:ext cx="1420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latin typeface="Calibri" pitchFamily="34" charset="0"/>
                <a:cs typeface="Mitra" pitchFamily="2" charset="-78"/>
              </a:rPr>
              <a:t>گام زماني:</a:t>
            </a:r>
          </a:p>
          <a:p>
            <a:pPr algn="r" rtl="1"/>
            <a:r>
              <a:rPr lang="fa-IR">
                <a:latin typeface="Calibri" pitchFamily="34" charset="0"/>
                <a:cs typeface="Mitra" pitchFamily="2" charset="-78"/>
              </a:rPr>
              <a:t>قانون نيل کوئيست:</a:t>
            </a:r>
          </a:p>
          <a:p>
            <a:pPr algn="r" rtl="1"/>
            <a:endParaRPr lang="en-US">
              <a:latin typeface="Calibri" pitchFamily="34" charset="0"/>
              <a:cs typeface="Mitra" pitchFamily="2" charset="-78"/>
            </a:endParaRPr>
          </a:p>
        </p:txBody>
      </p:sp>
      <p:sp>
        <p:nvSpPr>
          <p:cNvPr id="50180" name="Text Box 139"/>
          <p:cNvSpPr txBox="1">
            <a:spLocks noChangeArrowheads="1"/>
          </p:cNvSpPr>
          <p:nvPr/>
        </p:nvSpPr>
        <p:spPr bwMode="auto">
          <a:xfrm>
            <a:off x="1643063" y="1285875"/>
            <a:ext cx="643731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latin typeface="Calibri" pitchFamily="34" charset="0"/>
                <a:cs typeface="Mitra" pitchFamily="2" charset="-78"/>
              </a:rPr>
              <a:t>زمان ارتعاش و چرخش پيوند ها   </a:t>
            </a:r>
            <a:r>
              <a:rPr lang="en-US">
                <a:latin typeface="Calibri" pitchFamily="34" charset="0"/>
                <a:cs typeface="Mitra" pitchFamily="2" charset="-78"/>
              </a:rPr>
              <a:t>:</a:t>
            </a:r>
            <a:r>
              <a:rPr lang="fa-IR">
                <a:latin typeface="Calibri" pitchFamily="34" charset="0"/>
                <a:cs typeface="Mitra" pitchFamily="2" charset="-78"/>
              </a:rPr>
              <a:t>فمتو ثانيه  </a:t>
            </a:r>
            <a:r>
              <a:rPr lang="en-US">
                <a:latin typeface="Calibri" pitchFamily="34" charset="0"/>
                <a:cs typeface="Mitra" pitchFamily="2" charset="-78"/>
              </a:rPr>
              <a:t>10</a:t>
            </a:r>
            <a:r>
              <a:rPr lang="en-US" baseline="30000">
                <a:latin typeface="Calibri" pitchFamily="34" charset="0"/>
                <a:cs typeface="Mitra" pitchFamily="2" charset="-78"/>
              </a:rPr>
              <a:t>-15</a:t>
            </a:r>
            <a:r>
              <a:rPr lang="en-US">
                <a:latin typeface="Calibri" pitchFamily="34" charset="0"/>
                <a:cs typeface="Mitra" pitchFamily="2" charset="-78"/>
              </a:rPr>
              <a:t>S  </a:t>
            </a:r>
            <a:r>
              <a:rPr lang="fa-IR">
                <a:latin typeface="Calibri" pitchFamily="34" charset="0"/>
                <a:cs typeface="Mitra" pitchFamily="2" charset="-78"/>
              </a:rPr>
              <a:t>  </a:t>
            </a:r>
          </a:p>
          <a:p>
            <a:pPr algn="r" rtl="1"/>
            <a:r>
              <a:rPr lang="fa-IR">
                <a:latin typeface="Calibri" pitchFamily="34" charset="0"/>
                <a:cs typeface="Mitra" pitchFamily="2" charset="-78"/>
              </a:rPr>
              <a:t>زمان حرکت زنجيره هاي جانبي     </a:t>
            </a:r>
            <a:r>
              <a:rPr lang="en-US">
                <a:latin typeface="Calibri" pitchFamily="34" charset="0"/>
                <a:cs typeface="Mitra" pitchFamily="2" charset="-78"/>
              </a:rPr>
              <a:t>:</a:t>
            </a:r>
            <a:r>
              <a:rPr lang="fa-IR">
                <a:latin typeface="Calibri" pitchFamily="34" charset="0"/>
                <a:cs typeface="Mitra" pitchFamily="2" charset="-78"/>
              </a:rPr>
              <a:t> پيکو ثانيه    </a:t>
            </a:r>
            <a:r>
              <a:rPr lang="en-US">
                <a:latin typeface="Calibri" pitchFamily="34" charset="0"/>
                <a:cs typeface="Mitra" pitchFamily="2" charset="-78"/>
              </a:rPr>
              <a:t>10</a:t>
            </a:r>
            <a:r>
              <a:rPr lang="en-US" baseline="30000">
                <a:latin typeface="Calibri" pitchFamily="34" charset="0"/>
                <a:cs typeface="Mitra" pitchFamily="2" charset="-78"/>
              </a:rPr>
              <a:t>-12</a:t>
            </a:r>
            <a:r>
              <a:rPr lang="en-US">
                <a:latin typeface="Calibri" pitchFamily="34" charset="0"/>
                <a:cs typeface="Mitra" pitchFamily="2" charset="-78"/>
              </a:rPr>
              <a:t>S</a:t>
            </a:r>
            <a:r>
              <a:rPr lang="fa-IR">
                <a:latin typeface="Calibri" pitchFamily="34" charset="0"/>
                <a:cs typeface="Mitra" pitchFamily="2" charset="-78"/>
              </a:rPr>
              <a:t>     </a:t>
            </a:r>
            <a:endParaRPr lang="en-US">
              <a:latin typeface="Calibri" pitchFamily="34" charset="0"/>
              <a:cs typeface="Mitra" pitchFamily="2" charset="-78"/>
            </a:endParaRPr>
          </a:p>
          <a:p>
            <a:pPr algn="r" rtl="1"/>
            <a:r>
              <a:rPr lang="fa-IR">
                <a:latin typeface="Calibri" pitchFamily="34" charset="0"/>
                <a:cs typeface="Mitra" pitchFamily="2" charset="-78"/>
              </a:rPr>
              <a:t> زمان لازم براي ارتعاشات گرمايي و</a:t>
            </a:r>
            <a:r>
              <a:rPr lang="en-US">
                <a:latin typeface="Calibri" pitchFamily="34" charset="0"/>
                <a:cs typeface="Mitra" pitchFamily="2" charset="-78"/>
              </a:rPr>
              <a:t> </a:t>
            </a:r>
            <a:r>
              <a:rPr lang="fa-IR">
                <a:latin typeface="Calibri" pitchFamily="34" charset="0"/>
                <a:cs typeface="Mitra" pitchFamily="2" charset="-78"/>
              </a:rPr>
              <a:t>تبديل يک صورتبدي به صورتبدي ديگر   </a:t>
            </a:r>
            <a:r>
              <a:rPr lang="en-US">
                <a:latin typeface="Calibri" pitchFamily="34" charset="0"/>
                <a:cs typeface="Mitra" pitchFamily="2" charset="-78"/>
              </a:rPr>
              <a:t>:</a:t>
            </a:r>
            <a:r>
              <a:rPr lang="fa-IR">
                <a:latin typeface="Calibri" pitchFamily="34" charset="0"/>
                <a:cs typeface="Mitra" pitchFamily="2" charset="-78"/>
              </a:rPr>
              <a:t>   پيکو ثانيه    </a:t>
            </a:r>
            <a:r>
              <a:rPr lang="en-US">
                <a:latin typeface="Calibri" pitchFamily="34" charset="0"/>
                <a:cs typeface="Mitra" pitchFamily="2" charset="-78"/>
              </a:rPr>
              <a:t>10</a:t>
            </a:r>
            <a:r>
              <a:rPr lang="en-US" baseline="30000">
                <a:latin typeface="Calibri" pitchFamily="34" charset="0"/>
                <a:cs typeface="Mitra" pitchFamily="2" charset="-78"/>
              </a:rPr>
              <a:t>-12</a:t>
            </a:r>
            <a:r>
              <a:rPr lang="en-US">
                <a:latin typeface="Calibri" pitchFamily="34" charset="0"/>
                <a:cs typeface="Mitra" pitchFamily="2" charset="-78"/>
              </a:rPr>
              <a:t>S</a:t>
            </a:r>
            <a:r>
              <a:rPr lang="fa-IR">
                <a:latin typeface="Calibri" pitchFamily="34" charset="0"/>
                <a:cs typeface="Mitra" pitchFamily="2" charset="-78"/>
              </a:rPr>
              <a:t>   </a:t>
            </a:r>
          </a:p>
          <a:p>
            <a:pPr algn="r" rtl="1"/>
            <a:endParaRPr lang="fa-IR">
              <a:latin typeface="Calibri" pitchFamily="34" charset="0"/>
              <a:cs typeface="Mitra" pitchFamily="2" charset="-78"/>
            </a:endParaRPr>
          </a:p>
          <a:p>
            <a:pPr algn="r" rtl="1"/>
            <a:r>
              <a:rPr lang="fa-IR">
                <a:latin typeface="Calibri" pitchFamily="34" charset="0"/>
                <a:cs typeface="Mitra" pitchFamily="2" charset="-78"/>
              </a:rPr>
              <a:t>زمان لازم براي حرکت و جابجايي زنجيره اصلي (</a:t>
            </a:r>
            <a:r>
              <a:rPr lang="en-US">
                <a:latin typeface="Calibri" pitchFamily="34" charset="0"/>
                <a:cs typeface="Mitra" pitchFamily="2" charset="-78"/>
              </a:rPr>
              <a:t>back bone</a:t>
            </a:r>
            <a:r>
              <a:rPr lang="fa-IR">
                <a:latin typeface="Calibri" pitchFamily="34" charset="0"/>
                <a:cs typeface="Mitra" pitchFamily="2" charset="-78"/>
              </a:rPr>
              <a:t>)     </a:t>
            </a:r>
            <a:r>
              <a:rPr lang="en-US">
                <a:latin typeface="Calibri" pitchFamily="34" charset="0"/>
                <a:cs typeface="Mitra" pitchFamily="2" charset="-78"/>
              </a:rPr>
              <a:t>:</a:t>
            </a:r>
            <a:r>
              <a:rPr lang="fa-IR">
                <a:latin typeface="Calibri" pitchFamily="34" charset="0"/>
                <a:cs typeface="Mitra" pitchFamily="2" charset="-78"/>
              </a:rPr>
              <a:t>    نانو ثانيه </a:t>
            </a:r>
            <a:r>
              <a:rPr lang="en-US">
                <a:latin typeface="Calibri" pitchFamily="34" charset="0"/>
                <a:cs typeface="Mitra" pitchFamily="2" charset="-78"/>
              </a:rPr>
              <a:t>10</a:t>
            </a:r>
            <a:r>
              <a:rPr lang="en-US" baseline="30000">
                <a:latin typeface="Calibri" pitchFamily="34" charset="0"/>
                <a:cs typeface="Mitra" pitchFamily="2" charset="-78"/>
              </a:rPr>
              <a:t>-9</a:t>
            </a:r>
            <a:r>
              <a:rPr lang="en-US">
                <a:latin typeface="Calibri" pitchFamily="34" charset="0"/>
                <a:cs typeface="Mitra" pitchFamily="2" charset="-78"/>
              </a:rPr>
              <a:t>S</a:t>
            </a:r>
            <a:r>
              <a:rPr lang="fa-IR">
                <a:latin typeface="Calibri" pitchFamily="34" charset="0"/>
                <a:cs typeface="Mitra" pitchFamily="2" charset="-78"/>
              </a:rPr>
              <a:t> تا ميکروثانيه </a:t>
            </a:r>
            <a:r>
              <a:rPr lang="en-US">
                <a:latin typeface="Calibri" pitchFamily="34" charset="0"/>
                <a:cs typeface="Mitra" pitchFamily="2" charset="-78"/>
              </a:rPr>
              <a:t>10</a:t>
            </a:r>
            <a:r>
              <a:rPr lang="en-US" baseline="30000">
                <a:latin typeface="Calibri" pitchFamily="34" charset="0"/>
                <a:cs typeface="Mitra" pitchFamily="2" charset="-78"/>
              </a:rPr>
              <a:t>-6</a:t>
            </a:r>
            <a:r>
              <a:rPr lang="en-US">
                <a:latin typeface="Calibri" pitchFamily="34" charset="0"/>
                <a:cs typeface="Mitra" pitchFamily="2" charset="-78"/>
              </a:rPr>
              <a:t>S</a:t>
            </a:r>
            <a:r>
              <a:rPr lang="fa-IR">
                <a:latin typeface="Calibri" pitchFamily="34" charset="0"/>
                <a:cs typeface="Mitra" pitchFamily="2" charset="-78"/>
              </a:rPr>
              <a:t> </a:t>
            </a:r>
          </a:p>
          <a:p>
            <a:pPr algn="r" rtl="1"/>
            <a:r>
              <a:rPr lang="fa-IR">
                <a:latin typeface="Calibri" pitchFamily="34" charset="0"/>
                <a:cs typeface="Mitra" pitchFamily="2" charset="-78"/>
              </a:rPr>
              <a:t>زمان لازم براي تا خوردن پروتئين       </a:t>
            </a:r>
            <a:r>
              <a:rPr lang="en-US">
                <a:latin typeface="Calibri" pitchFamily="34" charset="0"/>
                <a:cs typeface="Mitra" pitchFamily="2" charset="-78"/>
              </a:rPr>
              <a:t>:</a:t>
            </a:r>
            <a:r>
              <a:rPr lang="fa-IR">
                <a:latin typeface="Calibri" pitchFamily="34" charset="0"/>
                <a:cs typeface="Mitra" pitchFamily="2" charset="-78"/>
              </a:rPr>
              <a:t>     ميکروثانيه و بيشتر </a:t>
            </a:r>
            <a:endParaRPr lang="en-US">
              <a:latin typeface="Calibri" pitchFamily="34" charset="0"/>
              <a:cs typeface="Mitra" pitchFamily="2" charset="-78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778668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151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79048-4DBA-474E-87B0-BF90B0C4F383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57912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E4B49D-57A5-486F-9C73-E489CDBA566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2228" name="TextBox 5"/>
          <p:cNvSpPr txBox="1">
            <a:spLocks noChangeArrowheads="1"/>
          </p:cNvSpPr>
          <p:nvPr/>
        </p:nvSpPr>
        <p:spPr bwMode="auto">
          <a:xfrm>
            <a:off x="5715000" y="685800"/>
            <a:ext cx="302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الگوريتم هاي جمع بندي معادله حرکت</a:t>
            </a:r>
            <a:endParaRPr lang="en-US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3295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848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38290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768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800A64-B310-48EB-8CB9-F2F0C6AA255A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495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A09A29-83F3-4B86-93BF-39F680846D2D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0165B0-0E7B-4E18-AB5E-80910185340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04800" y="428625"/>
            <a:ext cx="85486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>
                <a:latin typeface="Calibri" pitchFamily="34" charset="0"/>
                <a:cs typeface="Lotus" pitchFamily="2" charset="-78"/>
              </a:rPr>
              <a:t>مدل</a:t>
            </a:r>
            <a:r>
              <a:rPr lang="fa-IR">
                <a:latin typeface="Calibri" pitchFamily="34" charset="0"/>
                <a:cs typeface="Lotus" pitchFamily="2" charset="-78"/>
              </a:rPr>
              <a:t> : يک زير مجموعه يا زير سيستم از سيستم اصلي که ساده تر از سيستمي است که از آن الگو مي گيردو باعث درک بهتر از آن و پيشگويي خواص ورفتار آن سامانه مي شود.</a:t>
            </a:r>
          </a:p>
          <a:p>
            <a:pPr algn="r" rtl="1"/>
            <a:r>
              <a:rPr lang="fa-IR">
                <a:latin typeface="Calibri" pitchFamily="34" charset="0"/>
                <a:cs typeface="Lotus" pitchFamily="2" charset="-78"/>
              </a:rPr>
              <a:t>مدل سازي مولکولي: تقليد رفتار يک مولکول در غالب رياضي و فيزيک</a:t>
            </a:r>
          </a:p>
          <a:p>
            <a:pPr algn="r" rtl="1"/>
            <a:endParaRPr lang="en-US">
              <a:latin typeface="Calibri" pitchFamily="34" charset="0"/>
              <a:cs typeface="Lotus" pitchFamily="2" charset="-78"/>
            </a:endParaRPr>
          </a:p>
        </p:txBody>
      </p: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3352800" y="1447800"/>
            <a:ext cx="5343525" cy="3143250"/>
            <a:chOff x="857486" y="1428736"/>
            <a:chExt cx="7410210" cy="4038600"/>
          </a:xfrm>
        </p:grpSpPr>
        <p:grpSp>
          <p:nvGrpSpPr>
            <p:cNvPr id="20489" name="Group 14"/>
            <p:cNvGrpSpPr>
              <a:grpSpLocks/>
            </p:cNvGrpSpPr>
            <p:nvPr/>
          </p:nvGrpSpPr>
          <p:grpSpPr bwMode="auto">
            <a:xfrm>
              <a:off x="857486" y="1428736"/>
              <a:ext cx="7410210" cy="4038600"/>
              <a:chOff x="571734" y="1357298"/>
              <a:chExt cx="7410210" cy="4038600"/>
            </a:xfrm>
          </p:grpSpPr>
          <p:grpSp>
            <p:nvGrpSpPr>
              <p:cNvPr id="20491" name="Group 18"/>
              <p:cNvGrpSpPr>
                <a:grpSpLocks/>
              </p:cNvGrpSpPr>
              <p:nvPr/>
            </p:nvGrpSpPr>
            <p:grpSpPr bwMode="auto">
              <a:xfrm>
                <a:off x="571734" y="1357298"/>
                <a:ext cx="7410210" cy="4038600"/>
                <a:chOff x="138" y="1104"/>
                <a:chExt cx="5622" cy="2544"/>
              </a:xfrm>
            </p:grpSpPr>
            <p:pic>
              <p:nvPicPr>
                <p:cNvPr id="20493" name="Picture 6" descr="HM00361_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38" y="1644"/>
                  <a:ext cx="1737" cy="16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0494" name="Group 7"/>
                <p:cNvGrpSpPr>
                  <a:grpSpLocks/>
                </p:cNvGrpSpPr>
                <p:nvPr/>
              </p:nvGrpSpPr>
              <p:grpSpPr bwMode="auto">
                <a:xfrm>
                  <a:off x="1260" y="1104"/>
                  <a:ext cx="3110" cy="864"/>
                  <a:chOff x="1344" y="1152"/>
                  <a:chExt cx="3216" cy="864"/>
                </a:xfrm>
              </p:grpSpPr>
              <p:sp>
                <p:nvSpPr>
                  <p:cNvPr id="20498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536"/>
                    <a:ext cx="1728" cy="480"/>
                  </a:xfrm>
                  <a:custGeom>
                    <a:avLst/>
                    <a:gdLst>
                      <a:gd name="T0" fmla="*/ 6 w 21600"/>
                      <a:gd name="T1" fmla="*/ 0 h 21600"/>
                      <a:gd name="T2" fmla="*/ 1 w 21600"/>
                      <a:gd name="T3" fmla="*/ 0 h 21600"/>
                      <a:gd name="T4" fmla="*/ 6 w 21600"/>
                      <a:gd name="T5" fmla="*/ 0 h 21600"/>
                      <a:gd name="T6" fmla="*/ 12 w 21600"/>
                      <a:gd name="T7" fmla="*/ 0 h 21600"/>
                      <a:gd name="T8" fmla="*/ 10 w 21600"/>
                      <a:gd name="T9" fmla="*/ 0 h 21600"/>
                      <a:gd name="T10" fmla="*/ 7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63 w 21600"/>
                      <a:gd name="T19" fmla="*/ 3150 h 21600"/>
                      <a:gd name="T20" fmla="*/ 18438 w 21600"/>
                      <a:gd name="T21" fmla="*/ 1845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6200" y="10800"/>
                        </a:moveTo>
                        <a:cubicBezTo>
                          <a:pt x="16200" y="7817"/>
                          <a:pt x="13782" y="5400"/>
                          <a:pt x="10800" y="5400"/>
                        </a:cubicBezTo>
                        <a:cubicBezTo>
                          <a:pt x="7817" y="5400"/>
                          <a:pt x="5400" y="7817"/>
                          <a:pt x="540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599" y="4835"/>
                          <a:pt x="21600" y="10799"/>
                        </a:cubicBezTo>
                        <a:lnTo>
                          <a:pt x="21600" y="10800"/>
                        </a:lnTo>
                        <a:lnTo>
                          <a:pt x="24300" y="10800"/>
                        </a:lnTo>
                        <a:lnTo>
                          <a:pt x="18900" y="16200"/>
                        </a:lnTo>
                        <a:lnTo>
                          <a:pt x="13500" y="10800"/>
                        </a:lnTo>
                        <a:lnTo>
                          <a:pt x="16200" y="108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a-IR">
                      <a:latin typeface="Calibri" pitchFamily="34" charset="0"/>
                    </a:endParaRPr>
                  </a:p>
                </p:txBody>
              </p:sp>
              <p:sp>
                <p:nvSpPr>
                  <p:cNvPr id="2049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1152"/>
                    <a:ext cx="3216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rtl="1">
                      <a:spcBef>
                        <a:spcPct val="50000"/>
                      </a:spcBef>
                    </a:pPr>
                    <a:endParaRPr lang="en-US" altLang="he-IL" sz="2800" b="1">
                      <a:solidFill>
                        <a:schemeClr val="bg1"/>
                      </a:solidFill>
                      <a:latin typeface="Times New Roman" pitchFamily="18" charset="0"/>
                      <a:ea typeface="Times New Roman (Hebrew)"/>
                      <a:cs typeface="Times New Roman (Hebrew)"/>
                    </a:endParaRPr>
                  </a:p>
                </p:txBody>
              </p:sp>
            </p:grpSp>
            <p:grpSp>
              <p:nvGrpSpPr>
                <p:cNvPr id="20495" name="Group 10"/>
                <p:cNvGrpSpPr>
                  <a:grpSpLocks/>
                </p:cNvGrpSpPr>
                <p:nvPr/>
              </p:nvGrpSpPr>
              <p:grpSpPr bwMode="auto">
                <a:xfrm>
                  <a:off x="3486" y="1666"/>
                  <a:ext cx="2274" cy="1982"/>
                  <a:chOff x="3408" y="1415"/>
                  <a:chExt cx="2352" cy="1982"/>
                </a:xfrm>
              </p:grpSpPr>
              <p:pic>
                <p:nvPicPr>
                  <p:cNvPr id="20496" name="Picture 11" descr="BS00580_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408" y="1415"/>
                    <a:ext cx="2352" cy="19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49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84" y="1728"/>
                    <a:ext cx="912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r" rtl="1">
                      <a:spcBef>
                        <a:spcPct val="50000"/>
                      </a:spcBef>
                    </a:pPr>
                    <a:endParaRPr lang="en-US" altLang="he-IL" sz="2800" b="1">
                      <a:latin typeface="Comic Sans MS" pitchFamily="66" charset="0"/>
                      <a:ea typeface="Times New Roman (Hebrew)"/>
                      <a:cs typeface="Times New Roman (Hebrew)"/>
                    </a:endParaRPr>
                  </a:p>
                </p:txBody>
              </p:sp>
            </p:grpSp>
          </p:grpSp>
          <p:sp>
            <p:nvSpPr>
              <p:cNvPr id="20492" name="AutoShape 3"/>
              <p:cNvSpPr>
                <a:spLocks noChangeArrowheads="1"/>
              </p:cNvSpPr>
              <p:nvPr/>
            </p:nvSpPr>
            <p:spPr bwMode="auto">
              <a:xfrm rot="-10796216">
                <a:off x="2857907" y="4215997"/>
                <a:ext cx="2142694" cy="762000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474162654 h 21600"/>
                  <a:gd name="T4" fmla="*/ 2147483647 w 21600"/>
                  <a:gd name="T5" fmla="*/ 237081327 h 21600"/>
                  <a:gd name="T6" fmla="*/ 2147483647 w 21600"/>
                  <a:gd name="T7" fmla="*/ 474162654 h 21600"/>
                  <a:gd name="T8" fmla="*/ 2147483647 w 21600"/>
                  <a:gd name="T9" fmla="*/ 711244052 h 21600"/>
                  <a:gd name="T10" fmla="*/ 2147483647 w 21600"/>
                  <a:gd name="T11" fmla="*/ 47416265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latin typeface="Calibri" pitchFamily="34" charset="0"/>
                </a:endParaRPr>
              </a:p>
            </p:txBody>
          </p:sp>
        </p:grpSp>
        <p:sp>
          <p:nvSpPr>
            <p:cNvPr id="20490" name="Rectangle 14"/>
            <p:cNvSpPr>
              <a:spLocks noChangeArrowheads="1"/>
            </p:cNvSpPr>
            <p:nvPr/>
          </p:nvSpPr>
          <p:spPr bwMode="auto">
            <a:xfrm>
              <a:off x="3921958" y="3386845"/>
              <a:ext cx="796925" cy="579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r" defTabSz="457200" rtl="1">
                <a:buClr>
                  <a:srgbClr val="3507F7"/>
                </a:buClr>
                <a:buSzPct val="100000"/>
                <a:buFont typeface="Mitra" pitchFamily="2" charset="-78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a-IR" sz="3200">
                  <a:solidFill>
                    <a:srgbClr val="FF3300"/>
                  </a:solidFill>
                  <a:latin typeface="Calibri" pitchFamily="34" charset="0"/>
                </a:rPr>
                <a:t>مدل</a:t>
              </a:r>
              <a:r>
                <a:rPr lang="en-GB" sz="3200">
                  <a:solidFill>
                    <a:srgbClr val="FFFFFF"/>
                  </a:solidFill>
                  <a:latin typeface="Mitra" pitchFamily="2" charset="-78"/>
                </a:rPr>
                <a:t> </a:t>
              </a:r>
            </a:p>
          </p:txBody>
        </p:sp>
      </p:grp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166688" y="4857750"/>
            <a:ext cx="87455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>
                <a:solidFill>
                  <a:srgbClr val="FF3300"/>
                </a:solidFill>
                <a:cs typeface="Lotus" pitchFamily="2" charset="-78"/>
              </a:rPr>
              <a:t>شبيه سازی</a:t>
            </a:r>
            <a:r>
              <a:rPr lang="fa-IR">
                <a:cs typeface="Lotus" pitchFamily="2" charset="-78"/>
              </a:rPr>
              <a:t> (هم رفتاري يا هم کرداري):در مطالعه پديده ها شرايطي (آزمايشگاهي يا رايانه اي) ايجاد مي کنيم که متناظر </a:t>
            </a:r>
          </a:p>
          <a:p>
            <a:pPr algn="r" rtl="1"/>
            <a:r>
              <a:rPr lang="fa-IR">
                <a:cs typeface="Lotus" pitchFamily="2" charset="-78"/>
              </a:rPr>
              <a:t>با شرايط طبيعي است، باشدمثلا مطالعه زندگي پنگوئن ها در شهرکرد، برخلاف مدل سازي ، شبيه سازي مي تواند پيچيده تر </a:t>
            </a:r>
          </a:p>
          <a:p>
            <a:pPr algn="r" rtl="1"/>
            <a:r>
              <a:rPr lang="fa-IR">
                <a:cs typeface="Lotus" pitchFamily="2" charset="-78"/>
              </a:rPr>
              <a:t>از سيستم مورد مطالعه باشد.</a:t>
            </a:r>
          </a:p>
          <a:p>
            <a:pPr algn="r" rtl="1"/>
            <a:r>
              <a:rPr lang="fa-IR">
                <a:cs typeface="Lotus" pitchFamily="2" charset="-78"/>
              </a:rPr>
              <a:t>متناظر يعني نظير به نظير </a:t>
            </a:r>
          </a:p>
          <a:p>
            <a:pPr algn="r" rtl="1"/>
            <a:r>
              <a:rPr lang="fa-IR">
                <a:cs typeface="Lotus" pitchFamily="2" charset="-78"/>
              </a:rPr>
              <a:t> </a:t>
            </a:r>
          </a:p>
        </p:txBody>
      </p:sp>
      <p:pic>
        <p:nvPicPr>
          <p:cNvPr id="20486" name="Picture 16" descr="scopi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6764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0" y="41148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400">
                <a:cs typeface="Lotus" pitchFamily="2" charset="-78"/>
              </a:rPr>
              <a:t>                           شبيه سازي يا مدل سازي</a:t>
            </a:r>
          </a:p>
          <a:p>
            <a:pPr algn="r" rtl="1"/>
            <a:r>
              <a:rPr lang="fa-IR" sz="1400">
                <a:cs typeface="Lotus" pitchFamily="2" charset="-78"/>
              </a:rPr>
              <a:t>مشاهده پذير ( ورودي ها)                       مشاهده پذير هاي ديگر( خروجي )      </a:t>
            </a:r>
            <a:endParaRPr lang="en-US" sz="140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2133600" y="4495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10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F3F93E-9C8C-4B10-93CA-2A0025D4A5F9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962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2886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E9DEC9-19CC-4C44-A6B3-B30EB4386C13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3829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79E32-4E09-471D-96EC-2FDFAC047C00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427038" y="820738"/>
            <a:ext cx="84153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هنگرد هاي ترموديناميکي:</a:t>
            </a:r>
          </a:p>
          <a:p>
            <a:pPr algn="r" rtl="1"/>
            <a:r>
              <a:rPr lang="fa-IR">
                <a:cs typeface="Lotus" pitchFamily="2" charset="-78"/>
              </a:rPr>
              <a:t>تمام خواص ترموديناميکي يک سامانه  تابع موقعيت اتم هاي آن و اندازه حرکت( سرعت) اتم هاي آن مولکول مي باشد</a:t>
            </a:r>
          </a:p>
          <a:p>
            <a:pPr algn="r" rtl="1"/>
            <a:r>
              <a:rPr lang="fa-IR">
                <a:cs typeface="Lotus" pitchFamily="2" charset="-78"/>
              </a:rPr>
              <a:t>فضاي فاز : فضاي چند بعدي که هر نقطه از آن يک موقعيت و سرعت خاص براي يکي از اتم هاي سامانه مي باشد.</a:t>
            </a:r>
          </a:p>
          <a:p>
            <a:pPr algn="r" rtl="1"/>
            <a:r>
              <a:rPr lang="fa-IR">
                <a:cs typeface="Lotus" pitchFamily="2" charset="-78"/>
              </a:rPr>
              <a:t>براي يک سامانه </a:t>
            </a:r>
            <a:r>
              <a:rPr lang="en-US">
                <a:cs typeface="Lotus" pitchFamily="2" charset="-78"/>
              </a:rPr>
              <a:t>N </a:t>
            </a:r>
            <a:r>
              <a:rPr lang="fa-IR">
                <a:cs typeface="Lotus" pitchFamily="2" charset="-78"/>
              </a:rPr>
              <a:t>اتمي فضاي فاز </a:t>
            </a:r>
            <a:r>
              <a:rPr lang="en-US">
                <a:cs typeface="Lotus" pitchFamily="2" charset="-78"/>
              </a:rPr>
              <a:t>N</a:t>
            </a:r>
            <a:r>
              <a:rPr lang="fa-IR"/>
              <a:t>6 </a:t>
            </a:r>
            <a:r>
              <a:rPr lang="fa-IR">
                <a:cs typeface="Lotus" pitchFamily="2" charset="-78"/>
              </a:rPr>
              <a:t>بعدي است. در ديناميک مولکولي از فضاي فاز نمونه برداري مي کنيم.</a:t>
            </a:r>
          </a:p>
          <a:p>
            <a:pPr algn="r" rtl="1"/>
            <a:r>
              <a:rPr lang="fa-IR">
                <a:cs typeface="Lotus" pitchFamily="2" charset="-78"/>
              </a:rPr>
              <a:t>هنگردهاي آماري متداول:</a:t>
            </a:r>
          </a:p>
          <a:p>
            <a:pPr algn="r" rtl="1"/>
            <a:r>
              <a:rPr lang="fa-IR">
                <a:cs typeface="Lotus" pitchFamily="2" charset="-78"/>
              </a:rPr>
              <a:t>کانوني کوچک ( بندادي) طا کانونيکال:   </a:t>
            </a:r>
            <a:r>
              <a:rPr lang="en-US">
                <a:cs typeface="Lotus" pitchFamily="2" charset="-78"/>
              </a:rPr>
              <a:t>NVE</a:t>
            </a:r>
            <a:r>
              <a:rPr lang="fa-IR">
                <a:cs typeface="Lotus" pitchFamily="2" charset="-78"/>
              </a:rPr>
              <a:t> </a:t>
            </a:r>
          </a:p>
          <a:p>
            <a:pPr algn="r" rtl="1"/>
            <a:r>
              <a:rPr lang="fa-IR">
                <a:cs typeface="Lotus" pitchFamily="2" charset="-78"/>
              </a:rPr>
              <a:t>2- کانوني:  </a:t>
            </a:r>
            <a:r>
              <a:rPr lang="en-US">
                <a:cs typeface="Lotus" pitchFamily="2" charset="-78"/>
              </a:rPr>
              <a:t>NVT</a:t>
            </a:r>
            <a:endParaRPr lang="fa-IR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3- هم دما –هم فشار : </a:t>
            </a:r>
            <a:r>
              <a:rPr lang="en-US">
                <a:cs typeface="Lotus" pitchFamily="2" charset="-78"/>
              </a:rPr>
              <a:t>NPT</a:t>
            </a:r>
            <a:endParaRPr lang="fa-IR">
              <a:cs typeface="Lotus" pitchFamily="2" charset="-78"/>
            </a:endParaRPr>
          </a:p>
          <a:p>
            <a:pPr algn="r" rtl="1"/>
            <a:r>
              <a:rPr lang="fa-IR">
                <a:cs typeface="Lotus" pitchFamily="2" charset="-78"/>
              </a:rPr>
              <a:t>4- کانوني بزرگ : </a:t>
            </a:r>
            <a:r>
              <a:rPr lang="en-US"/>
              <a:t>µVT</a:t>
            </a:r>
          </a:p>
          <a:p>
            <a:pPr algn="r" rtl="1"/>
            <a:endParaRPr lang="fa-IR">
              <a:cs typeface="Lotus" pitchFamily="2" charset="-78"/>
            </a:endParaRPr>
          </a:p>
          <a:p>
            <a:pPr algn="r" rtl="1"/>
            <a:endParaRPr lang="en-US">
              <a:cs typeface="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A3637-57A8-4024-AE1B-9254C60C233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6553200" y="381000"/>
            <a:ext cx="188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هنگردهاي ترموديناميکي</a:t>
            </a:r>
            <a:endParaRPr lang="en-US">
              <a:cs typeface="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81C166-CD72-4B4B-B2D3-FC2FFA74645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6705600" y="914400"/>
            <a:ext cx="2065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 يا ترموستات حمام دمايي</a:t>
            </a:r>
            <a:endParaRPr lang="en-US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EF331-FD6B-4BD2-ADBB-34CE1E080CC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7315200" y="914400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حمام فشار </a:t>
            </a:r>
            <a:endParaRPr lang="en-US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815BA-B35D-4AE8-97E0-90FB9A1E697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88" y="142875"/>
            <a:ext cx="84296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defRPr/>
            </a:pPr>
            <a:r>
              <a:rPr lang="fa-IR" sz="48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fa-IR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Lotus" pitchFamily="2" charset="-78"/>
              </a:rPr>
              <a:t>شرايط مرزی دوره اي :</a:t>
            </a:r>
            <a:r>
              <a:rPr lang="fa-IR" sz="48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Lotus" pitchFamily="2" charset="-78"/>
              </a:rPr>
              <a:t/>
            </a:r>
            <a:br>
              <a:rPr lang="fa-IR" sz="48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cs typeface="Lotus" pitchFamily="2" charset="-78"/>
              </a:rPr>
            </a:br>
            <a:endParaRPr lang="en-US" sz="4800" b="1" kern="0" dirty="0">
              <a:latin typeface="+mn-lt"/>
              <a:cs typeface="Lotus" pitchFamily="2" charset="-78"/>
            </a:endParaRP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571500" y="1000125"/>
            <a:ext cx="8001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برای از بين بردن اثر سطح و ثابت نگه داشتن کميت هااز شرايط مرزی دوره ای استفاده می کنيم:</a:t>
            </a:r>
          </a:p>
          <a:p>
            <a:pPr algn="r" rtl="1"/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سامانه را شامل جعبه اصلی و جعبه تصويری درنظر می گيريم. موقعيت هر ذره در جعبه اصلی برابر با:</a:t>
            </a:r>
          </a:p>
          <a:p>
            <a:pPr algn="r" rtl="1"/>
            <a:r>
              <a:rPr lang="en-US" sz="2000" b="1" i="1">
                <a:solidFill>
                  <a:srgbClr val="00B0F0"/>
                </a:solidFill>
                <a:cs typeface="Lotus" pitchFamily="2" charset="-78"/>
              </a:rPr>
              <a:t>             </a:t>
            </a:r>
            <a:r>
              <a:rPr lang="en-US" sz="2000" b="1" i="1">
                <a:solidFill>
                  <a:srgbClr val="002060"/>
                </a:solidFill>
                <a:cs typeface="Lotus" pitchFamily="2" charset="-78"/>
              </a:rPr>
              <a:t>r0(k) = r(k)+mL          </a:t>
            </a:r>
            <a:r>
              <a:rPr lang="fa-IR" sz="2000" b="1" i="1">
                <a:solidFill>
                  <a:srgbClr val="002060"/>
                </a:solidFill>
                <a:cs typeface="Lotus" pitchFamily="2" charset="-78"/>
              </a:rPr>
              <a:t> </a:t>
            </a:r>
          </a:p>
          <a:p>
            <a:pPr algn="r" rtl="1"/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                                                          </a:t>
            </a:r>
          </a:p>
          <a:p>
            <a:pPr algn="r" rtl="1"/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 </a:t>
            </a:r>
            <a:r>
              <a:rPr lang="fa-IR" sz="2000" b="1" i="1">
                <a:solidFill>
                  <a:srgbClr val="0070C0"/>
                </a:solidFill>
                <a:cs typeface="Lotus" pitchFamily="2" charset="-78"/>
              </a:rPr>
              <a:t>مکا ن ذرات </a:t>
            </a:r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جعبه</a:t>
            </a:r>
            <a:r>
              <a:rPr lang="fa-IR" sz="2000" b="1" i="1">
                <a:solidFill>
                  <a:srgbClr val="0070C0"/>
                </a:solidFill>
                <a:cs typeface="Lotus" pitchFamily="2" charset="-78"/>
              </a:rPr>
              <a:t> تصويری</a:t>
            </a:r>
          </a:p>
          <a:p>
            <a:pPr algn="r" rtl="1"/>
            <a:r>
              <a:rPr lang="fa-IR" sz="2000" b="1" i="1">
                <a:solidFill>
                  <a:srgbClr val="0070C0"/>
                </a:solidFill>
                <a:cs typeface="Lotus" pitchFamily="2" charset="-78"/>
              </a:rPr>
              <a:t>  شماره </a:t>
            </a:r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جعبه</a:t>
            </a:r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 </a:t>
            </a:r>
            <a:r>
              <a:rPr lang="fa-IR" sz="2000" b="1" i="1">
                <a:solidFill>
                  <a:srgbClr val="0070C0"/>
                </a:solidFill>
                <a:cs typeface="Lotus" pitchFamily="2" charset="-78"/>
              </a:rPr>
              <a:t>طول </a:t>
            </a:r>
            <a:r>
              <a:rPr lang="fa-IR" sz="2000" b="1" i="1">
                <a:solidFill>
                  <a:srgbClr val="7030A0"/>
                </a:solidFill>
                <a:cs typeface="Lotus" pitchFamily="2" charset="-78"/>
              </a:rPr>
              <a:t>جعبه</a:t>
            </a:r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  <a:p>
            <a:pPr algn="r" rtl="1"/>
            <a:endParaRPr lang="fa-IR" sz="2000" b="1" i="1">
              <a:solidFill>
                <a:srgbClr val="0070C0"/>
              </a:solidFill>
              <a:cs typeface="Lotus" pitchFamily="2" charset="-78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49530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571500"/>
            <a:ext cx="8572500" cy="6286500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sz="2800" smtClean="0"/>
              <a:t> </a:t>
            </a:r>
            <a:r>
              <a:rPr lang="fa-IR" sz="2800" smtClean="0">
                <a:solidFill>
                  <a:srgbClr val="72BFC5"/>
                </a:solidFill>
              </a:rPr>
              <a:t>نیروی کوتاه برد: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7030A0"/>
                </a:solidFill>
              </a:rPr>
              <a:t>برای کاهش تعداد بر هم کنش نیروی کوتاه، می توان از سه روش  استفاده کرد</a:t>
            </a:r>
            <a:r>
              <a:rPr lang="fa-IR" sz="2000" smtClean="0">
                <a:solidFill>
                  <a:srgbClr val="7030A0"/>
                </a:solidFill>
                <a:sym typeface="Wingdings 2" pitchFamily="18" charset="2"/>
              </a:rPr>
              <a:t>:</a:t>
            </a:r>
          </a:p>
          <a:p>
            <a:pPr algn="r" rtl="1" eaLnBrk="1" hangingPunct="1"/>
            <a:endParaRPr lang="fa-IR" sz="2000" smtClean="0">
              <a:sym typeface="Wingdings 2" pitchFamily="18" charset="2"/>
            </a:endParaRP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00B0F0"/>
                </a:solidFill>
                <a:sym typeface="Wingdings 2" pitchFamily="18" charset="2"/>
              </a:rPr>
              <a:t>   1) تقریب قطع مکعبی: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7030A0"/>
                </a:solidFill>
                <a:sym typeface="Wingdings 2" pitchFamily="18" charset="2"/>
              </a:rPr>
              <a:t>     در اطراف هر ذره یاخته اصلی مکعب قطعی به طول مشخص قرار داده می شود.</a:t>
            </a:r>
            <a:r>
              <a:rPr lang="en-US" sz="2000" smtClean="0">
                <a:solidFill>
                  <a:srgbClr val="7030A0"/>
                </a:solidFill>
                <a:sym typeface="Wingdings 2" pitchFamily="18" charset="2"/>
              </a:rPr>
              <a:t> </a:t>
            </a:r>
            <a:r>
              <a:rPr lang="fa-IR" sz="2000" smtClean="0">
                <a:solidFill>
                  <a:srgbClr val="7030A0"/>
                </a:solidFill>
                <a:sym typeface="Wingdings 2" pitchFamily="18" charset="2"/>
              </a:rPr>
              <a:t>تعدادکل برهم کنش ها= </a:t>
            </a:r>
            <a:r>
              <a:rPr lang="en-US" sz="2000" smtClean="0">
                <a:solidFill>
                  <a:srgbClr val="7030A0"/>
                </a:solidFill>
                <a:sym typeface="Wingdings 2" pitchFamily="18" charset="2"/>
              </a:rPr>
              <a:t>N(N-1)/2</a:t>
            </a:r>
            <a:endParaRPr lang="fa-IR" sz="2000" smtClean="0">
              <a:solidFill>
                <a:srgbClr val="7030A0"/>
              </a:solidFill>
              <a:sym typeface="Wingdings 2" pitchFamily="18" charset="2"/>
            </a:endParaRPr>
          </a:p>
          <a:p>
            <a:pPr algn="r" rtl="1" eaLnBrk="1" hangingPunct="1">
              <a:buFontTx/>
              <a:buNone/>
            </a:pPr>
            <a:endParaRPr lang="fa-IR" sz="2000" smtClean="0">
              <a:solidFill>
                <a:srgbClr val="7030A0"/>
              </a:solidFill>
              <a:sym typeface="Wingdings 2" pitchFamily="18" charset="2"/>
            </a:endParaRP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00B0F0"/>
                </a:solidFill>
              </a:rPr>
              <a:t>                                    2) تقریب قطع کروی: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7030A0"/>
                </a:solidFill>
              </a:rPr>
              <a:t>                                     در اطراف هر ذره در یاخته اصلی کره ای به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7030A0"/>
                </a:solidFill>
              </a:rPr>
              <a:t>                                     شعاع قطع در نظرميگيريم.  تعداد برهم کنش ها                                                           ف                              فاکتور</a:t>
            </a:r>
            <a:r>
              <a:rPr lang="fa-IR" sz="2000" smtClean="0">
                <a:solidFill>
                  <a:srgbClr val="7030A0"/>
                </a:solidFill>
                <a:sym typeface="Wingdings 2" pitchFamily="18" charset="2"/>
              </a:rPr>
              <a:t></a:t>
            </a:r>
            <a:r>
              <a:rPr lang="fa-IR" sz="2000" smtClean="0">
                <a:solidFill>
                  <a:srgbClr val="7030A0"/>
                </a:solidFill>
              </a:rPr>
              <a:t>3^</a:t>
            </a:r>
            <a:r>
              <a:rPr lang="en-US" sz="2000" smtClean="0">
                <a:solidFill>
                  <a:srgbClr val="7030A0"/>
                </a:solidFill>
              </a:rPr>
              <a:t>l)</a:t>
            </a:r>
            <a:r>
              <a:rPr lang="fa-IR" sz="2000" smtClean="0">
                <a:solidFill>
                  <a:srgbClr val="7030A0"/>
                </a:solidFill>
              </a:rPr>
              <a:t>/</a:t>
            </a:r>
            <a:r>
              <a:rPr lang="fa-IR" sz="2000" smtClean="0">
                <a:solidFill>
                  <a:srgbClr val="7030A0"/>
                </a:solidFill>
                <a:sym typeface="Wingdings 2" pitchFamily="18" charset="2"/>
              </a:rPr>
              <a:t></a:t>
            </a:r>
            <a:r>
              <a:rPr lang="en-US" sz="2000" smtClean="0">
                <a:solidFill>
                  <a:srgbClr val="7030A0"/>
                </a:solidFill>
                <a:sym typeface="Wingdings 2" pitchFamily="18" charset="2"/>
              </a:rPr>
              <a:t>(r</a:t>
            </a:r>
            <a:r>
              <a:rPr lang="fa-IR" sz="2000" smtClean="0">
                <a:solidFill>
                  <a:srgbClr val="7030A0"/>
                </a:solidFill>
              </a:rPr>
              <a:t>4/3 کاهش می یابد. </a:t>
            </a:r>
            <a:endParaRPr lang="fa-IR" sz="2000" smtClean="0">
              <a:solidFill>
                <a:srgbClr val="00B0F0"/>
              </a:solidFill>
            </a:endParaRPr>
          </a:p>
          <a:p>
            <a:pPr algn="r" rtl="1" eaLnBrk="1" hangingPunct="1">
              <a:buFont typeface="2  Nazanin" pitchFamily="2" charset="-78"/>
              <a:buChar char="ü"/>
            </a:pPr>
            <a:endParaRPr lang="fa-IR" sz="2000" smtClean="0">
              <a:sym typeface="Wingdings 2" pitchFamily="18" charset="2"/>
            </a:endParaRPr>
          </a:p>
          <a:p>
            <a:pPr algn="r" rtl="1" eaLnBrk="1" hangingPunct="1"/>
            <a:endParaRPr lang="fa-IR" sz="2000" smtClean="0">
              <a:sym typeface="Wingdings 2" pitchFamily="18" charset="2"/>
            </a:endParaRPr>
          </a:p>
          <a:p>
            <a:pPr algn="r" rtl="1" eaLnBrk="1" hangingPunct="1">
              <a:buFontTx/>
              <a:buNone/>
            </a:pPr>
            <a:endParaRPr lang="en-US" sz="2000" smtClean="0"/>
          </a:p>
          <a:p>
            <a:pPr algn="r" rtl="1" eaLnBrk="1" hangingPunct="1">
              <a:buFontTx/>
              <a:buNone/>
            </a:pPr>
            <a:endParaRPr lang="en-US" sz="2000" smtClean="0">
              <a:solidFill>
                <a:srgbClr val="72BFC5"/>
              </a:solidFill>
            </a:endParaRPr>
          </a:p>
        </p:txBody>
      </p:sp>
      <p:pic>
        <p:nvPicPr>
          <p:cNvPr id="63491" name="Picture 9" descr="Simulations of water molecules confined between carbon graphite sheets and carbon nanotubes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500313"/>
            <a:ext cx="16430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313" y="2857500"/>
            <a:ext cx="8572500" cy="4000500"/>
          </a:xfrm>
        </p:spPr>
        <p:txBody>
          <a:bodyPr>
            <a:noAutofit/>
          </a:bodyPr>
          <a:lstStyle/>
          <a:p>
            <a:pPr algn="r" rtl="1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 U(r)-</a:t>
            </a:r>
            <a:r>
              <a:rPr lang="en-US" sz="2000" dirty="0" err="1" smtClean="0">
                <a:solidFill>
                  <a:srgbClr val="002060"/>
                </a:solidFill>
              </a:rPr>
              <a:t>Uc</a:t>
            </a:r>
            <a:r>
              <a:rPr lang="en-US" sz="2000" dirty="0" smtClean="0">
                <a:solidFill>
                  <a:srgbClr val="002060"/>
                </a:solidFill>
              </a:rPr>
              <a:t>                         r&lt;</a:t>
            </a:r>
            <a:r>
              <a:rPr lang="en-US" sz="2000" dirty="0" err="1" smtClean="0">
                <a:solidFill>
                  <a:srgbClr val="002060"/>
                </a:solidFill>
              </a:rPr>
              <a:t>rc</a:t>
            </a:r>
            <a:r>
              <a:rPr lang="en-US" sz="2000" dirty="0" smtClean="0">
                <a:solidFill>
                  <a:srgbClr val="002060"/>
                </a:solidFill>
              </a:rPr>
              <a:t>                                                                  </a:t>
            </a:r>
          </a:p>
          <a:p>
            <a:pPr algn="r" rtl="1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U(r)=                                                                                                                   </a:t>
            </a:r>
          </a:p>
          <a:p>
            <a:pPr algn="r" rtl="1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0                                    r&gt;</a:t>
            </a:r>
            <a:r>
              <a:rPr lang="en-US" sz="2000" dirty="0" err="1" smtClean="0">
                <a:solidFill>
                  <a:srgbClr val="002060"/>
                </a:solidFill>
              </a:rPr>
              <a:t>rc</a:t>
            </a:r>
            <a:r>
              <a:rPr lang="en-US" sz="2000" dirty="0" smtClean="0">
                <a:solidFill>
                  <a:srgbClr val="002060"/>
                </a:solidFill>
              </a:rPr>
              <a:t>                                                                  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000" b="1" i="1" dirty="0" smtClean="0">
                <a:solidFill>
                  <a:srgbClr val="7030A0"/>
                </a:solidFill>
              </a:rPr>
              <a:t>                                       </a:t>
            </a:r>
          </a:p>
          <a:p>
            <a:pPr algn="r" rtl="1" eaLnBrk="1" hangingPunct="1">
              <a:buFontTx/>
              <a:buNone/>
              <a:defRPr/>
            </a:pPr>
            <a:r>
              <a:rPr lang="fa-IR" sz="2000" b="1" i="1" dirty="0" smtClean="0">
                <a:solidFill>
                  <a:srgbClr val="7030A0"/>
                </a:solidFill>
              </a:rPr>
              <a:t>                                          وبرای جلوگیری از ناپیوستگی نیرو درشعاع قطع از تابع زیر             ا                                         استفاده می کنیم.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pPr algn="r" rtl="1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U(r)-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Uc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–(du(r)/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)(r-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    r&lt;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rc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 rtl="1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F(r)=   </a:t>
            </a:r>
          </a:p>
          <a:p>
            <a:pPr algn="r" rtl="1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         0                                       r&gt;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</a:p>
          <a:p>
            <a:pPr algn="r" rtl="1" eaLnBrk="1" hangingPunct="1">
              <a:defRPr/>
            </a:pPr>
            <a:endParaRPr lang="en-US" sz="2000" dirty="0" smtClean="0"/>
          </a:p>
          <a:p>
            <a:pPr algn="r" rtl="1" eaLnBrk="1" hangingPunct="1">
              <a:buFontTx/>
              <a:buNone/>
              <a:defRPr/>
            </a:pPr>
            <a:endParaRPr lang="en-US" sz="2000" b="1" dirty="0" smtClean="0">
              <a:solidFill>
                <a:srgbClr val="00B0F0"/>
              </a:solidFill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285750" y="500063"/>
            <a:ext cx="85010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>
                <a:solidFill>
                  <a:srgbClr val="00B0F0"/>
                </a:solidFill>
              </a:rPr>
              <a:t>3) تقریب کنش با نزدیکترین همسایه یا تقریب بر هم کنشهای تصویری کمینه:</a:t>
            </a:r>
          </a:p>
          <a:p>
            <a:pPr algn="r" rtl="1"/>
            <a:r>
              <a:rPr lang="en-US">
                <a:solidFill>
                  <a:srgbClr val="7030A0"/>
                </a:solidFill>
              </a:rPr>
              <a:t> </a:t>
            </a:r>
            <a:r>
              <a:rPr lang="fa-IR">
                <a:solidFill>
                  <a:srgbClr val="7030A0"/>
                </a:solidFill>
              </a:rPr>
              <a:t>ذره دریاخته اصلی تنها با نزدیکتری ذره تصویرش و یا ذره ها در یاخته خود بر هم کنش داده می شود.</a:t>
            </a:r>
            <a:endParaRPr lang="en-US">
              <a:solidFill>
                <a:srgbClr val="7030A0"/>
              </a:solidFill>
            </a:endParaRPr>
          </a:p>
          <a:p>
            <a:pPr algn="r" rtl="1"/>
            <a:endParaRPr lang="fa-IR">
              <a:solidFill>
                <a:srgbClr val="666666"/>
              </a:solidFill>
            </a:endParaRPr>
          </a:p>
          <a:p>
            <a:pPr algn="r" rtl="1"/>
            <a:r>
              <a:rPr lang="fa-IR">
                <a:solidFill>
                  <a:srgbClr val="00B0F0"/>
                </a:solidFill>
              </a:rPr>
              <a:t>پتانسیل  انتقال یافته و پتانسیل نیرو- انتقال یافته:</a:t>
            </a:r>
          </a:p>
          <a:p>
            <a:pPr algn="r" rtl="1"/>
            <a:r>
              <a:rPr lang="fa-IR" sz="2000">
                <a:solidFill>
                  <a:srgbClr val="7030A0"/>
                </a:solidFill>
                <a:cs typeface="Lotus" pitchFamily="2" charset="-78"/>
              </a:rPr>
              <a:t>به دلیل ناپیوستگی پتانسیل در شعاع قطع از پتانسیل انتقال یافته استفاده می کنیم. </a:t>
            </a:r>
          </a:p>
          <a:p>
            <a:pPr algn="r" rtl="1"/>
            <a:endParaRPr lang="en-US">
              <a:cs typeface="Lotus" pitchFamily="2" charset="-78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500188" y="3000375"/>
            <a:ext cx="142875" cy="91440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500188" y="5143500"/>
            <a:ext cx="155575" cy="914400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41921A-C6BB-49A1-B765-ED58ED3C322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86963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/>
            <a:r>
              <a:rPr lang="fa-IR">
                <a:cs typeface="Lotus" pitchFamily="2" charset="-78"/>
              </a:rPr>
              <a:t>متناظر : دما ، فشار، تعداد متغير ها ، ... </a:t>
            </a:r>
          </a:p>
          <a:p>
            <a:pPr algn="justLow" rtl="1"/>
            <a:endParaRPr lang="fa-IR">
              <a:cs typeface="Lotus" pitchFamily="2" charset="-78"/>
            </a:endParaRPr>
          </a:p>
          <a:p>
            <a:pPr algn="justLow" rtl="1"/>
            <a:endParaRPr lang="fa-IR">
              <a:cs typeface="Lotus" pitchFamily="2" charset="-78"/>
            </a:endParaRPr>
          </a:p>
          <a:p>
            <a:pPr algn="justLow" rtl="1"/>
            <a:r>
              <a:rPr lang="fa-IR">
                <a:cs typeface="Lotus" pitchFamily="2" charset="-78"/>
              </a:rPr>
              <a:t>اطلاعات حاصل از شبيه سازي هم از لحاظ تحقيقاتي و هم از لحاظ صنعتي سودمند اند زيرا انجام آزمايش هاي تجربي در </a:t>
            </a:r>
          </a:p>
          <a:p>
            <a:pPr algn="justLow" rtl="1"/>
            <a:r>
              <a:rPr lang="fa-IR">
                <a:cs typeface="Lotus" pitchFamily="2" charset="-78"/>
              </a:rPr>
              <a:t>آن شرايط شبيه سازي شده يا غير ممکن است يا هزينه بر است.</a:t>
            </a:r>
          </a:p>
          <a:p>
            <a:pPr algn="justLow" rtl="1"/>
            <a:r>
              <a:rPr lang="fa-IR">
                <a:cs typeface="Lotus" pitchFamily="2" charset="-78"/>
              </a:rPr>
              <a:t>تعداد بسيار زيادي از پديده ها را از مقياس اتمي تا مقياس کهکشان مي توان با شبيه سازي مطالعه کرد.</a:t>
            </a:r>
          </a:p>
          <a:p>
            <a:pPr algn="justLow" rtl="1"/>
            <a:endParaRPr lang="fa-IR">
              <a:cs typeface="Lotus" pitchFamily="2" charset="-78"/>
            </a:endParaRPr>
          </a:p>
          <a:p>
            <a:pPr algn="justLow" rtl="1"/>
            <a:r>
              <a:rPr lang="fa-IR">
                <a:cs typeface="Lotus" pitchFamily="2" charset="-78"/>
              </a:rPr>
              <a:t>براي شبيه سازي مولکولي سيستم مورد مطالعه ابتدا براي آن مدلي پيشنهاد مي کنيم و مشاهده پذير هاي آن انتخاب مي شود</a:t>
            </a:r>
          </a:p>
          <a:p>
            <a:pPr algn="justLow" rtl="1"/>
            <a:r>
              <a:rPr lang="fa-IR">
                <a:cs typeface="Lotus" pitchFamily="2" charset="-78"/>
              </a:rPr>
              <a:t> سپس  شبيه سازي انجام مي شود تا پيکر بندی های مختلف از يک سيستم يا مولکول را توليد مي کنيم  و ويژگي هاي </a:t>
            </a:r>
          </a:p>
          <a:p>
            <a:pPr algn="justLow" rtl="1"/>
            <a:r>
              <a:rPr lang="fa-IR">
                <a:cs typeface="Lotus" pitchFamily="2" charset="-78"/>
              </a:rPr>
              <a:t>ميکروسکوپي يک سامانه ( مثل جرم اتم ها ، برهم کنش هاي اتم ها ، ساختار  هندسي مولکول و ... ) را به خواص </a:t>
            </a:r>
          </a:p>
          <a:p>
            <a:pPr algn="justLow" rtl="1"/>
            <a:r>
              <a:rPr lang="fa-IR">
                <a:cs typeface="Lotus" pitchFamily="2" charset="-78"/>
              </a:rPr>
              <a:t>ماکروسکوپي سامانه ( مثل دما ، فشار ، حجم وانرژي دروني ...) ارتباط مي دهيم. </a:t>
            </a:r>
          </a:p>
          <a:p>
            <a:pPr algn="justLow" rtl="1"/>
            <a:endParaRPr lang="fa-IR">
              <a:cs typeface="Lotus" pitchFamily="2" charset="-78"/>
            </a:endParaRPr>
          </a:p>
          <a:p>
            <a:pPr algn="justLow" rtl="1"/>
            <a:r>
              <a:rPr lang="fa-IR">
                <a:cs typeface="Lotus" pitchFamily="2" charset="-78"/>
              </a:rPr>
              <a:t>مراحل کلي يک شبيه سازي :</a:t>
            </a:r>
          </a:p>
          <a:p>
            <a:pPr algn="justLow" rtl="1"/>
            <a:r>
              <a:rPr lang="fa-IR">
                <a:cs typeface="Lotus" pitchFamily="2" charset="-78"/>
              </a:rPr>
              <a:t>1- تعيين يا ساختن مدل </a:t>
            </a:r>
          </a:p>
          <a:p>
            <a:pPr algn="justLow" rtl="1"/>
            <a:r>
              <a:rPr lang="fa-IR">
                <a:cs typeface="Lotus" pitchFamily="2" charset="-78"/>
              </a:rPr>
              <a:t>2- محاسبه مسير هاي مولکولي يا پيکر بندي هاي مختلف از مولکول </a:t>
            </a:r>
          </a:p>
          <a:p>
            <a:pPr algn="justLow" rtl="1"/>
            <a:r>
              <a:rPr lang="fa-IR">
                <a:cs typeface="Lotus" pitchFamily="2" charset="-78"/>
              </a:rPr>
              <a:t>3- تجزيه و تحليل مسير ها و محاسبه خواص ترموديناميکي</a:t>
            </a:r>
          </a:p>
          <a:p>
            <a:pPr algn="justLow" rtl="1"/>
            <a:r>
              <a:rPr lang="fa-IR">
                <a:cs typeface="Lotus" pitchFamily="2" charset="-78"/>
              </a:rPr>
              <a:t>انواع شبيه سازي ها از نظر قطعيت :</a:t>
            </a:r>
          </a:p>
          <a:p>
            <a:pPr algn="justLow" rtl="1"/>
            <a:r>
              <a:rPr lang="fa-IR">
                <a:cs typeface="Lotus" pitchFamily="2" charset="-78"/>
              </a:rPr>
              <a:t>تعييني                                                                                                                    تصادفي يا کاتوره اي</a:t>
            </a:r>
          </a:p>
          <a:p>
            <a:pPr algn="justLow" rtl="1"/>
            <a:r>
              <a:rPr lang="fa-IR" b="1">
                <a:cs typeface="Lotus" pitchFamily="2" charset="-78"/>
              </a:rPr>
              <a:t>ديناميک مولکولي   </a:t>
            </a:r>
            <a:r>
              <a:rPr lang="fa-IR">
                <a:cs typeface="Lotus" pitchFamily="2" charset="-78"/>
              </a:rPr>
              <a:t>ديناميک لانژويني    ديناميک براواني     مونت کارلوي نيروي جهت يافته      </a:t>
            </a:r>
            <a:r>
              <a:rPr lang="fa-IR" sz="1600" b="1">
                <a:cs typeface="Lotus" pitchFamily="2" charset="-78"/>
              </a:rPr>
              <a:t>مونت کارلوي متروپوليس</a:t>
            </a:r>
            <a:r>
              <a:rPr lang="fa-IR" sz="1400" b="1">
                <a:cs typeface="Lotus" pitchFamily="2" charset="-78"/>
              </a:rPr>
              <a:t> </a:t>
            </a:r>
          </a:p>
          <a:p>
            <a:pPr algn="justLow" rtl="1"/>
            <a:endParaRPr lang="fa-IR" sz="1400">
              <a:cs typeface="Lotus" pitchFamily="2" charset="-78"/>
            </a:endParaRPr>
          </a:p>
          <a:p>
            <a:pPr algn="justLow" rtl="1"/>
            <a:endParaRPr lang="fa-IR">
              <a:cs typeface="Lotus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2057400" y="5638800"/>
            <a:ext cx="6248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285750"/>
            <a:ext cx="8501062" cy="6215063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sz="2800" smtClean="0">
                <a:solidFill>
                  <a:srgbClr val="999999"/>
                </a:solidFill>
              </a:rPr>
              <a:t> </a:t>
            </a:r>
            <a:r>
              <a:rPr lang="fa-IR" sz="2800" smtClean="0">
                <a:solidFill>
                  <a:srgbClr val="72BFC5"/>
                </a:solidFill>
              </a:rPr>
              <a:t>نیروی بلند برد:</a:t>
            </a:r>
          </a:p>
          <a:p>
            <a:pPr rtl="1" eaLnBrk="1" hangingPunct="1">
              <a:buFontTx/>
              <a:buNone/>
            </a:pPr>
            <a:r>
              <a:rPr lang="fa-IR" sz="2000" smtClean="0">
                <a:solidFill>
                  <a:srgbClr val="7030A0"/>
                </a:solidFill>
              </a:rPr>
              <a:t>دو روش  در کاهش بر هم کنش های نیروی بلند برد مانند کولمبی، دوقطبی- دوقطبی وجود دارد: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00B0F0"/>
                </a:solidFill>
              </a:rPr>
              <a:t>1) افزایش طول یاخته شبیه سازی                                  </a:t>
            </a:r>
          </a:p>
          <a:p>
            <a:pPr rtl="1" eaLnBrk="1" hangingPunct="1">
              <a:buFontTx/>
              <a:buNone/>
            </a:pPr>
            <a:endParaRPr lang="fa-IR" sz="2000" smtClean="0">
              <a:solidFill>
                <a:srgbClr val="00B0F0"/>
              </a:solidFill>
            </a:endParaRP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00B0F0"/>
                </a:solidFill>
              </a:rPr>
              <a:t> 2) قطع پتانسیل </a:t>
            </a:r>
            <a:r>
              <a:rPr lang="fa-IR" sz="2000" smtClean="0">
                <a:solidFill>
                  <a:srgbClr val="999999"/>
                </a:solidFill>
              </a:rPr>
              <a:t>:</a:t>
            </a:r>
            <a:endParaRPr lang="fa-IR" sz="2000" smtClean="0">
              <a:solidFill>
                <a:srgbClr val="7030A0"/>
              </a:solidFill>
            </a:endParaRP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7030A0"/>
                </a:solidFill>
              </a:rPr>
              <a:t>  دو روش مرسوم آن عبارتند از :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C00000"/>
                </a:solidFill>
              </a:rPr>
              <a:t>                                      الف) روش جمع اوالد 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C00000"/>
                </a:solidFill>
              </a:rPr>
              <a:t>                                        ب) روش میدان واکنش</a:t>
            </a:r>
          </a:p>
          <a:p>
            <a:pPr rtl="1" eaLnBrk="1" hangingPunct="1">
              <a:buFontTx/>
              <a:buNone/>
            </a:pPr>
            <a:r>
              <a:rPr lang="en-US" sz="2000" smtClean="0"/>
              <a:t>  </a:t>
            </a:r>
          </a:p>
          <a:p>
            <a:pPr rtl="1" eaLnBrk="1" hangingPunct="1">
              <a:buFontTx/>
              <a:buNone/>
            </a:pPr>
            <a:endParaRPr lang="en-US" sz="2000" smtClean="0">
              <a:solidFill>
                <a:srgbClr val="72BFC5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2357438" cy="2286000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Flowchart: Alternate Process 4"/>
          <p:cNvSpPr/>
          <p:nvPr/>
        </p:nvSpPr>
        <p:spPr>
          <a:xfrm>
            <a:off x="4953000" y="3810000"/>
            <a:ext cx="2428875" cy="2286000"/>
          </a:xfrm>
          <a:prstGeom prst="flowChartAlternateProces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5638800" y="22860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dirty="0">
                <a:effectLst>
                  <a:outerShdw blurRad="38100" dist="38100" dir="2700000" algn="tl">
                    <a:srgbClr val="C0C0C0"/>
                  </a:outerShdw>
                </a:effectLst>
                <a:cs typeface="Lotus" pitchFamily="2" charset="-78"/>
              </a:rPr>
              <a:t>شعاع قطع در ميانکنش هاي دور برد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Lotus" pitchFamily="2" charset="-78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90805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500"/>
              <a:t> Use of a shift function to replace the truncated forces by continuous forces</a:t>
            </a:r>
          </a:p>
          <a:p>
            <a:pPr eaLnBrk="0" hangingPunct="0"/>
            <a:r>
              <a:rPr lang="en-US" sz="1500"/>
              <a:t>  that have continuous derivatives at the cutoff radius (Coulomb interactions are</a:t>
            </a:r>
          </a:p>
          <a:p>
            <a:pPr eaLnBrk="0" hangingPunct="0"/>
            <a:r>
              <a:rPr lang="en-US" sz="1500"/>
              <a:t>  only calculated for short long-range interactions due to computational cost).</a:t>
            </a:r>
          </a:p>
          <a:p>
            <a:pPr eaLnBrk="0" hangingPunct="0"/>
            <a:endParaRPr lang="en-US" sz="1500"/>
          </a:p>
          <a:p>
            <a:pPr eaLnBrk="0" hangingPunct="0">
              <a:buFontTx/>
              <a:buChar char="•"/>
            </a:pPr>
            <a:r>
              <a:rPr lang="en-US" sz="1500"/>
              <a:t> Removes noise caused by cutoff effects but drastically changes the Coulomb</a:t>
            </a:r>
          </a:p>
          <a:p>
            <a:pPr eaLnBrk="0" hangingPunct="0"/>
            <a:r>
              <a:rPr lang="en-US" sz="1500"/>
              <a:t>  potential (LJ dispersion and repulsion term changes only slightly).</a:t>
            </a:r>
          </a:p>
          <a:p>
            <a:pPr eaLnBrk="0" hangingPunct="0"/>
            <a:endParaRPr lang="en-US" sz="1500"/>
          </a:p>
          <a:p>
            <a:pPr eaLnBrk="0" hangingPunct="0"/>
            <a:r>
              <a:rPr lang="en-US" sz="1500"/>
              <a:t>	(A)  Ewald Summation:  </a:t>
            </a:r>
          </a:p>
          <a:p>
            <a:pPr eaLnBrk="0" hangingPunct="0"/>
            <a:r>
              <a:rPr lang="en-US" sz="1500"/>
              <a:t>	       - sums up the long-range interactions between</a:t>
            </a:r>
          </a:p>
          <a:p>
            <a:pPr eaLnBrk="0" hangingPunct="0"/>
            <a:r>
              <a:rPr lang="en-US" sz="1500"/>
              <a:t>	         particles and their infinite periodic images.</a:t>
            </a:r>
          </a:p>
          <a:p>
            <a:pPr eaLnBrk="0" hangingPunct="0"/>
            <a:r>
              <a:rPr lang="en-US" sz="1500"/>
              <a:t>	       - sums up the potential energy of two converging series plus a</a:t>
            </a:r>
          </a:p>
          <a:p>
            <a:pPr eaLnBrk="0" hangingPunct="0"/>
            <a:r>
              <a:rPr lang="en-US" sz="1500"/>
              <a:t> 	         constant term.</a:t>
            </a:r>
          </a:p>
          <a:p>
            <a:pPr eaLnBrk="0" hangingPunct="0"/>
            <a:r>
              <a:rPr lang="en-US" sz="1500"/>
              <a:t>	(B)  Particle-Mesh-Ewals Summation (PME):</a:t>
            </a:r>
          </a:p>
          <a:p>
            <a:pPr eaLnBrk="0" hangingPunct="0"/>
            <a:r>
              <a:rPr lang="en-US" sz="1500"/>
              <a:t>	       - substantially faster than Ewald summation ( Nlog(N) )</a:t>
            </a:r>
          </a:p>
          <a:p>
            <a:pPr eaLnBrk="0" hangingPunct="0"/>
            <a:r>
              <a:rPr lang="en-US" sz="1500"/>
              <a:t>	       - uses a grid, to which  the charges are assigned, which is</a:t>
            </a:r>
          </a:p>
          <a:p>
            <a:pPr eaLnBrk="0" hangingPunct="0"/>
            <a:r>
              <a:rPr lang="en-US" sz="1500"/>
              <a:t> 	         Fourier transformed.  The forces are calculated, transformed </a:t>
            </a:r>
          </a:p>
          <a:p>
            <a:pPr eaLnBrk="0" hangingPunct="0"/>
            <a:r>
              <a:rPr lang="en-US" sz="1500"/>
              <a:t>	         back to real space and interpolated.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3B7A6-428C-443E-AA6F-6B239F4888DD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66294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7DA67-ECB1-45CD-9B2E-34BCEC4AB42E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4086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552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2DB74-9B47-4648-8C18-184D5EB16A6A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581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4343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4105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3340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9E83D-84E5-4EB4-A43A-33BC7A61926F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6705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739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199CC-8104-455D-9751-A5B848C83734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F2B71-16A0-4C48-BE79-8F5DB44AD286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617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3CB3A-E6D3-4E39-AF41-76D04398460B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6858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F693F-A252-4319-9B05-A4327D7CFBDC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"/>
            <a:ext cx="8358188" cy="6572250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sz="2800" smtClean="0">
                <a:solidFill>
                  <a:srgbClr val="72BFC5"/>
                </a:solidFill>
              </a:rPr>
              <a:t>کمیت های مهم در شبیه سازی:</a:t>
            </a:r>
          </a:p>
          <a:p>
            <a:pPr algn="r" rtl="1" eaLnBrk="1" hangingPunct="1">
              <a:buFontTx/>
              <a:buAutoNum type="arabicParenR"/>
            </a:pPr>
            <a:r>
              <a:rPr lang="fa-IR" sz="2400" smtClean="0">
                <a:solidFill>
                  <a:srgbClr val="00B0F0"/>
                </a:solidFill>
              </a:rPr>
              <a:t>انرژی</a:t>
            </a:r>
            <a:r>
              <a:rPr lang="en-US" sz="2400" smtClean="0">
                <a:solidFill>
                  <a:srgbClr val="00B0F0"/>
                </a:solidFill>
              </a:rPr>
              <a:t>:</a:t>
            </a:r>
            <a:r>
              <a:rPr lang="fa-IR" sz="4800" smtClean="0">
                <a:solidFill>
                  <a:srgbClr val="999999"/>
                </a:solidFill>
              </a:rPr>
              <a:t> </a:t>
            </a:r>
          </a:p>
          <a:p>
            <a:pPr algn="r" rtl="1" eaLnBrk="1" hangingPunct="1">
              <a:buFontTx/>
              <a:buNone/>
            </a:pPr>
            <a:r>
              <a:rPr lang="en-US" sz="2000" smtClean="0">
                <a:solidFill>
                  <a:srgbClr val="002060"/>
                </a:solidFill>
              </a:rPr>
              <a:t>                                </a:t>
            </a:r>
          </a:p>
          <a:p>
            <a:pPr algn="r" rtl="1" eaLnBrk="1" hangingPunct="1">
              <a:buFontTx/>
              <a:buNone/>
            </a:pPr>
            <a:r>
              <a:rPr lang="fa-IR" sz="2400" smtClean="0">
                <a:solidFill>
                  <a:srgbClr val="00B0F0"/>
                </a:solidFill>
              </a:rPr>
              <a:t>2) دما: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7030A0"/>
                </a:solidFill>
              </a:rPr>
              <a:t>با استفاده از همپاری انرژی می توان دمای لحظه ای رابه دست آورد:</a:t>
            </a:r>
          </a:p>
          <a:p>
            <a:pPr algn="r" rtl="1" eaLnBrk="1" hangingPunct="1">
              <a:buFontTx/>
              <a:buNone/>
            </a:pPr>
            <a:r>
              <a:rPr lang="fa-IR" sz="2000" smtClean="0">
                <a:solidFill>
                  <a:srgbClr val="002060"/>
                </a:solidFill>
              </a:rPr>
              <a:t>               </a:t>
            </a:r>
            <a:r>
              <a:rPr lang="en-US" sz="2000" smtClean="0">
                <a:solidFill>
                  <a:srgbClr val="002060"/>
                </a:solidFill>
              </a:rPr>
              <a:t>                               </a:t>
            </a:r>
          </a:p>
          <a:p>
            <a:pPr algn="r" rtl="1" eaLnBrk="1" hangingPunct="1">
              <a:buFontTx/>
              <a:buNone/>
            </a:pPr>
            <a:r>
              <a:rPr lang="fa-IR" sz="4800" smtClean="0"/>
              <a:t>            </a:t>
            </a:r>
          </a:p>
          <a:p>
            <a:pPr algn="r" rtl="1" eaLnBrk="1" hangingPunct="1">
              <a:buFontTx/>
              <a:buNone/>
            </a:pPr>
            <a:r>
              <a:rPr lang="fa-IR" sz="4800" smtClean="0">
                <a:solidFill>
                  <a:srgbClr val="7030A0"/>
                </a:solidFill>
              </a:rPr>
              <a:t>                  </a:t>
            </a:r>
            <a:r>
              <a:rPr lang="fa-IR" sz="2000" smtClean="0">
                <a:solidFill>
                  <a:srgbClr val="7030A0"/>
                </a:solidFill>
              </a:rPr>
              <a:t>کمیت های مهم دیگرمانند فشار،</a:t>
            </a:r>
            <a:r>
              <a:rPr lang="en-US" sz="2000" smtClean="0">
                <a:solidFill>
                  <a:srgbClr val="7030A0"/>
                </a:solidFill>
              </a:rPr>
              <a:t> </a:t>
            </a:r>
            <a:r>
              <a:rPr lang="fa-IR" sz="2000" smtClean="0">
                <a:solidFill>
                  <a:srgbClr val="7030A0"/>
                </a:solidFill>
              </a:rPr>
              <a:t>پتانسیل شیمیایی، میانگین   م                                     مربع جابه جايي، تابع همبستگی زمانی، تابع توزیع شعاعی،  پ                                     پارامتر نظم انتقالی و... رامی توان با استفاده از این روش  ب                                     دست آورد</a:t>
            </a:r>
            <a:r>
              <a:rPr lang="en-US" sz="2000" smtClean="0">
                <a:solidFill>
                  <a:srgbClr val="7030A0"/>
                </a:solidFill>
              </a:rPr>
              <a:t>.</a:t>
            </a:r>
            <a:endParaRPr lang="fa-IR" sz="2000" smtClean="0">
              <a:solidFill>
                <a:srgbClr val="7030A0"/>
              </a:solidFill>
            </a:endParaRPr>
          </a:p>
          <a:p>
            <a:pPr algn="just" eaLnBrk="1" hangingPunct="1"/>
            <a:endParaRPr lang="fa-IR" sz="4800" smtClean="0">
              <a:solidFill>
                <a:srgbClr val="999999"/>
              </a:solidFill>
            </a:endParaRPr>
          </a:p>
          <a:p>
            <a:pPr eaLnBrk="1" hangingPunct="1">
              <a:buFontTx/>
              <a:buNone/>
            </a:pPr>
            <a:r>
              <a:rPr lang="fa-IR" sz="4800" smtClean="0">
                <a:solidFill>
                  <a:srgbClr val="999999"/>
                </a:solidFill>
              </a:rPr>
              <a:t/>
            </a:r>
            <a:br>
              <a:rPr lang="fa-IR" sz="4800" smtClean="0">
                <a:solidFill>
                  <a:srgbClr val="999999"/>
                </a:solidFill>
              </a:rPr>
            </a:br>
            <a:endParaRPr lang="en-US" sz="4800" smtClean="0"/>
          </a:p>
        </p:txBody>
      </p:sp>
      <p:sp>
        <p:nvSpPr>
          <p:cNvPr id="3" name="Horizontal Scroll 2"/>
          <p:cNvSpPr/>
          <p:nvPr/>
        </p:nvSpPr>
        <p:spPr>
          <a:xfrm>
            <a:off x="2428875" y="1428750"/>
            <a:ext cx="2143125" cy="1033463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E=k(t)+u(t)</a:t>
            </a:r>
            <a:endParaRPr lang="fa-IR" dirty="0"/>
          </a:p>
        </p:txBody>
      </p:sp>
      <p:sp>
        <p:nvSpPr>
          <p:cNvPr id="4" name="Horizontal Scroll 3"/>
          <p:cNvSpPr/>
          <p:nvPr/>
        </p:nvSpPr>
        <p:spPr>
          <a:xfrm>
            <a:off x="2357438" y="2786063"/>
            <a:ext cx="3000375" cy="714375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T(t)=(2/3NKB)K(t)</a:t>
            </a:r>
            <a:endParaRPr lang="fa-IR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3"/>
          <p:cNvGrpSpPr>
            <a:grpSpLocks/>
          </p:cNvGrpSpPr>
          <p:nvPr/>
        </p:nvGrpSpPr>
        <p:grpSpPr bwMode="auto">
          <a:xfrm>
            <a:off x="2370138" y="4038600"/>
            <a:ext cx="6773862" cy="2346325"/>
            <a:chOff x="1981200" y="685800"/>
            <a:chExt cx="6773863" cy="2346325"/>
          </a:xfrm>
        </p:grpSpPr>
        <p:sp>
          <p:nvSpPr>
            <p:cNvPr id="22535" name="Text Box 2"/>
            <p:cNvSpPr txBox="1">
              <a:spLocks noChangeArrowheads="1"/>
            </p:cNvSpPr>
            <p:nvPr/>
          </p:nvSpPr>
          <p:spPr bwMode="auto">
            <a:xfrm>
              <a:off x="1981200" y="685800"/>
              <a:ext cx="2390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Structural biology</a:t>
              </a:r>
            </a:p>
          </p:txBody>
        </p:sp>
        <p:sp>
          <p:nvSpPr>
            <p:cNvPr id="22536" name="Text Box 3"/>
            <p:cNvSpPr txBox="1">
              <a:spLocks noChangeArrowheads="1"/>
            </p:cNvSpPr>
            <p:nvPr/>
          </p:nvSpPr>
          <p:spPr bwMode="auto">
            <a:xfrm>
              <a:off x="5486400" y="685800"/>
              <a:ext cx="3268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Computational chemistry</a:t>
              </a:r>
            </a:p>
          </p:txBody>
        </p:sp>
        <p:sp>
          <p:nvSpPr>
            <p:cNvPr id="22537" name="Text Box 4"/>
            <p:cNvSpPr txBox="1">
              <a:spLocks noChangeArrowheads="1"/>
            </p:cNvSpPr>
            <p:nvPr/>
          </p:nvSpPr>
          <p:spPr bwMode="auto">
            <a:xfrm>
              <a:off x="6934200" y="2209800"/>
              <a:ext cx="14176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Medicinal</a:t>
              </a:r>
            </a:p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chemistry</a:t>
              </a:r>
            </a:p>
          </p:txBody>
        </p:sp>
        <p:sp>
          <p:nvSpPr>
            <p:cNvPr id="22538" name="Text Box 5"/>
            <p:cNvSpPr txBox="1">
              <a:spLocks noChangeArrowheads="1"/>
            </p:cNvSpPr>
            <p:nvPr/>
          </p:nvSpPr>
          <p:spPr bwMode="auto">
            <a:xfrm>
              <a:off x="3048000" y="2286000"/>
              <a:ext cx="1887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0F035"/>
                  </a:solidFill>
                </a:rPr>
                <a:t>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Biochemistry</a:t>
              </a:r>
            </a:p>
          </p:txBody>
        </p:sp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>
              <a:off x="4572000" y="914400"/>
              <a:ext cx="103663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V="1">
              <a:off x="3733800" y="1066800"/>
              <a:ext cx="0" cy="11430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>
              <a:off x="7696200" y="1219200"/>
              <a:ext cx="0" cy="9144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1"/>
            <p:cNvSpPr>
              <a:spLocks noChangeShapeType="1"/>
            </p:cNvSpPr>
            <p:nvPr/>
          </p:nvSpPr>
          <p:spPr bwMode="auto">
            <a:xfrm flipH="1">
              <a:off x="5029200" y="2514600"/>
              <a:ext cx="18938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4038600" y="457200"/>
            <a:ext cx="48990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cs typeface="Lotus" pitchFamily="2" charset="-78"/>
              </a:rPr>
              <a:t>چند تا از اهداف مهم مدلسازي پروتئين ها</a:t>
            </a:r>
            <a:r>
              <a:rPr lang="fa-IR">
                <a:cs typeface="Lotus" pitchFamily="2" charset="-78"/>
              </a:rPr>
              <a:t> </a:t>
            </a:r>
          </a:p>
          <a:p>
            <a:pPr algn="r" rtl="1">
              <a:buFontTx/>
              <a:buChar char="-"/>
            </a:pPr>
            <a:r>
              <a:rPr lang="fa-IR">
                <a:cs typeface="Lotus" pitchFamily="2" charset="-78"/>
              </a:rPr>
              <a:t> پرکردن شکاف بين بانک اطلاعاتي ترادف و بانک اطلاعاتي</a:t>
            </a:r>
          </a:p>
          <a:p>
            <a:pPr algn="r" rtl="1"/>
            <a:r>
              <a:rPr lang="fa-IR">
                <a:cs typeface="Lotus" pitchFamily="2" charset="-78"/>
              </a:rPr>
              <a:t> ساختار سه بعدي پروتئين ها</a:t>
            </a:r>
          </a:p>
          <a:p>
            <a:pPr algn="r" rtl="1">
              <a:buFontTx/>
              <a:buChar char="-"/>
            </a:pPr>
            <a:r>
              <a:rPr lang="fa-IR">
                <a:cs typeface="Lotus" pitchFamily="2" charset="-78"/>
              </a:rPr>
              <a:t> پيدا کردن ساختار سه بعدي پروتئين هايي که براي کريستالوگرافي اشعه ايکس يا رزنانس مغناطيسي هسته خيلي بزرگ هستند</a:t>
            </a:r>
          </a:p>
          <a:p>
            <a:pPr algn="r" rtl="1"/>
            <a:r>
              <a:rPr lang="fa-IR">
                <a:cs typeface="Lotus" pitchFamily="2" charset="-78"/>
              </a:rPr>
              <a:t>- پيشگويي ساختار سه بعدي پروتئين ها با همان دقت روشهاي تجربي </a:t>
            </a:r>
          </a:p>
          <a:p>
            <a:pPr algn="r" rtl="1">
              <a:buFontTx/>
              <a:buChar char="-"/>
            </a:pPr>
            <a:r>
              <a:rPr lang="en-US">
                <a:cs typeface="Lotus" pitchFamily="2" charset="-78"/>
              </a:rPr>
              <a:t> </a:t>
            </a:r>
            <a:r>
              <a:rPr lang="fa-IR">
                <a:cs typeface="Lotus" pitchFamily="2" charset="-78"/>
              </a:rPr>
              <a:t>بدست آوردن نقطه ذوب يک پروتئين و بررسي پايداري در اثر تغييرات داخلي يا خارجي و ....</a:t>
            </a:r>
          </a:p>
          <a:p>
            <a:pPr algn="r" rtl="1">
              <a:buFontTx/>
              <a:buChar char="-"/>
            </a:pPr>
            <a:r>
              <a:rPr lang="fa-IR">
                <a:cs typeface="Lotus" pitchFamily="2" charset="-78"/>
              </a:rPr>
              <a:t>درک علت رخ دادن پديده هاي زيستي و بيوشيميايي و پيشگويي</a:t>
            </a:r>
          </a:p>
          <a:p>
            <a:pPr algn="r" rtl="1">
              <a:buFontTx/>
              <a:buChar char="-"/>
            </a:pPr>
            <a:r>
              <a:rPr lang="fa-IR">
                <a:cs typeface="Lotus" pitchFamily="2" charset="-78"/>
              </a:rPr>
              <a:t>خواص و عملکرد آن در اثر هر تغيير دلخواه                           - طراحي داروهاي جديد با کارايي و سرعت بيشترو هزينه کمتر</a:t>
            </a:r>
          </a:p>
          <a:p>
            <a:pPr algn="r" rtl="1">
              <a:buFontTx/>
              <a:buChar char="-"/>
            </a:pPr>
            <a:endParaRPr lang="en-US">
              <a:cs typeface="Lotus" pitchFamily="2" charset="-78"/>
            </a:endParaRPr>
          </a:p>
        </p:txBody>
      </p:sp>
      <p:pic>
        <p:nvPicPr>
          <p:cNvPr id="22532" name="Picture 14" descr="pdb_growth_20040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DA804BBF-E22D-419D-B451-C2DE2FDCBAE2}" type="slidenum">
              <a:rPr lang="en-US" smtClean="0">
                <a:latin typeface="Book Antiqua" pitchFamily="18" charset="0"/>
              </a:rPr>
              <a:pPr/>
              <a:t>7</a:t>
            </a:fld>
            <a:endParaRPr lang="en-US" smtClean="0">
              <a:latin typeface="Book Antiqua" pitchFamily="18" charset="0"/>
            </a:endParaRPr>
          </a:p>
        </p:txBody>
      </p:sp>
      <p:sp>
        <p:nvSpPr>
          <p:cNvPr id="22534" name="Rectangle 16"/>
          <p:cNvSpPr>
            <a:spLocks noChangeArrowheads="1"/>
          </p:cNvSpPr>
          <p:nvPr/>
        </p:nvSpPr>
        <p:spPr bwMode="auto">
          <a:xfrm>
            <a:off x="0" y="4495800"/>
            <a:ext cx="3505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cs typeface="Lotus" pitchFamily="2" charset="-78"/>
              </a:rPr>
              <a:t>مزاياي روشهاي محاسباتي و مدلسازي:</a:t>
            </a:r>
          </a:p>
          <a:p>
            <a:pPr algn="r" rtl="1"/>
            <a:r>
              <a:rPr lang="en-US">
                <a:cs typeface="Lotus" pitchFamily="2" charset="-78"/>
              </a:rPr>
              <a:t>-</a:t>
            </a:r>
            <a:r>
              <a:rPr lang="fa-IR">
                <a:cs typeface="Lotus" pitchFamily="2" charset="-78"/>
              </a:rPr>
              <a:t> نظر </a:t>
            </a:r>
            <a:r>
              <a:rPr lang="fa-IR" b="1">
                <a:cs typeface="Lotus" pitchFamily="2" charset="-78"/>
              </a:rPr>
              <a:t>منفي</a:t>
            </a:r>
            <a:r>
              <a:rPr lang="fa-IR">
                <a:cs typeface="Lotus" pitchFamily="2" charset="-78"/>
              </a:rPr>
              <a:t> روشهاي محاسباتي </a:t>
            </a:r>
            <a:r>
              <a:rPr lang="fa-IR" b="1">
                <a:cs typeface="Lotus" pitchFamily="2" charset="-78"/>
              </a:rPr>
              <a:t>قاطع</a:t>
            </a:r>
            <a:r>
              <a:rPr lang="fa-IR">
                <a:cs typeface="Lotus" pitchFamily="2" charset="-78"/>
              </a:rPr>
              <a:t> است.</a:t>
            </a:r>
          </a:p>
          <a:p>
            <a:pPr algn="r" rtl="1"/>
            <a:r>
              <a:rPr lang="fa-IR">
                <a:cs typeface="Lotus" pitchFamily="2" charset="-78"/>
              </a:rPr>
              <a:t>نظر </a:t>
            </a:r>
            <a:r>
              <a:rPr lang="fa-IR" b="1">
                <a:cs typeface="Lotus" pitchFamily="2" charset="-78"/>
              </a:rPr>
              <a:t>مثبت</a:t>
            </a:r>
            <a:r>
              <a:rPr lang="fa-IR">
                <a:cs typeface="Lotus" pitchFamily="2" charset="-78"/>
              </a:rPr>
              <a:t> روشهاي محاسباتي به معني </a:t>
            </a:r>
            <a:r>
              <a:rPr lang="fa-IR" b="1">
                <a:cs typeface="Lotus" pitchFamily="2" charset="-78"/>
              </a:rPr>
              <a:t>شايد</a:t>
            </a:r>
            <a:r>
              <a:rPr lang="fa-IR">
                <a:cs typeface="Lotus" pitchFamily="2" charset="-78"/>
              </a:rPr>
              <a:t> است!</a:t>
            </a:r>
          </a:p>
          <a:p>
            <a:pPr algn="r" rtl="1"/>
            <a:r>
              <a:rPr lang="fa-IR">
                <a:cs typeface="Lotus" pitchFamily="2" charset="-78"/>
              </a:rPr>
              <a:t>- اين روشها سريع ترين و کم هزينه ترين روشها نسبت به ساير روشها مي باشند.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428625"/>
            <a:ext cx="8501063" cy="6143625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72BFC5"/>
                </a:solidFill>
              </a:rPr>
              <a:t>شیوه اندازه گیری کمیت ها</a:t>
            </a:r>
            <a:r>
              <a:rPr lang="fa-IR" sz="1800" smtClean="0">
                <a:solidFill>
                  <a:srgbClr val="999999"/>
                </a:solidFill>
              </a:rPr>
              <a:t>: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9C9CDF"/>
                </a:solidFill>
              </a:rPr>
              <a:t> </a:t>
            </a:r>
            <a:r>
              <a:rPr lang="fa-IR" sz="1800" smtClean="0">
                <a:solidFill>
                  <a:srgbClr val="7030A0"/>
                </a:solidFill>
              </a:rPr>
              <a:t>اندازه گیری کمیت یعنی میانگین گیری زماني  کمیت 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002060"/>
                </a:solidFill>
              </a:rPr>
              <a:t>                                                                                  </a:t>
            </a:r>
            <a:r>
              <a:rPr lang="en-US" sz="1800" smtClean="0">
                <a:solidFill>
                  <a:srgbClr val="002060"/>
                </a:solidFill>
              </a:rPr>
              <a:t>&lt;A&gt;=1/N</a:t>
            </a:r>
            <a:r>
              <a:rPr lang="en-US" sz="1800" smtClean="0">
                <a:solidFill>
                  <a:srgbClr val="002060"/>
                </a:solidFill>
                <a:sym typeface="Wingdings 2" pitchFamily="18" charset="2"/>
              </a:rPr>
              <a:t>    A(t) 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7030A0"/>
                </a:solidFill>
                <a:sym typeface="Wingdings 2" pitchFamily="18" charset="2"/>
              </a:rPr>
              <a:t>جمع روی تمام گام ها ی زمانی است.</a:t>
            </a:r>
          </a:p>
          <a:p>
            <a:pPr algn="r" rtl="1" eaLnBrk="1" hangingPunct="1">
              <a:buFontTx/>
              <a:buNone/>
            </a:pPr>
            <a:r>
              <a:rPr lang="fa-IR" sz="1800" smtClean="0"/>
              <a:t>                               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72BFC5"/>
                </a:solidFill>
              </a:rPr>
              <a:t>چگونگی استفاده از آنسامبل های مختلف: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7030A0"/>
                </a:solidFill>
              </a:rPr>
              <a:t>برا ی استفاده از آنسامبل های مختلف باید کمیت های شاخص را ثابت نگه داریم: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7030A0"/>
                </a:solidFill>
              </a:rPr>
              <a:t>                                             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00B0F0"/>
                </a:solidFill>
              </a:rPr>
              <a:t>                                    1) تثبیت تعداد ذرات:</a:t>
            </a:r>
            <a:endParaRPr lang="fa-IR" sz="1800" smtClean="0">
              <a:solidFill>
                <a:srgbClr val="999999"/>
              </a:solidFill>
            </a:endParaRP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00B0F0"/>
                </a:solidFill>
              </a:rPr>
              <a:t>                                    2) تثبیت  حجم دستگاه:  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7030A0"/>
                </a:solidFill>
              </a:rPr>
              <a:t>.</a:t>
            </a:r>
            <a:r>
              <a:rPr lang="fa-IR" sz="1800" smtClean="0">
                <a:solidFill>
                  <a:srgbClr val="00B0F0"/>
                </a:solidFill>
              </a:rPr>
              <a:t>                                    3) تثبیت دما: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C00000"/>
                </a:solidFill>
              </a:rPr>
              <a:t>                                             الف) روش قیدی 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C00000"/>
                </a:solidFill>
              </a:rPr>
              <a:t>                                             ب) روش دستگاه گسترش یافته</a:t>
            </a:r>
          </a:p>
          <a:p>
            <a:pPr algn="r" rtl="1" eaLnBrk="1" hangingPunct="1">
              <a:buFontTx/>
              <a:buNone/>
            </a:pPr>
            <a:r>
              <a:rPr lang="fa-IR" sz="1800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fa-IR" sz="1800" smtClean="0">
                <a:solidFill>
                  <a:srgbClr val="00B0F0"/>
                </a:solidFill>
              </a:rPr>
              <a:t>4) تثبیت فشار</a:t>
            </a:r>
            <a:endParaRPr lang="fa-IR" sz="1800" smtClean="0">
              <a:solidFill>
                <a:srgbClr val="C00000"/>
              </a:solidFill>
            </a:endParaRPr>
          </a:p>
          <a:p>
            <a:pPr algn="r" rtl="1" eaLnBrk="1" hangingPunct="1"/>
            <a:r>
              <a:rPr lang="fa-IR" sz="1800" smtClean="0">
                <a:solidFill>
                  <a:srgbClr val="C00000"/>
                </a:solidFill>
              </a:rPr>
              <a:t>                                          روش برند سن</a:t>
            </a:r>
          </a:p>
          <a:p>
            <a:pPr algn="r" rtl="1" eaLnBrk="1" hangingPunct="1"/>
            <a:endParaRPr lang="fa-IR" sz="1800" smtClean="0">
              <a:solidFill>
                <a:srgbClr val="7030A0"/>
              </a:solidFill>
            </a:endParaRPr>
          </a:p>
          <a:p>
            <a:pPr algn="r" rtl="1" eaLnBrk="1" hangingPunct="1">
              <a:buFontTx/>
              <a:buNone/>
            </a:pPr>
            <a:endParaRPr lang="en-US" sz="1800" smtClean="0"/>
          </a:p>
          <a:p>
            <a:pPr algn="r" rtl="1" eaLnBrk="1" hangingPunct="1">
              <a:buFontTx/>
              <a:buNone/>
            </a:pPr>
            <a:endParaRPr lang="en-US" sz="1800" smtClean="0">
              <a:solidFill>
                <a:srgbClr val="7030A0"/>
              </a:solidFill>
            </a:endParaRPr>
          </a:p>
          <a:p>
            <a:pPr algn="r" rtl="1" eaLnBrk="1" hangingPunct="1">
              <a:buFontTx/>
              <a:buNone/>
            </a:pPr>
            <a:endParaRPr lang="en-US" sz="1800" smtClean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357313"/>
            <a:ext cx="234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643313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5072063"/>
            <a:ext cx="2071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315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01433-34DE-49CD-AB92-4DB44161055A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5791200" y="685800"/>
            <a:ext cx="280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cs typeface="Lotus" pitchFamily="2" charset="-78"/>
              </a:rPr>
              <a:t>محاسبه انرژي آزاد بکمک شبيه سازي</a:t>
            </a:r>
            <a:endParaRPr lang="en-US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670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7C0790-7B6A-41D5-83CE-807A93CC9F82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77828" name="TextBox 5"/>
          <p:cNvSpPr txBox="1">
            <a:spLocks noChangeArrowheads="1"/>
          </p:cNvSpPr>
          <p:nvPr/>
        </p:nvSpPr>
        <p:spPr bwMode="auto">
          <a:xfrm>
            <a:off x="6477000" y="762000"/>
            <a:ext cx="2033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>
                <a:cs typeface="Lotus" pitchFamily="2" charset="-78"/>
              </a:rPr>
              <a:t>تحليل </a:t>
            </a:r>
            <a:r>
              <a:rPr lang="en-US">
                <a:cs typeface="Lotus" pitchFamily="2" charset="-78"/>
              </a:rPr>
              <a:t>Normal Mode</a:t>
            </a:r>
          </a:p>
        </p:txBody>
      </p:sp>
      <p:pic>
        <p:nvPicPr>
          <p:cNvPr id="778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594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28600" y="2286000"/>
            <a:ext cx="847725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1-Complementary tool for Protein crystallography</a:t>
            </a:r>
          </a:p>
          <a:p>
            <a:r>
              <a:rPr lang="en-US" sz="2800"/>
              <a:t>2-Application at NMR </a:t>
            </a:r>
          </a:p>
          <a:p>
            <a:r>
              <a:rPr lang="en-US" sz="2800"/>
              <a:t>3-Simulating Truncated Active Sites in a Virtual Fluid</a:t>
            </a:r>
          </a:p>
          <a:p>
            <a:r>
              <a:rPr lang="en-US" sz="2800"/>
              <a:t>4-Qualitative Analysis of Ligand Binding</a:t>
            </a:r>
          </a:p>
          <a:p>
            <a:r>
              <a:rPr lang="en-US" sz="2800"/>
              <a:t>5-Ligand Design and Docking</a:t>
            </a:r>
          </a:p>
          <a:p>
            <a:r>
              <a:rPr lang="en-US" sz="2800"/>
              <a:t>6-Synergistic Use of MD and 3D QSAR</a:t>
            </a:r>
          </a:p>
          <a:p>
            <a:r>
              <a:rPr lang="en-US" sz="2800" b="1"/>
              <a:t>7. Qualitative Analysis of Ligand Binding</a:t>
            </a:r>
          </a:p>
          <a:p>
            <a:r>
              <a:rPr lang="en-US" sz="2800"/>
              <a:t>8-Protein folding </a:t>
            </a:r>
          </a:p>
          <a:p>
            <a:endParaRPr lang="en-US" sz="2800"/>
          </a:p>
          <a:p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8CF45E-DD47-4BB9-8FEF-208546917F5B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8852" name="TextBox 7"/>
          <p:cNvSpPr txBox="1">
            <a:spLocks noChangeArrowheads="1"/>
          </p:cNvSpPr>
          <p:nvPr/>
        </p:nvSpPr>
        <p:spPr bwMode="auto">
          <a:xfrm>
            <a:off x="3886200" y="990600"/>
            <a:ext cx="445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000" b="1">
                <a:cs typeface="Lotus" pitchFamily="2" charset="-78"/>
              </a:rPr>
              <a:t>کاربردها و چالش هاي شبيه سازي ديناميک مولکولي</a:t>
            </a:r>
            <a:endParaRPr lang="en-US" sz="2000" b="1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990600" y="407988"/>
            <a:ext cx="5734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Application of MD simulations :</a:t>
            </a:r>
          </a:p>
          <a:p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" y="1066800"/>
            <a:ext cx="80772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1-Complementary tool for Protein crystallography:</a:t>
            </a:r>
          </a:p>
          <a:p>
            <a:endParaRPr lang="en-US" sz="2800">
              <a:solidFill>
                <a:srgbClr val="0000FF"/>
              </a:solidFill>
            </a:endParaRPr>
          </a:p>
          <a:p>
            <a:r>
              <a:rPr lang="en-US" sz="2400"/>
              <a:t>Protein crystal structures represent one of the most attractive starting points for a rational drug-design procedure. However, X-ray structures may not be accurate enough for drug design because: </a:t>
            </a:r>
          </a:p>
          <a:p>
            <a:r>
              <a:rPr lang="en-US" sz="2400"/>
              <a:t>(a) Only few informations on the</a:t>
            </a:r>
            <a:r>
              <a:rPr lang="en-US" sz="2400">
                <a:solidFill>
                  <a:srgbClr val="0000FF"/>
                </a:solidFill>
              </a:rPr>
              <a:t> dynamics</a:t>
            </a:r>
            <a:r>
              <a:rPr lang="en-US" sz="2400"/>
              <a:t> of the macromolecule can be derived.</a:t>
            </a:r>
          </a:p>
          <a:p>
            <a:r>
              <a:rPr lang="en-US" sz="2400"/>
              <a:t>(b) Electron density </a:t>
            </a:r>
            <a:r>
              <a:rPr lang="en-US" sz="2400">
                <a:solidFill>
                  <a:srgbClr val="0000FF"/>
                </a:solidFill>
              </a:rPr>
              <a:t>cannot</a:t>
            </a:r>
            <a:r>
              <a:rPr lang="en-US" sz="2400"/>
              <a:t> be interpreted due to a too low resolution.</a:t>
            </a:r>
          </a:p>
          <a:p>
            <a:r>
              <a:rPr lang="en-US" sz="2400"/>
              <a:t>(c) Conformational </a:t>
            </a:r>
            <a:r>
              <a:rPr lang="en-US" sz="2400">
                <a:solidFill>
                  <a:srgbClr val="0000FF"/>
                </a:solidFill>
              </a:rPr>
              <a:t>artefacts</a:t>
            </a:r>
            <a:r>
              <a:rPr lang="en-US" sz="2400"/>
              <a:t> given by X-ray diffraction</a:t>
            </a:r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BCD078-B0FA-4930-AE02-BFE54DC9B17E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400" y="457200"/>
            <a:ext cx="80772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One examples :</a:t>
            </a:r>
          </a:p>
          <a:p>
            <a:endParaRPr lang="en-US"/>
          </a:p>
          <a:p>
            <a:r>
              <a:rPr lang="en-US" sz="2400"/>
              <a:t>The enzyme acetylcholinesterase (AChE) </a:t>
            </a:r>
          </a:p>
          <a:p>
            <a:r>
              <a:rPr lang="en-US" sz="2400"/>
              <a:t> </a:t>
            </a:r>
          </a:p>
          <a:p>
            <a:r>
              <a:rPr lang="en-US" sz="2400"/>
              <a:t>function is to hydrolyze acetylcholine in cholinergic nerves.</a:t>
            </a:r>
          </a:p>
          <a:p>
            <a:r>
              <a:rPr lang="en-US" sz="2400"/>
              <a:t> The X-ray structure of AChE from </a:t>
            </a:r>
            <a:r>
              <a:rPr lang="en-US" sz="2400" i="1"/>
              <a:t>Torpedo california </a:t>
            </a:r>
            <a:r>
              <a:rPr lang="en-US" sz="2400"/>
              <a:t>has been obtained at a resolution of 2.8 Å. </a:t>
            </a:r>
          </a:p>
          <a:p>
            <a:r>
              <a:rPr lang="en-US" sz="2400"/>
              <a:t>Remarkably, the active site is located far from the enzyme surface (about 20 Å) at the bottom of a deep,narrow gorge. This gorge may function as a cation pump by the combined action of a dipole gradient (aligned within the gorge axis) and aromatic side chains delimiting the walls of the gorge 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420473-C5A6-46B2-8795-33F73EC031E2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F8408-77AA-48D5-A053-452444AB4BC3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09600" y="838200"/>
            <a:ext cx="80772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However, its mechanism of action and notably the high catalytic rate of the enzyme </a:t>
            </a:r>
            <a:r>
              <a:rPr lang="en-US" sz="2400">
                <a:solidFill>
                  <a:srgbClr val="0000FF"/>
                </a:solidFill>
              </a:rPr>
              <a:t>could not</a:t>
            </a:r>
            <a:r>
              <a:rPr lang="en-US" sz="2400"/>
              <a:t> be fully explained from the crystal structure alone Notably, three residual electron density peaks present in the gorge have to be attributed  to either </a:t>
            </a:r>
            <a:r>
              <a:rPr lang="en-US" sz="2400">
                <a:solidFill>
                  <a:srgbClr val="0000FF"/>
                </a:solidFill>
              </a:rPr>
              <a:t>water</a:t>
            </a:r>
            <a:r>
              <a:rPr lang="en-US" sz="2400"/>
              <a:t> molecules or </a:t>
            </a:r>
            <a:r>
              <a:rPr lang="en-US" sz="2400">
                <a:solidFill>
                  <a:srgbClr val="0000FF"/>
                </a:solidFill>
              </a:rPr>
              <a:t>small cationic</a:t>
            </a:r>
            <a:r>
              <a:rPr lang="en-US" sz="2400"/>
              <a:t> species that may drive the substrate entry and fix its bound conformation. </a:t>
            </a:r>
          </a:p>
          <a:p>
            <a:r>
              <a:rPr lang="en-US" sz="2400">
                <a:solidFill>
                  <a:srgbClr val="0000FF"/>
                </a:solidFill>
              </a:rPr>
              <a:t>MD simulation of AChE</a:t>
            </a:r>
            <a:r>
              <a:rPr lang="en-US" sz="2400"/>
              <a:t> in presence of either three water molecules or three ammonium cations filling the extra electron density provided a plausible xplanation. Simulations performed in presence of water molecules yielded to altered conformations of active site residues (rms deviations of 1.5Å)whereas MD with explicit definition of three small </a:t>
            </a:r>
            <a:r>
              <a:rPr lang="en-US" sz="2400">
                <a:solidFill>
                  <a:schemeClr val="accent2"/>
                </a:solidFill>
              </a:rPr>
              <a:t>cations</a:t>
            </a:r>
            <a:r>
              <a:rPr lang="en-US" sz="2400"/>
              <a:t> led to structures in remarkable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99B62-2A03-472C-8370-1D62C4D1DB23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agreement </a:t>
            </a:r>
            <a:r>
              <a:rPr lang="en-US"/>
              <a:t> </a:t>
            </a:r>
            <a:r>
              <a:rPr lang="en-US" sz="2400"/>
              <a:t>with X-ray diffraction data (rmsd &lt; 0.5 Å).</a:t>
            </a:r>
          </a:p>
          <a:p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</a:rPr>
              <a:t>The combined use of X-ray crystallography and molecular dynamics simulations</a:t>
            </a:r>
            <a:r>
              <a:rPr lang="en-US" sz="2400"/>
              <a:t> clarifies here the dynamical behavior of AChE.</a:t>
            </a:r>
          </a:p>
          <a:p>
            <a:r>
              <a:rPr lang="en-US" sz="2400"/>
              <a:t> It reveals the transient formation of a short channel through the active site, large enough for a water molecule. A so-called ‘back-door’ hypothesis was formulated to explain substrate/product entry/elimination. Although it was supported by the electrostatic potential of the enzyme, it still has not been fully evidenced by recent sitedirected mutagenesis studies.</a:t>
            </a:r>
          </a:p>
          <a:p>
            <a:endParaRPr lang="en-US" sz="2400"/>
          </a:p>
          <a:p>
            <a:r>
              <a:rPr lang="en-US" sz="1300"/>
              <a:t>(Axelsen, P.H., Harel, M., Silman, I. and Sussman, J., </a:t>
            </a:r>
            <a:r>
              <a:rPr lang="en-US" sz="1300" i="1"/>
              <a:t>Structure and dynamics of the active site gorge of</a:t>
            </a:r>
          </a:p>
          <a:p>
            <a:r>
              <a:rPr lang="en-US" sz="1300" i="1"/>
              <a:t>acetylcholinesterase: Synergistic use of molecular dynamics simulation and X-ray crystallography</a:t>
            </a:r>
            <a:r>
              <a:rPr lang="en-US" sz="1300"/>
              <a:t>, Prot.</a:t>
            </a:r>
          </a:p>
          <a:p>
            <a:r>
              <a:rPr lang="en-US" sz="1300"/>
              <a:t>Sci., 3 (1994) 188–197.)</a:t>
            </a:r>
          </a:p>
          <a:p>
            <a:endParaRPr lang="en-US" sz="2400"/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13B47A-90A3-4E7A-A019-DD0F47B31DD8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6B2D3-B060-4039-93C7-731503231E1B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28600" y="1143000"/>
          <a:ext cx="8643938" cy="5064125"/>
        </p:xfrm>
        <a:graphic>
          <a:graphicData uri="http://schemas.openxmlformats.org/drawingml/2006/table">
            <a:tbl>
              <a:tblPr/>
              <a:tblGrid>
                <a:gridCol w="2428875"/>
                <a:gridCol w="6215063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Company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Project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 Liquide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Design zeolites for 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/N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separation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Air Prod &amp; Chem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Adhesives, adsorption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Albemarle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Flame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retardancy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00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Amoco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Catalysis-homo/heterogeneous, thermochemistry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DuPont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Thermo, kinetics, catalysis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Exxon R&amp;E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kinetics, elementary and networked reactions, safety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Procter &amp; Gamble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Designed detergent enzyme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Hercules</a:t>
                      </a: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Polysaccharide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2000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rheology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00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144000" marB="144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3586" name="Text Box 35"/>
          <p:cNvSpPr txBox="1">
            <a:spLocks noChangeArrowheads="1"/>
          </p:cNvSpPr>
          <p:nvPr/>
        </p:nvSpPr>
        <p:spPr bwMode="auto">
          <a:xfrm>
            <a:off x="4076700" y="403225"/>
            <a:ext cx="425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2400">
                <a:cs typeface="Lotus" pitchFamily="2" charset="-78"/>
              </a:rPr>
              <a:t>چند مثال از کاربرد هاي صنعتي شبيه سازي </a:t>
            </a:r>
            <a:endParaRPr lang="en-US" sz="2400">
              <a:cs typeface="Lotus" pitchFamily="2" charset="-78"/>
            </a:endParaRPr>
          </a:p>
        </p:txBody>
      </p:sp>
      <p:sp>
        <p:nvSpPr>
          <p:cNvPr id="2358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381750"/>
            <a:ext cx="2133600" cy="476250"/>
          </a:xfrm>
          <a:noFill/>
        </p:spPr>
        <p:txBody>
          <a:bodyPr/>
          <a:lstStyle/>
          <a:p>
            <a:fld id="{55B41599-BB0F-4AF5-A403-2F263B9062C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2-Application at NMR :</a:t>
            </a:r>
          </a:p>
          <a:p>
            <a:endParaRPr lang="en-US" sz="2800">
              <a:solidFill>
                <a:srgbClr val="0000FF"/>
              </a:solidFill>
            </a:endParaRP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000"/>
              <a:t>The conformational analysis of tetra-O-methyl-(+)-catechin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n-US" sz="2400"/>
              <a:t> In the crystalline state, the </a:t>
            </a:r>
            <a:r>
              <a:rPr lang="en-US" sz="2400">
                <a:solidFill>
                  <a:schemeClr val="accent2"/>
                </a:solidFill>
              </a:rPr>
              <a:t>two observed conformations</a:t>
            </a:r>
            <a:r>
              <a:rPr lang="en-US" sz="2400"/>
              <a:t> of the benzopyran ring places the dimethoxyphenyl moiety at C2 in an equatorial position.This is in disagreement with proton NMR coupling constants which suggest an </a:t>
            </a:r>
            <a:r>
              <a:rPr lang="en-US" sz="2400">
                <a:solidFill>
                  <a:schemeClr val="accent2"/>
                </a:solidFill>
              </a:rPr>
              <a:t>interconversion </a:t>
            </a:r>
            <a:r>
              <a:rPr lang="en-US" sz="2400"/>
              <a:t>of axial and equatorial conformations. 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6172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8470E-8343-4481-9F49-08ECD69CD13B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33400" y="9144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 4.5 ns MD simulation </a:t>
            </a:r>
            <a:r>
              <a:rPr lang="en-US" sz="2400" i="1"/>
              <a:t>in vacuo </a:t>
            </a:r>
            <a:r>
              <a:rPr lang="en-US" sz="2400"/>
              <a:t>starting from the two crystal structures  not only showed the interconversion, but was also able to </a:t>
            </a:r>
            <a:r>
              <a:rPr lang="en-US" sz="2400">
                <a:solidFill>
                  <a:schemeClr val="accent2"/>
                </a:solidFill>
              </a:rPr>
              <a:t>reproduce </a:t>
            </a:r>
            <a:r>
              <a:rPr lang="en-US" sz="2400"/>
              <a:t>the  NMR-derived </a:t>
            </a:r>
            <a:r>
              <a:rPr lang="en-US" sz="2400">
                <a:solidFill>
                  <a:schemeClr val="accent2"/>
                </a:solidFill>
              </a:rPr>
              <a:t>ratio between the two populations</a:t>
            </a:r>
            <a:r>
              <a:rPr lang="en-US" sz="2400"/>
              <a:t> of axial and equatorial conformations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629511-C461-44CE-A6E2-0CA38AC23288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457200"/>
            <a:ext cx="7667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3-Simulating Truncated Active Sites in a Virtual Fluid:</a:t>
            </a: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E85DD9-FAED-4E1B-8333-9ED268E2CCD1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1534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>
                <a:solidFill>
                  <a:srgbClr val="0000FF"/>
                </a:solidFill>
              </a:rPr>
              <a:t>4-Qualitative Analysis of Ligand Binding:</a:t>
            </a:r>
          </a:p>
          <a:p>
            <a:pPr marL="342900" indent="-342900"/>
            <a:endParaRPr lang="en-US" sz="2800">
              <a:solidFill>
                <a:srgbClr val="0000FF"/>
              </a:solidFill>
            </a:endParaRPr>
          </a:p>
          <a:p>
            <a:pPr marL="342900" indent="-342900"/>
            <a:endParaRPr lang="en-US" sz="2400"/>
          </a:p>
          <a:p>
            <a:pPr marL="342900" indent="-342900"/>
            <a:r>
              <a:rPr lang="en-US" sz="2400"/>
              <a:t>MD                                   </a:t>
            </a:r>
            <a:r>
              <a:rPr lang="en-US" sz="2400">
                <a:solidFill>
                  <a:srgbClr val="0000FF"/>
                </a:solidFill>
              </a:rPr>
              <a:t>high-affinity  or  low-affinity</a:t>
            </a:r>
          </a:p>
          <a:p>
            <a:pPr marL="342900" indent="-342900"/>
            <a:endParaRPr lang="en-US" sz="2400">
              <a:solidFill>
                <a:srgbClr val="0000FF"/>
              </a:solidFill>
            </a:endParaRPr>
          </a:p>
          <a:p>
            <a:pPr marL="342900" indent="-342900"/>
            <a:r>
              <a:rPr lang="en-US" sz="2400"/>
              <a:t>Ligands                            predict binding properties</a:t>
            </a:r>
          </a:p>
          <a:p>
            <a:pPr marL="342900" indent="-342900"/>
            <a:endParaRPr lang="en-US" sz="2400"/>
          </a:p>
          <a:p>
            <a:pPr marL="342900" indent="-342900">
              <a:buFontTx/>
              <a:buAutoNum type="alphaLcParenBoth"/>
            </a:pPr>
            <a:r>
              <a:rPr lang="en-US" sz="2800"/>
              <a:t>Atomic positional fluctuations of the bound ligand</a:t>
            </a:r>
          </a:p>
          <a:p>
            <a:pPr marL="342900" indent="-342900"/>
            <a:endParaRPr lang="en-US" sz="2400"/>
          </a:p>
          <a:p>
            <a:pPr marL="342900" indent="-342900"/>
            <a:r>
              <a:rPr lang="en-US" sz="2400"/>
              <a:t> The more RMSD                            The  more flexible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                                        </a:t>
            </a:r>
            <a:r>
              <a:rPr lang="en-US" sz="2400"/>
              <a:t>The less  bound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1676400" y="2819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3124200" y="4800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685800" y="5334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1219200" y="2057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58BD64-D6B7-4669-943C-B49943578494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533400" y="1981200"/>
            <a:ext cx="694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The more flexible                             the less buried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3048000" y="2971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0" y="406400"/>
            <a:ext cx="8107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(b) Buried surface areas could also be well related</a:t>
            </a:r>
          </a:p>
          <a:p>
            <a:r>
              <a:rPr lang="en-US" sz="2800"/>
              <a:t> to binding affinities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81000" y="2743200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/>
              <a:t>The more  buried                                    The less  flexible</a:t>
            </a:r>
          </a:p>
          <a:p>
            <a:pPr algn="r"/>
            <a:endParaRPr lang="en-US" sz="2400"/>
          </a:p>
          <a:p>
            <a:pPr algn="r"/>
            <a:r>
              <a:rPr lang="en-US"/>
              <a:t>           </a:t>
            </a:r>
            <a:r>
              <a:rPr lang="en-US" sz="2400"/>
              <a:t>The more  binding affinity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838200" y="3657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3200400" y="2209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D8AE4-0603-4B8D-A724-6A211541509E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7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807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ADB1AE-52F9-4E24-9CDF-9C3F28B1E486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612775"/>
            <a:ext cx="800100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(c) Protein–ligand non-bonded distances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critical topological features (non-bonded distances, angles) is often used to analyze trajectories of protein–ligand complexes</a:t>
            </a:r>
          </a:p>
          <a:p>
            <a:endParaRPr lang="en-US" sz="2400"/>
          </a:p>
          <a:p>
            <a:pPr algn="ctr"/>
            <a:r>
              <a:rPr lang="en-US" sz="2400">
                <a:solidFill>
                  <a:srgbClr val="0000FF"/>
                </a:solidFill>
              </a:rPr>
              <a:t>Constant</a:t>
            </a:r>
            <a:r>
              <a:rPr lang="en-US"/>
              <a:t> </a:t>
            </a:r>
            <a:r>
              <a:rPr lang="en-US" sz="2400"/>
              <a:t> distance between protein and ligand cmass</a:t>
            </a:r>
          </a:p>
          <a:p>
            <a:pPr algn="ctr"/>
            <a:r>
              <a:rPr lang="en-US" sz="2400"/>
              <a:t> the most stable complex</a:t>
            </a:r>
          </a:p>
          <a:p>
            <a:pPr algn="r"/>
            <a:r>
              <a:rPr lang="en-US" sz="2400"/>
              <a:t> </a:t>
            </a:r>
          </a:p>
          <a:p>
            <a:endParaRPr lang="en-US" sz="2400"/>
          </a:p>
          <a:p>
            <a:r>
              <a:rPr lang="en-US" sz="2400">
                <a:solidFill>
                  <a:srgbClr val="0000FF"/>
                </a:solidFill>
              </a:rPr>
              <a:t>Increasing</a:t>
            </a:r>
            <a:r>
              <a:rPr lang="en-US" sz="2400"/>
              <a:t> distance between protein and ligand cmass after 200 ps MD                    the less stable complexes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 flipV="1">
            <a:off x="914400" y="4191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3048000" y="563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8930F-FF9E-462E-AAD4-53A72DFF7BB3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62000" y="9144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(d) Protein–ligand hydrogen-bonds: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1000" y="20574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The more number of strong and medium H-bonds                                The more bound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1143000" y="2743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57200" y="3810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The less  number of medium and (or) strong H-bonds                                               </a:t>
            </a:r>
          </a:p>
          <a:p>
            <a:pPr algn="ctr"/>
            <a:r>
              <a:rPr lang="en-US" sz="2400"/>
              <a:t>  The less  bound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1143000" y="4419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C6E12E-DB96-41DD-A95C-6720020F93D4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914400"/>
            <a:ext cx="6781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5-Ligand Design and Docking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09600" y="2133600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Flexible docking of small molecules to known           three-dimensional protein structures</a:t>
            </a:r>
          </a:p>
          <a:p>
            <a:endParaRPr lang="en-US" sz="2400"/>
          </a:p>
          <a:p>
            <a:r>
              <a:rPr lang="en-US" sz="2400"/>
              <a:t>An  application of MD to drug-design techniques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09600" y="4038600"/>
            <a:ext cx="754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MD                     different conformations or rotameric states of the protein active site             use these coordinates as starting points for parallel docking.</a:t>
            </a:r>
          </a:p>
          <a:p>
            <a:endParaRPr lang="en-US" sz="2400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1371600" y="4267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49530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1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883C5A-C53B-4C3F-BEEE-AFA7D02D27C4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6-Synergistic Use of MD and 3D QSAR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400"/>
              <a:t>3D QSAR models are highly dependent on the alignment of bioactive conformations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9600" y="3124200"/>
            <a:ext cx="8153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MD                      the conformational analysis of semi-flexible molecules prior to pharmacophore mapping. </a:t>
            </a:r>
          </a:p>
          <a:p>
            <a:endParaRPr lang="en-US" sz="2400"/>
          </a:p>
          <a:p>
            <a:pPr algn="r"/>
            <a:r>
              <a:rPr lang="en-US" sz="2400"/>
              <a:t>MD                                           Relevant conformational               populations  </a:t>
            </a:r>
          </a:p>
          <a:p>
            <a:r>
              <a:rPr lang="en-US" sz="2400"/>
              <a:t>                                                   Molecular properties                       be readily identified and imported into a QSAR table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1371600" y="3352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1981200" y="4419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1905000" y="4495800"/>
            <a:ext cx="2971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3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9A586-54AC-49AA-9B24-64D77D313826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752600" y="381000"/>
            <a:ext cx="5087938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400" b="1">
                <a:solidFill>
                  <a:srgbClr val="2902CE"/>
                </a:solidFill>
                <a:cs typeface="Lotus" pitchFamily="2" charset="-78"/>
              </a:rPr>
              <a:t>کاربرد روشهاي محاسباتي در دارو سازي</a:t>
            </a:r>
            <a:endParaRPr lang="en-US" sz="2400" b="1">
              <a:solidFill>
                <a:srgbClr val="2902CE"/>
              </a:solidFill>
              <a:cs typeface="Lotus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63" y="1071563"/>
          <a:ext cx="8215312" cy="5354637"/>
        </p:xfrm>
        <a:graphic>
          <a:graphicData uri="http://schemas.openxmlformats.org/drawingml/2006/table">
            <a:tbl>
              <a:tblPr/>
              <a:tblGrid>
                <a:gridCol w="1857375"/>
                <a:gridCol w="1143000"/>
                <a:gridCol w="1285875"/>
                <a:gridCol w="1190625"/>
                <a:gridCol w="1370012"/>
                <a:gridCol w="1368425"/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دامنه امكان كاربرد محاسبات 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Lotus" pitchFamily="2" charset="-78"/>
                        </a:rPr>
                        <a:t>هزينه متوسط دستيابي به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Lotus" pitchFamily="2" charset="-78"/>
                        </a:rPr>
                        <a:t>خواص يك تركيب نامزد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درصد هزينه كرد بخش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تحقيق و توسعه صنايع دارويي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دوره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درصد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محاسبات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آزمايشات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محاسباتي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آزمايشگاهي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ea typeface="+mn-ea"/>
                          <a:cs typeface="Lotus" pitchFamily="2" charset="-78"/>
                        </a:rPr>
                        <a:t>سال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ea typeface="+mn-ea"/>
                        <a:cs typeface="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ناممكن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1950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ناممكن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1960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98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1970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300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96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1980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1990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88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1995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80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70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70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2005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02CE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2010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902CE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140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60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000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,</a:t>
                      </a: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؟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80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Zar Mazar" pitchFamily="2" charset="-78"/>
                        </a:rPr>
                        <a:t>2020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Zar Mazar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4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AA6983-7CF5-4DD2-9F25-BBE230CAEAF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9537DF-1F10-4417-8DB4-8E15802F104F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57200" y="457200"/>
            <a:ext cx="718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   </a:t>
            </a:r>
            <a:r>
              <a:rPr lang="en-US" sz="2400"/>
              <a:t>(b2) Semiempirical approaches (WASA model)</a:t>
            </a:r>
          </a:p>
          <a:p>
            <a:r>
              <a:rPr lang="en-US" sz="2400"/>
              <a:t>Protein + water            </a:t>
            </a:r>
            <a:r>
              <a:rPr lang="el-GR" sz="2400"/>
              <a:t>Δ</a:t>
            </a:r>
            <a:r>
              <a:rPr lang="en-US" sz="2400"/>
              <a:t>G</a:t>
            </a:r>
            <a:r>
              <a:rPr lang="en-US" sz="2400" baseline="-25000"/>
              <a:t>h</a:t>
            </a:r>
            <a:r>
              <a:rPr lang="en-US" sz="2400"/>
              <a:t>                   protein-water</a:t>
            </a:r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>
            <a:off x="2895600" y="1143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2667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D7458E-B5E0-4E5F-9B67-570B6B0021FA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7CF282-B8C1-4464-A9C7-9F4823AE7E57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62000" y="635000"/>
            <a:ext cx="4643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(a) Free energy perturbation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09600" y="1295400"/>
            <a:ext cx="68135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Based on  modifying a state-dependent parameter  (</a:t>
            </a:r>
            <a:r>
              <a:rPr lang="el-GR"/>
              <a:t>λ</a:t>
            </a:r>
            <a:r>
              <a:rPr lang="en-US"/>
              <a:t>) from 0 to 1</a:t>
            </a:r>
          </a:p>
          <a:p>
            <a:endParaRPr lang="en-US"/>
          </a:p>
          <a:p>
            <a:r>
              <a:rPr lang="en-US" sz="2400"/>
              <a:t>(a1)-</a:t>
            </a:r>
            <a:r>
              <a:rPr lang="el-GR" sz="2400"/>
              <a:t>Δ</a:t>
            </a:r>
            <a:r>
              <a:rPr lang="en-US" sz="2400"/>
              <a:t>G ligand binding 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Pro+ Lig                                                     pro-Lig</a:t>
            </a:r>
          </a:p>
          <a:p>
            <a:endParaRPr lang="en-US" sz="2400"/>
          </a:p>
          <a:p>
            <a:r>
              <a:rPr lang="en-US" sz="2400"/>
              <a:t>     </a:t>
            </a:r>
            <a:r>
              <a:rPr lang="el-GR" sz="2400"/>
              <a:t>λ</a:t>
            </a:r>
            <a:r>
              <a:rPr lang="en-US" sz="2400"/>
              <a:t>=0                                                          </a:t>
            </a:r>
            <a:r>
              <a:rPr lang="el-GR" sz="2400"/>
              <a:t>λ</a:t>
            </a:r>
            <a:r>
              <a:rPr lang="en-US" sz="2400"/>
              <a:t>=1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1981200" y="3200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95800"/>
            <a:ext cx="4114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60CA7A-34F9-4CB5-ABA2-433489C4DD9F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571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609600" y="457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(a2)-</a:t>
            </a:r>
            <a:r>
              <a:rPr lang="el-GR" sz="2400"/>
              <a:t>Δ</a:t>
            </a:r>
            <a:r>
              <a:rPr lang="en-US" sz="2400"/>
              <a:t>G hydration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04800" y="3673475"/>
            <a:ext cx="9525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ΔG</a:t>
            </a:r>
            <a:r>
              <a:rPr lang="en-US" baseline="-25000"/>
              <a:t>hyd</a:t>
            </a:r>
            <a:r>
              <a:rPr lang="en-US"/>
              <a:t>: hydration free energy. </a:t>
            </a:r>
            <a:br>
              <a:rPr lang="en-US"/>
            </a:br>
            <a:r>
              <a:rPr lang="en-US"/>
              <a:t>ΔG</a:t>
            </a:r>
            <a:r>
              <a:rPr lang="en-US" baseline="-25000"/>
              <a:t>1</a:t>
            </a:r>
            <a:r>
              <a:rPr lang="en-US"/>
              <a:t>: free energy associated to the mutation of protein into dummy atoms in water. </a:t>
            </a:r>
            <a:br>
              <a:rPr lang="en-US"/>
            </a:br>
            <a:r>
              <a:rPr lang="en-US"/>
              <a:t>ΔG</a:t>
            </a:r>
            <a:r>
              <a:rPr lang="en-US" baseline="-25000"/>
              <a:t>2</a:t>
            </a:r>
            <a:r>
              <a:rPr lang="en-US"/>
              <a:t>: same in vacuo. </a:t>
            </a:r>
            <a:br>
              <a:rPr lang="en-US"/>
            </a:br>
            <a:r>
              <a:rPr lang="en-US"/>
              <a:t>ΔG</a:t>
            </a:r>
            <a:r>
              <a:rPr lang="en-US" baseline="-25000"/>
              <a:t>3</a:t>
            </a:r>
            <a:r>
              <a:rPr lang="en-US"/>
              <a:t>: the hydration free energy of dummy atoms. This term is equal to 0 since</a:t>
            </a:r>
          </a:p>
          <a:p>
            <a:r>
              <a:rPr lang="en-US"/>
              <a:t> dummies do not have non-bonded interactions and bonded interactions remain</a:t>
            </a:r>
          </a:p>
          <a:p>
            <a:r>
              <a:rPr lang="en-US"/>
              <a:t> the same.</a:t>
            </a:r>
          </a:p>
          <a:p>
            <a:r>
              <a:rPr lang="en-US"/>
              <a:t>ΔG</a:t>
            </a:r>
            <a:r>
              <a:rPr lang="en-US" baseline="-25000"/>
              <a:t>hyd</a:t>
            </a:r>
            <a:r>
              <a:rPr lang="en-US"/>
              <a:t> = ΔG</a:t>
            </a:r>
            <a:r>
              <a:rPr lang="en-US" baseline="-25000"/>
              <a:t>1</a:t>
            </a:r>
            <a:r>
              <a:rPr lang="en-US"/>
              <a:t> +ΔG</a:t>
            </a:r>
            <a:r>
              <a:rPr lang="en-US" baseline="-25000"/>
              <a:t>3</a:t>
            </a:r>
            <a:r>
              <a:rPr lang="en-US"/>
              <a:t> - ΔG</a:t>
            </a:r>
            <a:r>
              <a:rPr lang="en-US" baseline="-25000"/>
              <a:t>2</a:t>
            </a:r>
            <a:r>
              <a:rPr lang="en-US"/>
              <a:t> </a:t>
            </a:r>
            <a:br>
              <a:rPr lang="en-US"/>
            </a:br>
            <a:r>
              <a:rPr lang="en-US"/>
              <a:t>ΔG</a:t>
            </a:r>
            <a:r>
              <a:rPr lang="en-US" baseline="-25000"/>
              <a:t>hyd </a:t>
            </a:r>
            <a:r>
              <a:rPr lang="en-US"/>
              <a:t>= ΔG</a:t>
            </a:r>
            <a:r>
              <a:rPr lang="en-US" baseline="-25000"/>
              <a:t>1</a:t>
            </a:r>
            <a:r>
              <a:rPr lang="en-US"/>
              <a:t> – ΔG</a:t>
            </a:r>
            <a:r>
              <a:rPr lang="en-US" baseline="-25000"/>
              <a:t>2</a:t>
            </a:r>
          </a:p>
        </p:txBody>
      </p:sp>
      <p:sp>
        <p:nvSpPr>
          <p:cNvPr id="1003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1F9DC8-14C8-4CEB-AC16-06DAF4CD2A44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81000" y="4724400"/>
            <a:ext cx="850265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Simulations of the folding of a three-helix bundle protein. (</a:t>
            </a:r>
            <a:r>
              <a:rPr lang="en-US" sz="1600" i="1"/>
              <a:t>a </a:t>
            </a:r>
            <a:r>
              <a:rPr lang="en-US" sz="1600"/>
              <a:t>and </a:t>
            </a:r>
            <a:r>
              <a:rPr lang="en-US" sz="1600" i="1"/>
              <a:t>b</a:t>
            </a:r>
            <a:r>
              <a:rPr lang="en-US" sz="1600"/>
              <a:t>) (</a:t>
            </a:r>
            <a:r>
              <a:rPr lang="en-US" sz="1600" i="1"/>
              <a:t>Upper</a:t>
            </a:r>
            <a:r>
              <a:rPr lang="en-US" sz="1600"/>
              <a:t>) Semilog plots </a:t>
            </a:r>
          </a:p>
          <a:p>
            <a:r>
              <a:rPr lang="en-US" sz="1600"/>
              <a:t>of the time dependence of the fractions of native helical and interhelical contacts and the </a:t>
            </a:r>
          </a:p>
          <a:p>
            <a:r>
              <a:rPr lang="en-US" sz="1600"/>
              <a:t>inverse fractions of native volume (calculated from the inverse cube of the radius of gyration)</a:t>
            </a:r>
          </a:p>
          <a:p>
            <a:r>
              <a:rPr lang="en-US" sz="1600"/>
              <a:t> for two different trajectories.(</a:t>
            </a:r>
            <a:r>
              <a:rPr lang="en-US" sz="1600" i="1"/>
              <a:t>Lower</a:t>
            </a:r>
            <a:r>
              <a:rPr lang="en-US" sz="1600"/>
              <a:t>) Structures of the protein molecule at selected times.</a:t>
            </a:r>
          </a:p>
          <a:p>
            <a:endParaRPr 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2878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8-Protein folding </a:t>
            </a:r>
          </a:p>
        </p:txBody>
      </p:sp>
      <p:sp>
        <p:nvSpPr>
          <p:cNvPr id="1013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9F304C-25C0-43C1-897A-02799C80EB2B}" type="slidenum">
              <a:rPr lang="en-US" smtClean="0"/>
              <a:pPr/>
              <a:t>95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491413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MD challenges:</a:t>
            </a:r>
          </a:p>
          <a:p>
            <a:endParaRPr lang="en-US" sz="2800">
              <a:solidFill>
                <a:schemeClr val="accent2"/>
              </a:solidFill>
            </a:endParaRPr>
          </a:p>
          <a:p>
            <a:endParaRPr lang="en-US"/>
          </a:p>
          <a:p>
            <a:endParaRPr lang="en-US"/>
          </a:p>
          <a:p>
            <a:r>
              <a:rPr lang="en-US" sz="2400"/>
              <a:t>1- MD models will neither </a:t>
            </a:r>
            <a:r>
              <a:rPr lang="en-US" sz="2400">
                <a:solidFill>
                  <a:srgbClr val="0000FF"/>
                </a:solidFill>
              </a:rPr>
              <a:t>substitute</a:t>
            </a:r>
            <a:r>
              <a:rPr lang="en-US" sz="2400"/>
              <a:t> for experimentally</a:t>
            </a:r>
          </a:p>
          <a:p>
            <a:r>
              <a:rPr lang="en-US" sz="2400"/>
              <a:t>determined structures</a:t>
            </a:r>
          </a:p>
          <a:p>
            <a:r>
              <a:rPr lang="en-US" sz="2400"/>
              <a:t> 2- MD is </a:t>
            </a:r>
            <a:r>
              <a:rPr lang="en-US" sz="2400">
                <a:solidFill>
                  <a:srgbClr val="0000FF"/>
                </a:solidFill>
              </a:rPr>
              <a:t>not the only</a:t>
            </a:r>
            <a:r>
              <a:rPr lang="en-US" sz="2400"/>
              <a:t> potent conformational sampling</a:t>
            </a:r>
          </a:p>
          <a:p>
            <a:r>
              <a:rPr lang="en-US" sz="2400"/>
              <a:t>technique  </a:t>
            </a:r>
          </a:p>
          <a:p>
            <a:r>
              <a:rPr lang="en-US" sz="2400"/>
              <a:t>3- The successful application of molecular dynamics</a:t>
            </a:r>
          </a:p>
          <a:p>
            <a:r>
              <a:rPr lang="en-US" sz="2400"/>
              <a:t> simulations in a </a:t>
            </a:r>
            <a:r>
              <a:rPr lang="en-US" sz="2400">
                <a:solidFill>
                  <a:srgbClr val="0000FF"/>
                </a:solidFill>
              </a:rPr>
              <a:t>drug-discovery</a:t>
            </a:r>
            <a:r>
              <a:rPr lang="en-US" sz="2400"/>
              <a:t> program absolutely</a:t>
            </a:r>
          </a:p>
          <a:p>
            <a:r>
              <a:rPr lang="en-US" sz="2400"/>
              <a:t> needs a strong and permanent</a:t>
            </a:r>
            <a:r>
              <a:rPr lang="en-US" sz="2400">
                <a:solidFill>
                  <a:srgbClr val="0000FF"/>
                </a:solidFill>
              </a:rPr>
              <a:t> feedback</a:t>
            </a:r>
            <a:r>
              <a:rPr lang="en-US" sz="2400"/>
              <a:t> to the</a:t>
            </a:r>
          </a:p>
          <a:p>
            <a:r>
              <a:rPr lang="en-US" sz="2400"/>
              <a:t>experiment.</a:t>
            </a:r>
          </a:p>
          <a:p>
            <a:r>
              <a:rPr lang="en-US" sz="2400"/>
              <a:t>4-Only </a:t>
            </a:r>
            <a:r>
              <a:rPr lang="en-US" sz="2000">
                <a:solidFill>
                  <a:srgbClr val="0000FF"/>
                </a:solidFill>
              </a:rPr>
              <a:t>10–100 ns</a:t>
            </a:r>
          </a:p>
          <a:p>
            <a:endParaRPr lang="en-US" sz="2400"/>
          </a:p>
        </p:txBody>
      </p:sp>
      <p:sp>
        <p:nvSpPr>
          <p:cNvPr id="1024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D92657-7C5A-4B44-9C1F-80471918B643}" type="slidenum">
              <a:rPr lang="en-US" smtClean="0"/>
              <a:pPr/>
              <a:t>96</a:t>
            </a:fld>
            <a:endParaRPr lang="en-US" smtClean="0"/>
          </a:p>
        </p:txBody>
      </p:sp>
      <p:pic>
        <p:nvPicPr>
          <p:cNvPr id="1024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17621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3152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77561-101F-421F-A2D3-1A15D5958AD4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67B55-BB2F-4D98-B159-C2E5B16136AB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0960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1D82E-2D0A-4B0F-84E1-849990021657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7129</Words>
  <Application>Microsoft Office PowerPoint</Application>
  <PresentationFormat>On-screen Show (4:3)</PresentationFormat>
  <Paragraphs>1376</Paragraphs>
  <Slides>138</Slides>
  <Notes>9</Notes>
  <HiddenSlides>0</HiddenSlides>
  <MMClips>2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138</vt:i4>
      </vt:variant>
    </vt:vector>
  </HeadingPairs>
  <TitlesOfParts>
    <vt:vector size="162" baseType="lpstr">
      <vt:lpstr>Arial</vt:lpstr>
      <vt:lpstr>Lotus</vt:lpstr>
      <vt:lpstr>Calibri</vt:lpstr>
      <vt:lpstr>Times New Roman</vt:lpstr>
      <vt:lpstr>Tahoma</vt:lpstr>
      <vt:lpstr>Times New Roman (Hebrew)</vt:lpstr>
      <vt:lpstr>Comic Sans MS</vt:lpstr>
      <vt:lpstr>Mitra</vt:lpstr>
      <vt:lpstr>Book Antiqua</vt:lpstr>
      <vt:lpstr>Zar Mazar</vt:lpstr>
      <vt:lpstr>Times</vt:lpstr>
      <vt:lpstr>Lotus Mazar</vt:lpstr>
      <vt:lpstr>Wingdings 2</vt:lpstr>
      <vt:lpstr>2  Nazanin</vt:lpstr>
      <vt:lpstr>Helvetica</vt:lpstr>
      <vt:lpstr>Wingdings</vt:lpstr>
      <vt:lpstr>SimSun</vt:lpstr>
      <vt:lpstr>Nazanin</vt:lpstr>
      <vt:lpstr>Symbol</vt:lpstr>
      <vt:lpstr>Monotype Sorts</vt:lpstr>
      <vt:lpstr>Default Design</vt:lpstr>
      <vt:lpstr>Microsoft Equation 3.0</vt:lpstr>
      <vt:lpstr>Microsoft Formel-Editor 3.0</vt:lpstr>
      <vt:lpstr>ISIS/Draw Sketch</vt:lpstr>
      <vt:lpstr>Slide 1</vt:lpstr>
      <vt:lpstr>کاربرد رايانه در مدلسازي پروتئين ها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Docking procedure </vt:lpstr>
      <vt:lpstr>Slide 126</vt:lpstr>
      <vt:lpstr>Slide 127</vt:lpstr>
      <vt:lpstr>Slide 128</vt:lpstr>
      <vt:lpstr>Slide 129</vt:lpstr>
      <vt:lpstr>Lamarckian Genetic Algorithm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</vt:vector>
  </TitlesOfParts>
  <Company>DCS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</dc:title>
  <dc:creator>mahnam</dc:creator>
  <cp:lastModifiedBy> </cp:lastModifiedBy>
  <cp:revision>222</cp:revision>
  <dcterms:created xsi:type="dcterms:W3CDTF">2003-01-28T20:55:03Z</dcterms:created>
  <dcterms:modified xsi:type="dcterms:W3CDTF">2012-04-08T16:29:34Z</dcterms:modified>
</cp:coreProperties>
</file>